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9"/>
  </p:notesMasterIdLst>
  <p:sldIdLst>
    <p:sldId id="256" r:id="rId2"/>
    <p:sldId id="257" r:id="rId3"/>
    <p:sldId id="259" r:id="rId4"/>
    <p:sldId id="258" r:id="rId5"/>
    <p:sldId id="260" r:id="rId6"/>
    <p:sldId id="271" r:id="rId7"/>
    <p:sldId id="261" r:id="rId8"/>
    <p:sldId id="262" r:id="rId9"/>
    <p:sldId id="263" r:id="rId10"/>
    <p:sldId id="264" r:id="rId11"/>
    <p:sldId id="267" r:id="rId12"/>
    <p:sldId id="265" r:id="rId13"/>
    <p:sldId id="266" r:id="rId14"/>
    <p:sldId id="269" r:id="rId15"/>
    <p:sldId id="270" r:id="rId16"/>
    <p:sldId id="273" r:id="rId17"/>
    <p:sldId id="268" r:id="rId18"/>
    <p:sldId id="272" r:id="rId19"/>
    <p:sldId id="274" r:id="rId20"/>
    <p:sldId id="275" r:id="rId21"/>
    <p:sldId id="276" r:id="rId22"/>
    <p:sldId id="277" r:id="rId23"/>
    <p:sldId id="278" r:id="rId24"/>
    <p:sldId id="279" r:id="rId25"/>
    <p:sldId id="281" r:id="rId26"/>
    <p:sldId id="282" r:id="rId27"/>
    <p:sldId id="284" r:id="rId28"/>
    <p:sldId id="291" r:id="rId29"/>
    <p:sldId id="292" r:id="rId30"/>
    <p:sldId id="293" r:id="rId31"/>
    <p:sldId id="294" r:id="rId32"/>
    <p:sldId id="285" r:id="rId33"/>
    <p:sldId id="287" r:id="rId34"/>
    <p:sldId id="289" r:id="rId35"/>
    <p:sldId id="290" r:id="rId36"/>
    <p:sldId id="295" r:id="rId37"/>
    <p:sldId id="296" r:id="rId38"/>
  </p:sldIdLst>
  <p:sldSz cx="21945600" cy="21945600"/>
  <p:notesSz cx="6858000" cy="9144000"/>
  <p:defaultTextStyle>
    <a:defPPr>
      <a:defRPr lang="en-US"/>
    </a:defPPr>
    <a:lvl1pPr marL="0" algn="l" defTabSz="2106778" rtl="0" eaLnBrk="1" latinLnBrk="0" hangingPunct="1">
      <a:defRPr sz="4147" kern="1200">
        <a:solidFill>
          <a:schemeClr val="tx1"/>
        </a:solidFill>
        <a:latin typeface="+mn-lt"/>
        <a:ea typeface="+mn-ea"/>
        <a:cs typeface="+mn-cs"/>
      </a:defRPr>
    </a:lvl1pPr>
    <a:lvl2pPr marL="1053389" algn="l" defTabSz="2106778" rtl="0" eaLnBrk="1" latinLnBrk="0" hangingPunct="1">
      <a:defRPr sz="4147" kern="1200">
        <a:solidFill>
          <a:schemeClr val="tx1"/>
        </a:solidFill>
        <a:latin typeface="+mn-lt"/>
        <a:ea typeface="+mn-ea"/>
        <a:cs typeface="+mn-cs"/>
      </a:defRPr>
    </a:lvl2pPr>
    <a:lvl3pPr marL="2106778" algn="l" defTabSz="2106778" rtl="0" eaLnBrk="1" latinLnBrk="0" hangingPunct="1">
      <a:defRPr sz="4147" kern="1200">
        <a:solidFill>
          <a:schemeClr val="tx1"/>
        </a:solidFill>
        <a:latin typeface="+mn-lt"/>
        <a:ea typeface="+mn-ea"/>
        <a:cs typeface="+mn-cs"/>
      </a:defRPr>
    </a:lvl3pPr>
    <a:lvl4pPr marL="3160166" algn="l" defTabSz="2106778" rtl="0" eaLnBrk="1" latinLnBrk="0" hangingPunct="1">
      <a:defRPr sz="4147" kern="1200">
        <a:solidFill>
          <a:schemeClr val="tx1"/>
        </a:solidFill>
        <a:latin typeface="+mn-lt"/>
        <a:ea typeface="+mn-ea"/>
        <a:cs typeface="+mn-cs"/>
      </a:defRPr>
    </a:lvl4pPr>
    <a:lvl5pPr marL="4213555" algn="l" defTabSz="2106778" rtl="0" eaLnBrk="1" latinLnBrk="0" hangingPunct="1">
      <a:defRPr sz="4147" kern="1200">
        <a:solidFill>
          <a:schemeClr val="tx1"/>
        </a:solidFill>
        <a:latin typeface="+mn-lt"/>
        <a:ea typeface="+mn-ea"/>
        <a:cs typeface="+mn-cs"/>
      </a:defRPr>
    </a:lvl5pPr>
    <a:lvl6pPr marL="5266944" algn="l" defTabSz="2106778" rtl="0" eaLnBrk="1" latinLnBrk="0" hangingPunct="1">
      <a:defRPr sz="4147" kern="1200">
        <a:solidFill>
          <a:schemeClr val="tx1"/>
        </a:solidFill>
        <a:latin typeface="+mn-lt"/>
        <a:ea typeface="+mn-ea"/>
        <a:cs typeface="+mn-cs"/>
      </a:defRPr>
    </a:lvl6pPr>
    <a:lvl7pPr marL="6320333" algn="l" defTabSz="2106778" rtl="0" eaLnBrk="1" latinLnBrk="0" hangingPunct="1">
      <a:defRPr sz="4147" kern="1200">
        <a:solidFill>
          <a:schemeClr val="tx1"/>
        </a:solidFill>
        <a:latin typeface="+mn-lt"/>
        <a:ea typeface="+mn-ea"/>
        <a:cs typeface="+mn-cs"/>
      </a:defRPr>
    </a:lvl7pPr>
    <a:lvl8pPr marL="7373722" algn="l" defTabSz="2106778" rtl="0" eaLnBrk="1" latinLnBrk="0" hangingPunct="1">
      <a:defRPr sz="4147" kern="1200">
        <a:solidFill>
          <a:schemeClr val="tx1"/>
        </a:solidFill>
        <a:latin typeface="+mn-lt"/>
        <a:ea typeface="+mn-ea"/>
        <a:cs typeface="+mn-cs"/>
      </a:defRPr>
    </a:lvl8pPr>
    <a:lvl9pPr marL="8427110" algn="l" defTabSz="2106778" rtl="0" eaLnBrk="1" latinLnBrk="0" hangingPunct="1">
      <a:defRPr sz="414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BFD"/>
    <a:srgbClr val="78FFCC"/>
    <a:srgbClr val="FF04FF"/>
    <a:srgbClr val="FFCC36"/>
    <a:srgbClr val="EDEB00"/>
    <a:srgbClr val="FAD100"/>
    <a:srgbClr val="FFAC00"/>
    <a:srgbClr val="0057FF"/>
    <a:srgbClr val="B5E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51"/>
    <p:restoredTop sz="94624"/>
  </p:normalViewPr>
  <p:slideViewPr>
    <p:cSldViewPr snapToGrid="0" snapToObjects="1">
      <p:cViewPr>
        <p:scale>
          <a:sx n="44" d="100"/>
          <a:sy n="44" d="100"/>
        </p:scale>
        <p:origin x="80" y="-47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812-B879-AF44-9B2B-C9822FCDB19C}" type="datetimeFigureOut">
              <a:rPr lang="en-US" smtClean="0"/>
              <a:t>3/23/20</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3ED1D-78D2-5A49-80CF-0E6C91C00538}" type="slidenum">
              <a:rPr lang="en-US" smtClean="0"/>
              <a:t>‹#›</a:t>
            </a:fld>
            <a:endParaRPr lang="en-US"/>
          </a:p>
        </p:txBody>
      </p:sp>
    </p:spTree>
    <p:extLst>
      <p:ext uri="{BB962C8B-B14F-4D97-AF65-F5344CB8AC3E}">
        <p14:creationId xmlns:p14="http://schemas.microsoft.com/office/powerpoint/2010/main" val="1966501875"/>
      </p:ext>
    </p:extLst>
  </p:cSld>
  <p:clrMap bg1="lt1" tx1="dk1" bg2="lt2" tx2="dk2" accent1="accent1" accent2="accent2" accent3="accent3" accent4="accent4" accent5="accent5" accent6="accent6" hlink="hlink" folHlink="folHlink"/>
  <p:notesStyle>
    <a:lvl1pPr marL="0" algn="l" defTabSz="2106778" rtl="0" eaLnBrk="1" latinLnBrk="0" hangingPunct="1">
      <a:defRPr sz="2765" kern="1200">
        <a:solidFill>
          <a:schemeClr val="tx1"/>
        </a:solidFill>
        <a:latin typeface="+mn-lt"/>
        <a:ea typeface="+mn-ea"/>
        <a:cs typeface="+mn-cs"/>
      </a:defRPr>
    </a:lvl1pPr>
    <a:lvl2pPr marL="1053389" algn="l" defTabSz="2106778" rtl="0" eaLnBrk="1" latinLnBrk="0" hangingPunct="1">
      <a:defRPr sz="2765" kern="1200">
        <a:solidFill>
          <a:schemeClr val="tx1"/>
        </a:solidFill>
        <a:latin typeface="+mn-lt"/>
        <a:ea typeface="+mn-ea"/>
        <a:cs typeface="+mn-cs"/>
      </a:defRPr>
    </a:lvl2pPr>
    <a:lvl3pPr marL="2106778" algn="l" defTabSz="2106778" rtl="0" eaLnBrk="1" latinLnBrk="0" hangingPunct="1">
      <a:defRPr sz="2765" kern="1200">
        <a:solidFill>
          <a:schemeClr val="tx1"/>
        </a:solidFill>
        <a:latin typeface="+mn-lt"/>
        <a:ea typeface="+mn-ea"/>
        <a:cs typeface="+mn-cs"/>
      </a:defRPr>
    </a:lvl3pPr>
    <a:lvl4pPr marL="3160166" algn="l" defTabSz="2106778" rtl="0" eaLnBrk="1" latinLnBrk="0" hangingPunct="1">
      <a:defRPr sz="2765" kern="1200">
        <a:solidFill>
          <a:schemeClr val="tx1"/>
        </a:solidFill>
        <a:latin typeface="+mn-lt"/>
        <a:ea typeface="+mn-ea"/>
        <a:cs typeface="+mn-cs"/>
      </a:defRPr>
    </a:lvl4pPr>
    <a:lvl5pPr marL="4213555" algn="l" defTabSz="2106778" rtl="0" eaLnBrk="1" latinLnBrk="0" hangingPunct="1">
      <a:defRPr sz="2765" kern="1200">
        <a:solidFill>
          <a:schemeClr val="tx1"/>
        </a:solidFill>
        <a:latin typeface="+mn-lt"/>
        <a:ea typeface="+mn-ea"/>
        <a:cs typeface="+mn-cs"/>
      </a:defRPr>
    </a:lvl5pPr>
    <a:lvl6pPr marL="5266944" algn="l" defTabSz="2106778" rtl="0" eaLnBrk="1" latinLnBrk="0" hangingPunct="1">
      <a:defRPr sz="2765" kern="1200">
        <a:solidFill>
          <a:schemeClr val="tx1"/>
        </a:solidFill>
        <a:latin typeface="+mn-lt"/>
        <a:ea typeface="+mn-ea"/>
        <a:cs typeface="+mn-cs"/>
      </a:defRPr>
    </a:lvl6pPr>
    <a:lvl7pPr marL="6320333" algn="l" defTabSz="2106778" rtl="0" eaLnBrk="1" latinLnBrk="0" hangingPunct="1">
      <a:defRPr sz="2765" kern="1200">
        <a:solidFill>
          <a:schemeClr val="tx1"/>
        </a:solidFill>
        <a:latin typeface="+mn-lt"/>
        <a:ea typeface="+mn-ea"/>
        <a:cs typeface="+mn-cs"/>
      </a:defRPr>
    </a:lvl7pPr>
    <a:lvl8pPr marL="7373722" algn="l" defTabSz="2106778" rtl="0" eaLnBrk="1" latinLnBrk="0" hangingPunct="1">
      <a:defRPr sz="2765" kern="1200">
        <a:solidFill>
          <a:schemeClr val="tx1"/>
        </a:solidFill>
        <a:latin typeface="+mn-lt"/>
        <a:ea typeface="+mn-ea"/>
        <a:cs typeface="+mn-cs"/>
      </a:defRPr>
    </a:lvl8pPr>
    <a:lvl9pPr marL="8427110" algn="l" defTabSz="2106778" rtl="0" eaLnBrk="1" latinLnBrk="0" hangingPunct="1">
      <a:defRPr sz="276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4</a:t>
            </a:fld>
            <a:endParaRPr lang="en-US"/>
          </a:p>
        </p:txBody>
      </p:sp>
    </p:spTree>
    <p:extLst>
      <p:ext uri="{BB962C8B-B14F-4D97-AF65-F5344CB8AC3E}">
        <p14:creationId xmlns:p14="http://schemas.microsoft.com/office/powerpoint/2010/main" val="78729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26</a:t>
            </a:fld>
            <a:endParaRPr lang="en-US"/>
          </a:p>
        </p:txBody>
      </p:sp>
    </p:spTree>
    <p:extLst>
      <p:ext uri="{BB962C8B-B14F-4D97-AF65-F5344CB8AC3E}">
        <p14:creationId xmlns:p14="http://schemas.microsoft.com/office/powerpoint/2010/main" val="30631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27</a:t>
            </a:fld>
            <a:endParaRPr lang="en-US"/>
          </a:p>
        </p:txBody>
      </p:sp>
    </p:spTree>
    <p:extLst>
      <p:ext uri="{BB962C8B-B14F-4D97-AF65-F5344CB8AC3E}">
        <p14:creationId xmlns:p14="http://schemas.microsoft.com/office/powerpoint/2010/main" val="64937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33</a:t>
            </a:fld>
            <a:endParaRPr lang="en-US"/>
          </a:p>
        </p:txBody>
      </p:sp>
    </p:spTree>
    <p:extLst>
      <p:ext uri="{BB962C8B-B14F-4D97-AF65-F5344CB8AC3E}">
        <p14:creationId xmlns:p14="http://schemas.microsoft.com/office/powerpoint/2010/main" val="1952342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34</a:t>
            </a:fld>
            <a:endParaRPr lang="en-US"/>
          </a:p>
        </p:txBody>
      </p:sp>
    </p:spTree>
    <p:extLst>
      <p:ext uri="{BB962C8B-B14F-4D97-AF65-F5344CB8AC3E}">
        <p14:creationId xmlns:p14="http://schemas.microsoft.com/office/powerpoint/2010/main" val="100310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10</a:t>
            </a:fld>
            <a:endParaRPr lang="en-US"/>
          </a:p>
        </p:txBody>
      </p:sp>
    </p:spTree>
    <p:extLst>
      <p:ext uri="{BB962C8B-B14F-4D97-AF65-F5344CB8AC3E}">
        <p14:creationId xmlns:p14="http://schemas.microsoft.com/office/powerpoint/2010/main" val="127465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11</a:t>
            </a:fld>
            <a:endParaRPr lang="en-US"/>
          </a:p>
        </p:txBody>
      </p:sp>
    </p:spTree>
    <p:extLst>
      <p:ext uri="{BB962C8B-B14F-4D97-AF65-F5344CB8AC3E}">
        <p14:creationId xmlns:p14="http://schemas.microsoft.com/office/powerpoint/2010/main" val="32920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12</a:t>
            </a:fld>
            <a:endParaRPr lang="en-US"/>
          </a:p>
        </p:txBody>
      </p:sp>
    </p:spTree>
    <p:extLst>
      <p:ext uri="{BB962C8B-B14F-4D97-AF65-F5344CB8AC3E}">
        <p14:creationId xmlns:p14="http://schemas.microsoft.com/office/powerpoint/2010/main" val="184435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13</a:t>
            </a:fld>
            <a:endParaRPr lang="en-US"/>
          </a:p>
        </p:txBody>
      </p:sp>
    </p:spTree>
    <p:extLst>
      <p:ext uri="{BB962C8B-B14F-4D97-AF65-F5344CB8AC3E}">
        <p14:creationId xmlns:p14="http://schemas.microsoft.com/office/powerpoint/2010/main" val="54332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17</a:t>
            </a:fld>
            <a:endParaRPr lang="en-US"/>
          </a:p>
        </p:txBody>
      </p:sp>
    </p:spTree>
    <p:extLst>
      <p:ext uri="{BB962C8B-B14F-4D97-AF65-F5344CB8AC3E}">
        <p14:creationId xmlns:p14="http://schemas.microsoft.com/office/powerpoint/2010/main" val="143751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18</a:t>
            </a:fld>
            <a:endParaRPr lang="en-US"/>
          </a:p>
        </p:txBody>
      </p:sp>
    </p:spTree>
    <p:extLst>
      <p:ext uri="{BB962C8B-B14F-4D97-AF65-F5344CB8AC3E}">
        <p14:creationId xmlns:p14="http://schemas.microsoft.com/office/powerpoint/2010/main" val="70968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23</a:t>
            </a:fld>
            <a:endParaRPr lang="en-US"/>
          </a:p>
        </p:txBody>
      </p:sp>
    </p:spTree>
    <p:extLst>
      <p:ext uri="{BB962C8B-B14F-4D97-AF65-F5344CB8AC3E}">
        <p14:creationId xmlns:p14="http://schemas.microsoft.com/office/powerpoint/2010/main" val="2008016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73ED1D-78D2-5A49-80CF-0E6C91C00538}" type="slidenum">
              <a:rPr lang="en-US" smtClean="0"/>
              <a:t>24</a:t>
            </a:fld>
            <a:endParaRPr lang="en-US"/>
          </a:p>
        </p:txBody>
      </p:sp>
    </p:spTree>
    <p:extLst>
      <p:ext uri="{BB962C8B-B14F-4D97-AF65-F5344CB8AC3E}">
        <p14:creationId xmlns:p14="http://schemas.microsoft.com/office/powerpoint/2010/main" val="748015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3591562"/>
            <a:ext cx="18653760" cy="7640320"/>
          </a:xfrm>
        </p:spPr>
        <p:txBody>
          <a:bodyPr anchor="b"/>
          <a:lstStyle>
            <a:lvl1pPr algn="ctr">
              <a:defRPr sz="14400"/>
            </a:lvl1pPr>
          </a:lstStyle>
          <a:p>
            <a:r>
              <a:rPr lang="en-US" smtClean="0"/>
              <a:t>Click to edit Master title style</a:t>
            </a:r>
            <a:endParaRPr lang="en-US" dirty="0"/>
          </a:p>
        </p:txBody>
      </p:sp>
      <p:sp>
        <p:nvSpPr>
          <p:cNvPr id="3" name="Subtitle 2"/>
          <p:cNvSpPr>
            <a:spLocks noGrp="1"/>
          </p:cNvSpPr>
          <p:nvPr>
            <p:ph type="subTitle" idx="1"/>
          </p:nvPr>
        </p:nvSpPr>
        <p:spPr>
          <a:xfrm>
            <a:off x="2743200" y="11526522"/>
            <a:ext cx="16459200" cy="529843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5C33AA-3CBA-1441-942D-A4BF929B844B}" type="datetimeFigureOut">
              <a:rPr lang="en-US" smtClean="0"/>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5C33AA-3CBA-1441-942D-A4BF929B844B}" type="datetimeFigureOut">
              <a:rPr lang="en-US" smtClean="0"/>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168400"/>
            <a:ext cx="4732020" cy="185978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08761" y="1168400"/>
            <a:ext cx="13921740" cy="185978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5C33AA-3CBA-1441-942D-A4BF929B844B}" type="datetimeFigureOut">
              <a:rPr lang="en-US" smtClean="0"/>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5C33AA-3CBA-1441-942D-A4BF929B844B}" type="datetimeFigureOut">
              <a:rPr lang="en-US" smtClean="0"/>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5471167"/>
            <a:ext cx="18928080" cy="9128758"/>
          </a:xfrm>
        </p:spPr>
        <p:txBody>
          <a:bodyPr anchor="b"/>
          <a:lstStyle>
            <a:lvl1pPr>
              <a:defRPr sz="14400"/>
            </a:lvl1pPr>
          </a:lstStyle>
          <a:p>
            <a:r>
              <a:rPr lang="en-US" smtClean="0"/>
              <a:t>Click to edit Master title style</a:t>
            </a:r>
            <a:endParaRPr lang="en-US" dirty="0"/>
          </a:p>
        </p:txBody>
      </p:sp>
      <p:sp>
        <p:nvSpPr>
          <p:cNvPr id="3" name="Text Placeholder 2"/>
          <p:cNvSpPr>
            <a:spLocks noGrp="1"/>
          </p:cNvSpPr>
          <p:nvPr>
            <p:ph type="body" idx="1"/>
          </p:nvPr>
        </p:nvSpPr>
        <p:spPr>
          <a:xfrm>
            <a:off x="1497331" y="14686287"/>
            <a:ext cx="18928080" cy="48005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5C33AA-3CBA-1441-942D-A4BF929B844B}" type="datetimeFigureOut">
              <a:rPr lang="en-US" smtClean="0"/>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08760" y="5842000"/>
            <a:ext cx="932688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1109960" y="5842000"/>
            <a:ext cx="932688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5C33AA-3CBA-1441-942D-A4BF929B844B}" type="datetimeFigureOut">
              <a:rPr lang="en-US" smtClean="0"/>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168405"/>
            <a:ext cx="18928080" cy="42418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11621" y="5379722"/>
            <a:ext cx="9284016" cy="263651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smtClean="0"/>
              <a:t>Click to edit Master text styles</a:t>
            </a:r>
          </a:p>
        </p:txBody>
      </p:sp>
      <p:sp>
        <p:nvSpPr>
          <p:cNvPr id="4" name="Content Placeholder 3"/>
          <p:cNvSpPr>
            <a:spLocks noGrp="1"/>
          </p:cNvSpPr>
          <p:nvPr>
            <p:ph sz="half" idx="2"/>
          </p:nvPr>
        </p:nvSpPr>
        <p:spPr>
          <a:xfrm>
            <a:off x="1511621" y="8016240"/>
            <a:ext cx="9284016"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1109961" y="5379722"/>
            <a:ext cx="9329738" cy="263651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smtClean="0"/>
              <a:t>Click to edit Master text styles</a:t>
            </a:r>
          </a:p>
        </p:txBody>
      </p:sp>
      <p:sp>
        <p:nvSpPr>
          <p:cNvPr id="6" name="Content Placeholder 5"/>
          <p:cNvSpPr>
            <a:spLocks noGrp="1"/>
          </p:cNvSpPr>
          <p:nvPr>
            <p:ph sz="quarter" idx="4"/>
          </p:nvPr>
        </p:nvSpPr>
        <p:spPr>
          <a:xfrm>
            <a:off x="11109961" y="8016240"/>
            <a:ext cx="9329738"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5C33AA-3CBA-1441-942D-A4BF929B844B}" type="datetimeFigureOut">
              <a:rPr lang="en-US" smtClean="0"/>
              <a:t>3/23/20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5C33AA-3CBA-1441-942D-A4BF929B844B}" type="datetimeFigureOut">
              <a:rPr lang="en-US" smtClean="0"/>
              <a:t>3/23/20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C33AA-3CBA-1441-942D-A4BF929B844B}" type="datetimeFigureOut">
              <a:rPr lang="en-US" smtClean="0"/>
              <a:t>3/23/20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463040"/>
            <a:ext cx="7078027" cy="5120640"/>
          </a:xfrm>
        </p:spPr>
        <p:txBody>
          <a:bodyPr anchor="b"/>
          <a:lstStyle>
            <a:lvl1pPr>
              <a:defRPr sz="7680"/>
            </a:lvl1pPr>
          </a:lstStyle>
          <a:p>
            <a:r>
              <a:rPr lang="en-US" smtClean="0"/>
              <a:t>Click to edit Master title style</a:t>
            </a:r>
            <a:endParaRPr lang="en-US" dirty="0"/>
          </a:p>
        </p:txBody>
      </p:sp>
      <p:sp>
        <p:nvSpPr>
          <p:cNvPr id="3" name="Content Placeholder 2"/>
          <p:cNvSpPr>
            <a:spLocks noGrp="1"/>
          </p:cNvSpPr>
          <p:nvPr>
            <p:ph idx="1"/>
          </p:nvPr>
        </p:nvSpPr>
        <p:spPr>
          <a:xfrm>
            <a:off x="9329738" y="3159765"/>
            <a:ext cx="11109960" cy="155956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11619" y="6583680"/>
            <a:ext cx="7078027" cy="1219708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5C33AA-3CBA-1441-942D-A4BF929B844B}" type="datetimeFigureOut">
              <a:rPr lang="en-US" smtClean="0"/>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463040"/>
            <a:ext cx="7078027" cy="5120640"/>
          </a:xfrm>
        </p:spPr>
        <p:txBody>
          <a:bodyPr anchor="b"/>
          <a:lstStyle>
            <a:lvl1pPr>
              <a:defRPr sz="76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329738" y="3159765"/>
            <a:ext cx="11109960" cy="155956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511619" y="6583680"/>
            <a:ext cx="7078027" cy="1219708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5C33AA-3CBA-1441-942D-A4BF929B844B}" type="datetimeFigureOut">
              <a:rPr lang="en-US" smtClean="0"/>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B7E0C-6267-914F-A3FA-D5199856F99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168405"/>
            <a:ext cx="18928080" cy="42418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08760" y="5842000"/>
            <a:ext cx="18928080" cy="1392428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508760" y="20340325"/>
            <a:ext cx="4937760" cy="1168400"/>
          </a:xfrm>
          <a:prstGeom prst="rect">
            <a:avLst/>
          </a:prstGeom>
        </p:spPr>
        <p:txBody>
          <a:bodyPr vert="horz" lIns="91440" tIns="45720" rIns="91440" bIns="45720" rtlCol="0" anchor="ctr"/>
          <a:lstStyle>
            <a:lvl1pPr algn="l">
              <a:defRPr sz="2880">
                <a:solidFill>
                  <a:schemeClr val="tx1">
                    <a:tint val="75000"/>
                  </a:schemeClr>
                </a:solidFill>
              </a:defRPr>
            </a:lvl1pPr>
          </a:lstStyle>
          <a:p>
            <a:fld id="{F65C33AA-3CBA-1441-942D-A4BF929B844B}" type="datetimeFigureOut">
              <a:rPr lang="en-US" smtClean="0"/>
              <a:t>3/23/20</a:t>
            </a:fld>
            <a:endParaRPr lang="en-US"/>
          </a:p>
        </p:txBody>
      </p:sp>
      <p:sp>
        <p:nvSpPr>
          <p:cNvPr id="5" name="Footer Placeholder 4"/>
          <p:cNvSpPr>
            <a:spLocks noGrp="1"/>
          </p:cNvSpPr>
          <p:nvPr>
            <p:ph type="ftr" sz="quarter" idx="3"/>
          </p:nvPr>
        </p:nvSpPr>
        <p:spPr>
          <a:xfrm>
            <a:off x="7269480" y="20340325"/>
            <a:ext cx="7406640" cy="11684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20340325"/>
            <a:ext cx="4937760" cy="1168400"/>
          </a:xfrm>
          <a:prstGeom prst="rect">
            <a:avLst/>
          </a:prstGeom>
        </p:spPr>
        <p:txBody>
          <a:bodyPr vert="horz" lIns="91440" tIns="45720" rIns="91440" bIns="45720" rtlCol="0" anchor="ctr"/>
          <a:lstStyle>
            <a:lvl1pPr algn="r">
              <a:defRPr sz="2880">
                <a:solidFill>
                  <a:schemeClr val="tx1">
                    <a:tint val="75000"/>
                  </a:schemeClr>
                </a:solidFill>
              </a:defRPr>
            </a:lvl1pPr>
          </a:lstStyle>
          <a:p>
            <a:fld id="{3BFB7E0C-6267-914F-A3FA-D5199856F999}" type="slidenum">
              <a:rPr lang="en-US" smtClean="0"/>
              <a:t>‹#›</a:t>
            </a:fld>
            <a:endParaRPr lang="en-US"/>
          </a:p>
        </p:txBody>
      </p:sp>
    </p:spTree>
    <p:extLst>
      <p:ext uri="{BB962C8B-B14F-4D97-AF65-F5344CB8AC3E}">
        <p14:creationId xmlns:p14="http://schemas.microsoft.com/office/powerpoint/2010/main" val="20784845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2.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13.xml.rels><?xml version="1.0" encoding="UTF-8" standalone="yes"?>
<Relationships xmlns="http://schemas.openxmlformats.org/package/2006/relationships"><Relationship Id="rId9" Type="http://schemas.openxmlformats.org/officeDocument/2006/relationships/image" Target="../media/image72.png"/><Relationship Id="rId20" Type="http://schemas.openxmlformats.org/officeDocument/2006/relationships/image" Target="../media/image83.png"/><Relationship Id="rId21" Type="http://schemas.openxmlformats.org/officeDocument/2006/relationships/image" Target="../media/image84.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81.png"/><Relationship Id="rId19"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s>
</file>

<file path=ppt/slides/_rels/slide14.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png"/><Relationship Id="rId17" Type="http://schemas.openxmlformats.org/officeDocument/2006/relationships/image" Target="../media/image100.jpg"/><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jpg"/><Relationship Id="rId9" Type="http://schemas.openxmlformats.org/officeDocument/2006/relationships/image" Target="../media/image92.jpg"/><Relationship Id="rId10" Type="http://schemas.openxmlformats.org/officeDocument/2006/relationships/image" Target="../media/image93.jpg"/></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16.xml.rels><?xml version="1.0" encoding="UTF-8" standalone="yes"?>
<Relationships xmlns="http://schemas.openxmlformats.org/package/2006/relationships"><Relationship Id="rId11" Type="http://schemas.openxmlformats.org/officeDocument/2006/relationships/image" Target="../media/image119.png"/><Relationship Id="rId12" Type="http://schemas.openxmlformats.org/officeDocument/2006/relationships/image" Target="../media/image120.png"/><Relationship Id="rId13" Type="http://schemas.openxmlformats.org/officeDocument/2006/relationships/image" Target="../media/image121.png"/><Relationship Id="rId14" Type="http://schemas.openxmlformats.org/officeDocument/2006/relationships/image" Target="../media/image122.png"/><Relationship Id="rId1" Type="http://schemas.openxmlformats.org/officeDocument/2006/relationships/slideLayout" Target="../slideLayouts/slideLayout7.xml"/><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s>
</file>

<file path=ppt/slides/_rels/slide17.xml.rels><?xml version="1.0" encoding="UTF-8" standalone="yes"?>
<Relationships xmlns="http://schemas.openxmlformats.org/package/2006/relationships"><Relationship Id="rId9" Type="http://schemas.openxmlformats.org/officeDocument/2006/relationships/image" Target="../media/image129.png"/><Relationship Id="rId20" Type="http://schemas.openxmlformats.org/officeDocument/2006/relationships/image" Target="../media/image140.png"/><Relationship Id="rId21" Type="http://schemas.openxmlformats.org/officeDocument/2006/relationships/image" Target="../media/image141.png"/><Relationship Id="rId22" Type="http://schemas.openxmlformats.org/officeDocument/2006/relationships/image" Target="../media/image142.png"/><Relationship Id="rId10" Type="http://schemas.openxmlformats.org/officeDocument/2006/relationships/image" Target="../media/image130.png"/><Relationship Id="rId11" Type="http://schemas.openxmlformats.org/officeDocument/2006/relationships/image" Target="../media/image131.png"/><Relationship Id="rId12" Type="http://schemas.openxmlformats.org/officeDocument/2006/relationships/image" Target="../media/image132.png"/><Relationship Id="rId13" Type="http://schemas.openxmlformats.org/officeDocument/2006/relationships/image" Target="../media/image133.png"/><Relationship Id="rId14" Type="http://schemas.openxmlformats.org/officeDocument/2006/relationships/image" Target="../media/image134.png"/><Relationship Id="rId15" Type="http://schemas.openxmlformats.org/officeDocument/2006/relationships/image" Target="../media/image135.png"/><Relationship Id="rId16" Type="http://schemas.openxmlformats.org/officeDocument/2006/relationships/image" Target="../media/image136.png"/><Relationship Id="rId17" Type="http://schemas.openxmlformats.org/officeDocument/2006/relationships/image" Target="../media/image137.png"/><Relationship Id="rId18" Type="http://schemas.openxmlformats.org/officeDocument/2006/relationships/image" Target="../media/image138.png"/><Relationship Id="rId19"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s>
</file>

<file path=ppt/slides/_rels/slide18.xml.rels><?xml version="1.0" encoding="UTF-8" standalone="yes"?>
<Relationships xmlns="http://schemas.openxmlformats.org/package/2006/relationships"><Relationship Id="rId9" Type="http://schemas.openxmlformats.org/officeDocument/2006/relationships/image" Target="../media/image149.png"/><Relationship Id="rId20" Type="http://schemas.openxmlformats.org/officeDocument/2006/relationships/image" Target="../media/image160.png"/><Relationship Id="rId10" Type="http://schemas.openxmlformats.org/officeDocument/2006/relationships/image" Target="../media/image150.png"/><Relationship Id="rId11" Type="http://schemas.openxmlformats.org/officeDocument/2006/relationships/image" Target="../media/image151.png"/><Relationship Id="rId12" Type="http://schemas.openxmlformats.org/officeDocument/2006/relationships/image" Target="../media/image152.png"/><Relationship Id="rId13" Type="http://schemas.openxmlformats.org/officeDocument/2006/relationships/image" Target="../media/image153.png"/><Relationship Id="rId14" Type="http://schemas.openxmlformats.org/officeDocument/2006/relationships/image" Target="../media/image154.png"/><Relationship Id="rId15" Type="http://schemas.openxmlformats.org/officeDocument/2006/relationships/image" Target="../media/image155.png"/><Relationship Id="rId16" Type="http://schemas.openxmlformats.org/officeDocument/2006/relationships/image" Target="../media/image156.png"/><Relationship Id="rId17" Type="http://schemas.openxmlformats.org/officeDocument/2006/relationships/image" Target="../media/image157.png"/><Relationship Id="rId18" Type="http://schemas.openxmlformats.org/officeDocument/2006/relationships/image" Target="../media/image158.png"/><Relationship Id="rId19"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22.xml.rels><?xml version="1.0" encoding="UTF-8" standalone="yes"?>
<Relationships xmlns="http://schemas.openxmlformats.org/package/2006/relationships"><Relationship Id="rId11" Type="http://schemas.openxmlformats.org/officeDocument/2006/relationships/image" Target="../media/image178.png"/><Relationship Id="rId12" Type="http://schemas.openxmlformats.org/officeDocument/2006/relationships/image" Target="../media/image179.png"/><Relationship Id="rId13" Type="http://schemas.openxmlformats.org/officeDocument/2006/relationships/image" Target="../media/image180.png"/><Relationship Id="rId14" Type="http://schemas.openxmlformats.org/officeDocument/2006/relationships/image" Target="../media/image181.png"/><Relationship Id="rId15" Type="http://schemas.openxmlformats.org/officeDocument/2006/relationships/image" Target="../media/image182.png"/><Relationship Id="rId16" Type="http://schemas.openxmlformats.org/officeDocument/2006/relationships/image" Target="../media/image183.png"/><Relationship Id="rId17" Type="http://schemas.openxmlformats.org/officeDocument/2006/relationships/image" Target="../media/image184.png"/><Relationship Id="rId18" Type="http://schemas.openxmlformats.org/officeDocument/2006/relationships/image" Target="../media/image185.png"/><Relationship Id="rId1" Type="http://schemas.openxmlformats.org/officeDocument/2006/relationships/slideLayout" Target="../slideLayouts/slideLayout7.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4.png"/><Relationship Id="rId8" Type="http://schemas.openxmlformats.org/officeDocument/2006/relationships/image" Target="../media/image175.png"/><Relationship Id="rId9" Type="http://schemas.openxmlformats.org/officeDocument/2006/relationships/image" Target="../media/image176.png"/><Relationship Id="rId10" Type="http://schemas.openxmlformats.org/officeDocument/2006/relationships/image" Target="../media/image177.png"/></Relationships>
</file>

<file path=ppt/slides/_rels/slide23.xml.rels><?xml version="1.0" encoding="UTF-8" standalone="yes"?>
<Relationships xmlns="http://schemas.openxmlformats.org/package/2006/relationships"><Relationship Id="rId9" Type="http://schemas.openxmlformats.org/officeDocument/2006/relationships/image" Target="../media/image192.png"/><Relationship Id="rId20" Type="http://schemas.openxmlformats.org/officeDocument/2006/relationships/image" Target="../media/image203.png"/><Relationship Id="rId21" Type="http://schemas.openxmlformats.org/officeDocument/2006/relationships/image" Target="../media/image204.png"/><Relationship Id="rId22" Type="http://schemas.openxmlformats.org/officeDocument/2006/relationships/image" Target="../media/image205.png"/><Relationship Id="rId23" Type="http://schemas.openxmlformats.org/officeDocument/2006/relationships/image" Target="../media/image206.png"/><Relationship Id="rId24" Type="http://schemas.openxmlformats.org/officeDocument/2006/relationships/image" Target="../media/image207.png"/><Relationship Id="rId25" Type="http://schemas.openxmlformats.org/officeDocument/2006/relationships/image" Target="../media/image208.png"/><Relationship Id="rId26" Type="http://schemas.openxmlformats.org/officeDocument/2006/relationships/image" Target="../media/image209.png"/><Relationship Id="rId27" Type="http://schemas.openxmlformats.org/officeDocument/2006/relationships/image" Target="../media/image210.png"/><Relationship Id="rId10" Type="http://schemas.openxmlformats.org/officeDocument/2006/relationships/image" Target="../media/image193.png"/><Relationship Id="rId11" Type="http://schemas.openxmlformats.org/officeDocument/2006/relationships/image" Target="../media/image194.png"/><Relationship Id="rId12" Type="http://schemas.openxmlformats.org/officeDocument/2006/relationships/image" Target="../media/image195.png"/><Relationship Id="rId13" Type="http://schemas.openxmlformats.org/officeDocument/2006/relationships/image" Target="../media/image196.png"/><Relationship Id="rId14" Type="http://schemas.openxmlformats.org/officeDocument/2006/relationships/image" Target="../media/image197.png"/><Relationship Id="rId15" Type="http://schemas.openxmlformats.org/officeDocument/2006/relationships/image" Target="../media/image198.png"/><Relationship Id="rId16" Type="http://schemas.openxmlformats.org/officeDocument/2006/relationships/image" Target="../media/image199.png"/><Relationship Id="rId17" Type="http://schemas.openxmlformats.org/officeDocument/2006/relationships/image" Target="../media/image200.png"/><Relationship Id="rId18" Type="http://schemas.openxmlformats.org/officeDocument/2006/relationships/image" Target="../media/image201.png"/><Relationship Id="rId19" Type="http://schemas.openxmlformats.org/officeDocument/2006/relationships/image" Target="../media/image202.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1.png"/></Relationships>
</file>

<file path=ppt/slides/_rels/slide25.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20.png"/><Relationship Id="rId11" Type="http://schemas.openxmlformats.org/officeDocument/2006/relationships/image" Target="../media/image221.png"/><Relationship Id="rId1" Type="http://schemas.openxmlformats.org/officeDocument/2006/relationships/slideLayout" Target="../slideLayouts/slideLayout7.xml"/><Relationship Id="rId2" Type="http://schemas.openxmlformats.org/officeDocument/2006/relationships/image" Target="../media/image2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7.png"/><Relationship Id="rId9" Type="http://schemas.openxmlformats.org/officeDocument/2006/relationships/image" Target="../media/image228.png"/><Relationship Id="rId10" Type="http://schemas.openxmlformats.org/officeDocument/2006/relationships/image" Target="../media/image229.png"/><Relationship Id="rId11" Type="http://schemas.openxmlformats.org/officeDocument/2006/relationships/image" Target="../media/image230.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4.png"/><Relationship Id="rId7" Type="http://schemas.openxmlformats.org/officeDocument/2006/relationships/image" Target="../media/image235.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238.gi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9.png"/></Relationships>
</file>

<file path=ppt/slides/_rels/slide29.xml.rels><?xml version="1.0" encoding="UTF-8" standalone="yes"?>
<Relationships xmlns="http://schemas.openxmlformats.org/package/2006/relationships"><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image" Target="../media/image245.png"/><Relationship Id="rId8" Type="http://schemas.openxmlformats.org/officeDocument/2006/relationships/image" Target="../media/image246.png"/><Relationship Id="rId9" Type="http://schemas.openxmlformats.org/officeDocument/2006/relationships/image" Target="../media/image247.png"/><Relationship Id="rId10" Type="http://schemas.openxmlformats.org/officeDocument/2006/relationships/image" Target="../media/image248.png"/><Relationship Id="rId11" Type="http://schemas.openxmlformats.org/officeDocument/2006/relationships/image" Target="../media/image249.png"/><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4.png"/><Relationship Id="rId7" Type="http://schemas.openxmlformats.org/officeDocument/2006/relationships/image" Target="../media/image255.png"/><Relationship Id="rId8" Type="http://schemas.openxmlformats.org/officeDocument/2006/relationships/image" Target="../media/image256.jpg"/><Relationship Id="rId9" Type="http://schemas.openxmlformats.org/officeDocument/2006/relationships/image" Target="../media/image257.png"/><Relationship Id="rId10" Type="http://schemas.openxmlformats.org/officeDocument/2006/relationships/image" Target="../media/image258.jpeg"/><Relationship Id="rId11" Type="http://schemas.openxmlformats.org/officeDocument/2006/relationships/image" Target="../media/image259.jpeg"/><Relationship Id="rId1" Type="http://schemas.openxmlformats.org/officeDocument/2006/relationships/slideLayout" Target="../slideLayouts/slideLayout2.xml"/><Relationship Id="rId2" Type="http://schemas.openxmlformats.org/officeDocument/2006/relationships/image" Target="../media/image250.png"/></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4" Type="http://schemas.openxmlformats.org/officeDocument/2006/relationships/hyperlink" Target="https://www.kaggle.com/armenta" TargetMode="External"/><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90.png"/><Relationship Id="rId3" Type="http://schemas.openxmlformats.org/officeDocument/2006/relationships/image" Target="../media/image262.png"/></Relationships>
</file>

<file path=ppt/slides/_rels/slide33.xml.rels><?xml version="1.0" encoding="UTF-8" standalone="yes"?>
<Relationships xmlns="http://schemas.openxmlformats.org/package/2006/relationships"><Relationship Id="rId11" Type="http://schemas.openxmlformats.org/officeDocument/2006/relationships/image" Target="../media/image268.png"/><Relationship Id="rId12" Type="http://schemas.openxmlformats.org/officeDocument/2006/relationships/image" Target="../media/image269.png"/><Relationship Id="rId13" Type="http://schemas.openxmlformats.org/officeDocument/2006/relationships/image" Target="../media/image270.png"/><Relationship Id="rId14" Type="http://schemas.openxmlformats.org/officeDocument/2006/relationships/image" Target="../media/image271.png"/><Relationship Id="rId15" Type="http://schemas.openxmlformats.org/officeDocument/2006/relationships/image" Target="../media/image272.png"/><Relationship Id="rId16" Type="http://schemas.openxmlformats.org/officeDocument/2006/relationships/image" Target="../media/image273.png"/><Relationship Id="rId17" Type="http://schemas.openxmlformats.org/officeDocument/2006/relationships/image" Target="../media/image274.png"/><Relationship Id="rId18" Type="http://schemas.openxmlformats.org/officeDocument/2006/relationships/image" Target="../media/image275.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430.png"/><Relationship Id="rId6" Type="http://schemas.openxmlformats.org/officeDocument/2006/relationships/image" Target="../media/image2440.png"/><Relationship Id="rId7" Type="http://schemas.openxmlformats.org/officeDocument/2006/relationships/image" Target="../media/image2450.png"/><Relationship Id="rId8" Type="http://schemas.openxmlformats.org/officeDocument/2006/relationships/image" Target="../media/image265.jpg"/><Relationship Id="rId9" Type="http://schemas.openxmlformats.org/officeDocument/2006/relationships/image" Target="../media/image266.jpg"/><Relationship Id="rId10" Type="http://schemas.openxmlformats.org/officeDocument/2006/relationships/image" Target="../media/image267.jpg"/></Relationships>
</file>

<file path=ppt/slides/_rels/slide34.xml.rels><?xml version="1.0" encoding="UTF-8" standalone="yes"?>
<Relationships xmlns="http://schemas.openxmlformats.org/package/2006/relationships"><Relationship Id="rId11" Type="http://schemas.openxmlformats.org/officeDocument/2006/relationships/image" Target="../media/image281.png"/><Relationship Id="rId12" Type="http://schemas.openxmlformats.org/officeDocument/2006/relationships/image" Target="../media/image282.png"/><Relationship Id="rId13" Type="http://schemas.openxmlformats.org/officeDocument/2006/relationships/image" Target="../media/image2670.png"/><Relationship Id="rId14" Type="http://schemas.openxmlformats.org/officeDocument/2006/relationships/image" Target="../media/image283.png"/><Relationship Id="rId15" Type="http://schemas.openxmlformats.org/officeDocument/2006/relationships/image" Target="../media/image284.png"/><Relationship Id="rId16" Type="http://schemas.openxmlformats.org/officeDocument/2006/relationships/image" Target="../media/image285.png"/><Relationship Id="rId17" Type="http://schemas.openxmlformats.org/officeDocument/2006/relationships/image" Target="../media/image286.png"/><Relationship Id="rId18" Type="http://schemas.openxmlformats.org/officeDocument/2006/relationships/image" Target="../media/image2720.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70.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620.png"/><Relationship Id="rId9" Type="http://schemas.openxmlformats.org/officeDocument/2006/relationships/image" Target="../media/image280.png"/><Relationship Id="rId10" Type="http://schemas.openxmlformats.org/officeDocument/2006/relationships/image" Target="../media/image2640.png"/></Relationships>
</file>

<file path=ppt/slides/_rels/slide35.xml.rels><?xml version="1.0" encoding="UTF-8" standalone="yes"?>
<Relationships xmlns="http://schemas.openxmlformats.org/package/2006/relationships"><Relationship Id="rId3" Type="http://schemas.openxmlformats.org/officeDocument/2006/relationships/image" Target="../media/image288.png"/><Relationship Id="rId4" Type="http://schemas.openxmlformats.org/officeDocument/2006/relationships/image" Target="../media/image289.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92.png"/><Relationship Id="rId8" Type="http://schemas.openxmlformats.org/officeDocument/2006/relationships/image" Target="../media/image293.png"/><Relationship Id="rId9" Type="http://schemas.openxmlformats.org/officeDocument/2006/relationships/image" Target="../media/image294.png"/><Relationship Id="rId10" Type="http://schemas.openxmlformats.org/officeDocument/2006/relationships/image" Target="../media/image295.png"/><Relationship Id="rId11" Type="http://schemas.openxmlformats.org/officeDocument/2006/relationships/image" Target="../media/image296.png"/><Relationship Id="rId1" Type="http://schemas.openxmlformats.org/officeDocument/2006/relationships/slideLayout" Target="../slideLayouts/slideLayout7.xml"/><Relationship Id="rId2" Type="http://schemas.openxmlformats.org/officeDocument/2006/relationships/image" Target="../media/image2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Kaggle</a:t>
            </a:r>
            <a:r>
              <a:rPr lang="en-US" dirty="0" smtClean="0"/>
              <a:t>: Housing Prices Project</a:t>
            </a:r>
            <a:endParaRPr lang="en-US" dirty="0"/>
          </a:p>
        </p:txBody>
      </p:sp>
      <p:sp>
        <p:nvSpPr>
          <p:cNvPr id="3" name="Subtitle 2"/>
          <p:cNvSpPr>
            <a:spLocks noGrp="1"/>
          </p:cNvSpPr>
          <p:nvPr>
            <p:ph type="subTitle" idx="1"/>
          </p:nvPr>
        </p:nvSpPr>
        <p:spPr/>
        <p:txBody>
          <a:bodyPr/>
          <a:lstStyle/>
          <a:p>
            <a:r>
              <a:rPr lang="en-US" dirty="0" smtClean="0"/>
              <a:t>Kevin Armenta</a:t>
            </a:r>
          </a:p>
          <a:p>
            <a:r>
              <a:rPr lang="en-US" dirty="0" smtClean="0"/>
              <a:t>8/22/19</a:t>
            </a:r>
            <a:endParaRPr lang="en-US" dirty="0"/>
          </a:p>
        </p:txBody>
      </p:sp>
    </p:spTree>
    <p:extLst>
      <p:ext uri="{BB962C8B-B14F-4D97-AF65-F5344CB8AC3E}">
        <p14:creationId xmlns:p14="http://schemas.microsoft.com/office/powerpoint/2010/main" val="102559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496235" y="0"/>
            <a:ext cx="3108095" cy="938719"/>
          </a:xfrm>
          <a:prstGeom prst="rect">
            <a:avLst/>
          </a:prstGeom>
          <a:noFill/>
        </p:spPr>
        <p:txBody>
          <a:bodyPr wrap="none" rtlCol="0">
            <a:spAutoFit/>
          </a:bodyPr>
          <a:lstStyle/>
          <a:p>
            <a:r>
              <a:rPr lang="en-US" sz="5500" b="1" smtClean="0">
                <a:solidFill>
                  <a:srgbClr val="00B050"/>
                </a:solidFill>
              </a:rPr>
              <a:t>MSZoning</a:t>
            </a:r>
            <a:endParaRPr lang="en-US" sz="5500" b="1" dirty="0">
              <a:solidFill>
                <a:srgbClr val="00B050"/>
              </a:solidFill>
            </a:endParaRPr>
          </a:p>
        </p:txBody>
      </p:sp>
      <p:sp>
        <p:nvSpPr>
          <p:cNvPr id="6" name="TextBox 5"/>
          <p:cNvSpPr txBox="1"/>
          <p:nvPr/>
        </p:nvSpPr>
        <p:spPr>
          <a:xfrm>
            <a:off x="15448847" y="-1"/>
            <a:ext cx="1641860" cy="938719"/>
          </a:xfrm>
          <a:prstGeom prst="rect">
            <a:avLst/>
          </a:prstGeom>
          <a:noFill/>
        </p:spPr>
        <p:txBody>
          <a:bodyPr wrap="none" rtlCol="0">
            <a:spAutoFit/>
          </a:bodyPr>
          <a:lstStyle/>
          <a:p>
            <a:r>
              <a:rPr lang="en-US" sz="5500" b="1" dirty="0" smtClean="0">
                <a:solidFill>
                  <a:srgbClr val="FF0000"/>
                </a:solidFill>
              </a:rPr>
              <a:t>Alley</a:t>
            </a:r>
            <a:endParaRPr lang="en-US" sz="5500" b="1" dirty="0">
              <a:solidFill>
                <a:srgbClr val="FF0000"/>
              </a:solidFill>
            </a:endParaRPr>
          </a:p>
        </p:txBody>
      </p:sp>
      <p:sp>
        <p:nvSpPr>
          <p:cNvPr id="8" name="TextBox 7"/>
          <p:cNvSpPr txBox="1"/>
          <p:nvPr/>
        </p:nvSpPr>
        <p:spPr>
          <a:xfrm>
            <a:off x="1329044" y="10990553"/>
            <a:ext cx="8314712" cy="938719"/>
          </a:xfrm>
          <a:prstGeom prst="rect">
            <a:avLst/>
          </a:prstGeom>
          <a:noFill/>
        </p:spPr>
        <p:txBody>
          <a:bodyPr wrap="none" rtlCol="0">
            <a:spAutoFit/>
          </a:bodyPr>
          <a:lstStyle/>
          <a:p>
            <a:r>
              <a:rPr lang="en-US" sz="5500" b="1" dirty="0" err="1" smtClean="0">
                <a:solidFill>
                  <a:srgbClr val="FF0000"/>
                </a:solidFill>
              </a:rPr>
              <a:t>LotShape</a:t>
            </a:r>
            <a:r>
              <a:rPr lang="en-US" sz="5500" b="1" dirty="0" smtClean="0"/>
              <a:t> &amp; </a:t>
            </a:r>
            <a:r>
              <a:rPr lang="en-US" sz="5500" b="1" dirty="0" err="1" smtClean="0">
                <a:solidFill>
                  <a:srgbClr val="00B050"/>
                </a:solidFill>
              </a:rPr>
              <a:t>LotShapeBinary</a:t>
            </a:r>
            <a:endParaRPr lang="en-US" sz="5500" b="1" dirty="0">
              <a:solidFill>
                <a:srgbClr val="00B050"/>
              </a:solidFill>
            </a:endParaRPr>
          </a:p>
        </p:txBody>
      </p:sp>
      <p:sp>
        <p:nvSpPr>
          <p:cNvPr id="9" name="TextBox 8"/>
          <p:cNvSpPr txBox="1"/>
          <p:nvPr/>
        </p:nvSpPr>
        <p:spPr>
          <a:xfrm>
            <a:off x="14818899" y="10972799"/>
            <a:ext cx="3959867" cy="938719"/>
          </a:xfrm>
          <a:prstGeom prst="rect">
            <a:avLst/>
          </a:prstGeom>
          <a:noFill/>
        </p:spPr>
        <p:txBody>
          <a:bodyPr wrap="none" rtlCol="0">
            <a:spAutoFit/>
          </a:bodyPr>
          <a:lstStyle/>
          <a:p>
            <a:r>
              <a:rPr lang="en-US" sz="5500" b="1" dirty="0" err="1" smtClean="0">
                <a:solidFill>
                  <a:srgbClr val="FF0000"/>
                </a:solidFill>
              </a:rPr>
              <a:t>LandContour</a:t>
            </a:r>
            <a:endParaRPr lang="en-US" sz="5500"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744" y="4978858"/>
            <a:ext cx="4325795" cy="25454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6" y="1029783"/>
            <a:ext cx="5080000" cy="35433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1014" y="1768568"/>
            <a:ext cx="1917700" cy="11049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95" y="4978858"/>
            <a:ext cx="4654541" cy="3239383"/>
          </a:xfrm>
          <a:prstGeom prst="rect">
            <a:avLst/>
          </a:prstGeom>
        </p:spPr>
      </p:pic>
      <p:sp>
        <p:nvSpPr>
          <p:cNvPr id="12" name="TextBox 11"/>
          <p:cNvSpPr txBox="1"/>
          <p:nvPr/>
        </p:nvSpPr>
        <p:spPr>
          <a:xfrm>
            <a:off x="5459424" y="1192917"/>
            <a:ext cx="5054056" cy="2862322"/>
          </a:xfrm>
          <a:prstGeom prst="rect">
            <a:avLst/>
          </a:prstGeom>
          <a:noFill/>
        </p:spPr>
        <p:txBody>
          <a:bodyPr wrap="square" rtlCol="0">
            <a:spAutoFit/>
          </a:bodyPr>
          <a:lstStyle/>
          <a:p>
            <a:pPr marL="342900" indent="-342900">
              <a:buFont typeface="Arial" charset="0"/>
              <a:buChar char="•"/>
            </a:pPr>
            <a:r>
              <a:rPr lang="en-US" sz="2000" dirty="0" smtClean="0"/>
              <a:t>The counts for each category in </a:t>
            </a:r>
            <a:r>
              <a:rPr lang="en-US" sz="2000" dirty="0" err="1" smtClean="0"/>
              <a:t>MSZoning</a:t>
            </a:r>
            <a:r>
              <a:rPr lang="en-US" sz="2000" dirty="0" smtClean="0"/>
              <a:t> are to the left in the histogram. Most of the values are ‘RL’ (Residential Low Density). </a:t>
            </a:r>
          </a:p>
          <a:p>
            <a:pPr marL="342900" indent="-342900">
              <a:buFont typeface="Arial" charset="0"/>
              <a:buChar char="•"/>
            </a:pPr>
            <a:r>
              <a:rPr lang="en-US" sz="2000" dirty="0" smtClean="0"/>
              <a:t>The other 4 values make up &lt;700 values.</a:t>
            </a:r>
          </a:p>
          <a:p>
            <a:pPr marL="342900" indent="-342900">
              <a:buFont typeface="Arial" charset="0"/>
              <a:buChar char="•"/>
            </a:pPr>
            <a:r>
              <a:rPr lang="en-US" sz="2000" dirty="0" smtClean="0"/>
              <a:t>While the majority of values are in one category, I didn’t think it was enough to completely remove </a:t>
            </a:r>
            <a:r>
              <a:rPr lang="en-US" sz="2000" dirty="0" err="1" smtClean="0"/>
              <a:t>MSZoning</a:t>
            </a:r>
            <a:r>
              <a:rPr lang="en-US" sz="2000" dirty="0" smtClean="0"/>
              <a:t> from the dataset.</a:t>
            </a:r>
          </a:p>
          <a:p>
            <a:pPr marL="342900" indent="-342900">
              <a:buFont typeface="Arial" charset="0"/>
              <a:buChar char="•"/>
            </a:pPr>
            <a:r>
              <a:rPr lang="en-US" sz="2000" dirty="0" smtClean="0"/>
              <a:t>This is from the </a:t>
            </a:r>
            <a:r>
              <a:rPr lang="en-US" sz="2000" dirty="0" err="1" smtClean="0"/>
              <a:t>combined_df</a:t>
            </a:r>
            <a:r>
              <a:rPr lang="en-US" sz="2000" dirty="0" smtClean="0"/>
              <a:t> </a:t>
            </a:r>
            <a:r>
              <a:rPr lang="en-US" sz="2000" dirty="0" err="1" smtClean="0"/>
              <a:t>dataframe</a:t>
            </a:r>
            <a:r>
              <a:rPr lang="en-US" sz="2000" dirty="0" smtClean="0"/>
              <a:t>.</a:t>
            </a:r>
            <a:endParaRPr lang="en-US" sz="2000" dirty="0"/>
          </a:p>
        </p:txBody>
      </p:sp>
      <p:sp>
        <p:nvSpPr>
          <p:cNvPr id="13" name="TextBox 12"/>
          <p:cNvSpPr txBox="1"/>
          <p:nvPr/>
        </p:nvSpPr>
        <p:spPr>
          <a:xfrm>
            <a:off x="493095" y="8457577"/>
            <a:ext cx="9751444" cy="2246769"/>
          </a:xfrm>
          <a:prstGeom prst="rect">
            <a:avLst/>
          </a:prstGeom>
          <a:noFill/>
        </p:spPr>
        <p:txBody>
          <a:bodyPr wrap="square" rtlCol="0">
            <a:spAutoFit/>
          </a:bodyPr>
          <a:lstStyle/>
          <a:p>
            <a:pPr marL="342900" indent="-342900">
              <a:buFont typeface="Arial" charset="0"/>
              <a:buChar char="•"/>
            </a:pPr>
            <a:r>
              <a:rPr lang="en-US" sz="2000" dirty="0" smtClean="0"/>
              <a:t>Above is a graph of the average </a:t>
            </a:r>
            <a:r>
              <a:rPr lang="en-US" sz="2000" dirty="0" err="1" smtClean="0"/>
              <a:t>SalePrice</a:t>
            </a:r>
            <a:r>
              <a:rPr lang="en-US" sz="2000" dirty="0" smtClean="0"/>
              <a:t> regarding each category in </a:t>
            </a:r>
            <a:r>
              <a:rPr lang="en-US" sz="2000" dirty="0" err="1" smtClean="0"/>
              <a:t>MSZoning</a:t>
            </a:r>
            <a:r>
              <a:rPr lang="en-US" sz="2000" dirty="0" smtClean="0"/>
              <a:t>.</a:t>
            </a:r>
          </a:p>
          <a:p>
            <a:pPr marL="342900" indent="-342900">
              <a:buFont typeface="Arial" charset="0"/>
              <a:buChar char="•"/>
            </a:pPr>
            <a:r>
              <a:rPr lang="en-US" sz="2000" dirty="0" smtClean="0"/>
              <a:t>Look at the list to the left and notice the mean sale price (an approximation of the peak of the distribution) and the standard deviation (the spread of the data), you can see that there are definite clusters associated with each of these values. This will be much clearer in other variables as I use sale price histograms to convey this point.</a:t>
            </a:r>
          </a:p>
          <a:p>
            <a:pPr marL="342900" indent="-342900">
              <a:buFont typeface="Arial" charset="0"/>
              <a:buChar char="•"/>
            </a:pPr>
            <a:r>
              <a:rPr lang="en-US" sz="2000" dirty="0" smtClean="0"/>
              <a:t>These values are taken from the train_X2 </a:t>
            </a:r>
            <a:r>
              <a:rPr lang="en-US" sz="2000" dirty="0" err="1" smtClean="0"/>
              <a:t>dataframe</a:t>
            </a:r>
            <a:r>
              <a:rPr lang="en-US" sz="2000" dirty="0" smtClean="0"/>
              <a:t>, as this is the only dataset that has </a:t>
            </a:r>
            <a:r>
              <a:rPr lang="en-US" sz="2000" dirty="0" err="1" smtClean="0"/>
              <a:t>SalePrice</a:t>
            </a:r>
            <a:r>
              <a:rPr lang="en-US" sz="2000" dirty="0" smtClean="0"/>
              <a:t> in it.  </a:t>
            </a:r>
            <a:endParaRPr lang="en-US" sz="2000"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9150" y="1029783"/>
            <a:ext cx="8467676" cy="6114377"/>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52017" y="2217094"/>
            <a:ext cx="4472438" cy="1634160"/>
          </a:xfrm>
          <a:prstGeom prst="rect">
            <a:avLst/>
          </a:prstGeom>
        </p:spPr>
      </p:pic>
      <p:sp>
        <p:nvSpPr>
          <p:cNvPr id="16" name="TextBox 15"/>
          <p:cNvSpPr txBox="1"/>
          <p:nvPr/>
        </p:nvSpPr>
        <p:spPr>
          <a:xfrm>
            <a:off x="11637266" y="7795857"/>
            <a:ext cx="9751444" cy="1323439"/>
          </a:xfrm>
          <a:prstGeom prst="rect">
            <a:avLst/>
          </a:prstGeom>
          <a:noFill/>
        </p:spPr>
        <p:txBody>
          <a:bodyPr wrap="square" rtlCol="0">
            <a:spAutoFit/>
          </a:bodyPr>
          <a:lstStyle/>
          <a:p>
            <a:pPr marL="342900" indent="-342900">
              <a:buFont typeface="Arial" charset="0"/>
              <a:buChar char="•"/>
            </a:pPr>
            <a:r>
              <a:rPr lang="en-US" sz="2000" dirty="0" smtClean="0"/>
              <a:t>Above is a histogram of the Alley variable. Because it is so uniform, I decided to throw out the variable as it is not really telling us anything important.</a:t>
            </a:r>
          </a:p>
          <a:p>
            <a:pPr marL="342900" indent="-342900">
              <a:buFont typeface="Arial" charset="0"/>
              <a:buChar char="•"/>
            </a:pPr>
            <a:r>
              <a:rPr lang="en-US" sz="2000" dirty="0" smtClean="0"/>
              <a:t>These values are taken from the train_X2 </a:t>
            </a:r>
            <a:r>
              <a:rPr lang="en-US" sz="2000" dirty="0" err="1" smtClean="0"/>
              <a:t>dataframe</a:t>
            </a:r>
            <a:r>
              <a:rPr lang="en-US" sz="2000" dirty="0" smtClean="0"/>
              <a:t>, as this is the only dataset that has </a:t>
            </a:r>
            <a:r>
              <a:rPr lang="en-US" sz="2000" dirty="0" err="1" smtClean="0"/>
              <a:t>SalePrice</a:t>
            </a:r>
            <a:r>
              <a:rPr lang="en-US" sz="2000" dirty="0" smtClean="0"/>
              <a:t> in it.  </a:t>
            </a:r>
            <a:endParaRPr lang="en-US" sz="2000" dirty="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27" y="15693361"/>
            <a:ext cx="9398000" cy="32512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77" y="12222034"/>
            <a:ext cx="5105400" cy="3378200"/>
          </a:xfrm>
          <a:prstGeom prst="rect">
            <a:avLst/>
          </a:prstGeom>
        </p:spPr>
      </p:pic>
      <p:pic>
        <p:nvPicPr>
          <p:cNvPr id="19" name="Picture 18"/>
          <p:cNvPicPr>
            <a:picLocks noChangeAspect="1"/>
          </p:cNvPicPr>
          <p:nvPr/>
        </p:nvPicPr>
        <p:blipFill rotWithShape="1">
          <a:blip r:embed="rId11">
            <a:extLst>
              <a:ext uri="{28A0092B-C50C-407E-A947-70E740481C1C}">
                <a14:useLocalDpi xmlns:a14="http://schemas.microsoft.com/office/drawing/2010/main" val="0"/>
              </a:ext>
            </a:extLst>
          </a:blip>
          <a:srcRect b="10973"/>
          <a:stretch/>
        </p:blipFill>
        <p:spPr>
          <a:xfrm>
            <a:off x="2959260" y="13040566"/>
            <a:ext cx="1473200" cy="836677"/>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27515" y="15916628"/>
            <a:ext cx="3695700" cy="1866900"/>
          </a:xfrm>
          <a:prstGeom prst="rect">
            <a:avLst/>
          </a:prstGeom>
        </p:spPr>
      </p:pic>
      <p:sp>
        <p:nvSpPr>
          <p:cNvPr id="21" name="TextBox 20"/>
          <p:cNvSpPr txBox="1"/>
          <p:nvPr/>
        </p:nvSpPr>
        <p:spPr>
          <a:xfrm>
            <a:off x="5533190" y="12691528"/>
            <a:ext cx="5054056" cy="1938992"/>
          </a:xfrm>
          <a:prstGeom prst="rect">
            <a:avLst/>
          </a:prstGeom>
          <a:noFill/>
        </p:spPr>
        <p:txBody>
          <a:bodyPr wrap="square" rtlCol="0">
            <a:spAutoFit/>
          </a:bodyPr>
          <a:lstStyle/>
          <a:p>
            <a:pPr marL="342900" indent="-342900">
              <a:buFont typeface="Arial" charset="0"/>
              <a:buChar char="•"/>
            </a:pPr>
            <a:r>
              <a:rPr lang="en-US" sz="2000" dirty="0" smtClean="0"/>
              <a:t>The  counts for each category in the </a:t>
            </a:r>
            <a:r>
              <a:rPr lang="en-US" sz="2000" dirty="0" err="1" smtClean="0"/>
              <a:t>LotShape</a:t>
            </a:r>
            <a:r>
              <a:rPr lang="en-US" sz="2000" dirty="0" smtClean="0"/>
              <a:t> variable are to the left.</a:t>
            </a:r>
          </a:p>
          <a:p>
            <a:pPr marL="342900" indent="-342900">
              <a:buFont typeface="Arial" charset="0"/>
              <a:buChar char="•"/>
            </a:pPr>
            <a:r>
              <a:rPr lang="en-US" sz="2000" dirty="0" smtClean="0"/>
              <a:t>While there is a large amount that are considered </a:t>
            </a:r>
            <a:r>
              <a:rPr lang="en-US" sz="2000" dirty="0" err="1" smtClean="0"/>
              <a:t>Reg</a:t>
            </a:r>
            <a:r>
              <a:rPr lang="en-US" sz="2000" dirty="0" smtClean="0"/>
              <a:t>, but I did not believe it was uniform enough to throw out.</a:t>
            </a:r>
          </a:p>
          <a:p>
            <a:pPr marL="342900" indent="-342900">
              <a:buFont typeface="Arial" charset="0"/>
              <a:buChar char="•"/>
            </a:pPr>
            <a:r>
              <a:rPr lang="en-US" sz="2000" dirty="0" smtClean="0"/>
              <a:t>This is from the </a:t>
            </a:r>
            <a:r>
              <a:rPr lang="en-US" sz="2000" dirty="0" err="1" smtClean="0"/>
              <a:t>combined_df</a:t>
            </a:r>
            <a:r>
              <a:rPr lang="en-US" sz="2000" dirty="0" smtClean="0"/>
              <a:t> </a:t>
            </a:r>
            <a:r>
              <a:rPr lang="en-US" sz="2000" dirty="0" err="1" smtClean="0"/>
              <a:t>dataframe</a:t>
            </a:r>
            <a:r>
              <a:rPr lang="en-US" sz="2000" dirty="0" smtClean="0"/>
              <a:t>.</a:t>
            </a:r>
            <a:endParaRPr lang="en-US" sz="2000" dirty="0"/>
          </a:p>
        </p:txBody>
      </p:sp>
      <p:sp>
        <p:nvSpPr>
          <p:cNvPr id="22" name="TextBox 21"/>
          <p:cNvSpPr txBox="1"/>
          <p:nvPr/>
        </p:nvSpPr>
        <p:spPr>
          <a:xfrm>
            <a:off x="107577" y="19037688"/>
            <a:ext cx="10865223" cy="2554545"/>
          </a:xfrm>
          <a:prstGeom prst="rect">
            <a:avLst/>
          </a:prstGeom>
          <a:noFill/>
        </p:spPr>
        <p:txBody>
          <a:bodyPr wrap="square" rtlCol="0">
            <a:spAutoFit/>
          </a:bodyPr>
          <a:lstStyle/>
          <a:p>
            <a:pPr marL="342900" indent="-342900">
              <a:buFont typeface="Arial" charset="0"/>
              <a:buChar char="•"/>
            </a:pPr>
            <a:r>
              <a:rPr lang="en-US" sz="2000" dirty="0" smtClean="0"/>
              <a:t>Above is a histogram of the </a:t>
            </a:r>
            <a:r>
              <a:rPr lang="en-US" sz="2000" dirty="0" err="1" smtClean="0"/>
              <a:t>SalePrice</a:t>
            </a:r>
            <a:r>
              <a:rPr lang="en-US" sz="2000" dirty="0" smtClean="0"/>
              <a:t> based on each category in </a:t>
            </a:r>
            <a:r>
              <a:rPr lang="en-US" sz="2000" dirty="0" err="1" smtClean="0"/>
              <a:t>LotShape</a:t>
            </a:r>
            <a:r>
              <a:rPr lang="en-US" sz="2000" dirty="0" smtClean="0"/>
              <a:t>. Notice that the </a:t>
            </a:r>
            <a:r>
              <a:rPr lang="en-US" sz="2000" dirty="0" err="1" smtClean="0"/>
              <a:t>SalePrice</a:t>
            </a:r>
            <a:r>
              <a:rPr lang="en-US" sz="2000" dirty="0" smtClean="0"/>
              <a:t> for almost all of the </a:t>
            </a:r>
            <a:r>
              <a:rPr lang="en-US" sz="2000" dirty="0" err="1" smtClean="0"/>
              <a:t>Iregular</a:t>
            </a:r>
            <a:r>
              <a:rPr lang="en-US" sz="2000" dirty="0" smtClean="0"/>
              <a:t> lot shapes (IR1,IR2,IR3) are around the same area, and in fact IR1 and IR2 have peaks very close to each other (~$200,000). I therefore found it appropriate to create a new class for all Irregular lot shapes, called IR. So now, we only have two categories: </a:t>
            </a:r>
            <a:r>
              <a:rPr lang="en-US" sz="2000" dirty="0" err="1" smtClean="0"/>
              <a:t>Reg</a:t>
            </a:r>
            <a:r>
              <a:rPr lang="en-US" sz="2000" dirty="0" smtClean="0"/>
              <a:t> and IR.</a:t>
            </a:r>
          </a:p>
          <a:p>
            <a:pPr marL="342900" indent="-342900">
              <a:buFont typeface="Arial" charset="0"/>
              <a:buChar char="•"/>
            </a:pPr>
            <a:r>
              <a:rPr lang="en-US" sz="2000" dirty="0" smtClean="0"/>
              <a:t>I then created a new column, </a:t>
            </a:r>
            <a:r>
              <a:rPr lang="en-US" sz="2000" dirty="0" err="1" smtClean="0"/>
              <a:t>LotShapeBinary</a:t>
            </a:r>
            <a:r>
              <a:rPr lang="en-US" sz="2000" dirty="0" smtClean="0"/>
              <a:t> that would further simplify our analysis, where 1 = </a:t>
            </a:r>
            <a:r>
              <a:rPr lang="en-US" sz="2000" dirty="0" err="1" smtClean="0"/>
              <a:t>Reg</a:t>
            </a:r>
            <a:r>
              <a:rPr lang="en-US" sz="2000" dirty="0" smtClean="0"/>
              <a:t>, and 0 = IR. I then dropped the regular </a:t>
            </a:r>
            <a:r>
              <a:rPr lang="en-US" sz="2000" dirty="0" err="1" smtClean="0"/>
              <a:t>LotShape</a:t>
            </a:r>
            <a:r>
              <a:rPr lang="en-US" sz="2000" dirty="0" smtClean="0"/>
              <a:t> variable.</a:t>
            </a:r>
          </a:p>
          <a:p>
            <a:pPr marL="342900" indent="-342900">
              <a:buFont typeface="Arial" charset="0"/>
              <a:buChar char="•"/>
            </a:pPr>
            <a:r>
              <a:rPr lang="en-US" sz="2000" dirty="0" smtClean="0"/>
              <a:t>These values in the graph are taken from the train_X2 </a:t>
            </a:r>
            <a:r>
              <a:rPr lang="en-US" sz="2000" dirty="0" err="1" smtClean="0"/>
              <a:t>dataframe</a:t>
            </a:r>
            <a:r>
              <a:rPr lang="en-US" sz="2000" dirty="0" smtClean="0"/>
              <a:t>, but </a:t>
            </a:r>
            <a:r>
              <a:rPr lang="en-US" sz="2000" dirty="0" err="1" smtClean="0"/>
              <a:t>LotShapeBinary</a:t>
            </a:r>
            <a:r>
              <a:rPr lang="en-US" sz="2000" dirty="0" smtClean="0"/>
              <a:t> was created for the </a:t>
            </a:r>
            <a:r>
              <a:rPr lang="en-US" sz="2000" dirty="0" err="1" smtClean="0"/>
              <a:t>combined_df</a:t>
            </a:r>
            <a:r>
              <a:rPr lang="en-US" sz="2000" dirty="0" smtClean="0"/>
              <a:t> </a:t>
            </a:r>
            <a:r>
              <a:rPr lang="en-US" sz="2000" dirty="0" err="1" smtClean="0"/>
              <a:t>dataframe</a:t>
            </a:r>
            <a:r>
              <a:rPr lang="en-US" sz="2000" dirty="0" smtClean="0"/>
              <a:t>.</a:t>
            </a:r>
            <a:endParaRPr lang="en-US" sz="2000" dirty="0"/>
          </a:p>
        </p:txBody>
      </p:sp>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740874" y="15360010"/>
            <a:ext cx="9245600" cy="3213100"/>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81315" y="15901545"/>
            <a:ext cx="3539063" cy="168684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808638" y="11882698"/>
            <a:ext cx="9220200" cy="3441700"/>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043312" y="12742357"/>
            <a:ext cx="1460500" cy="965200"/>
          </a:xfrm>
          <a:prstGeom prst="rect">
            <a:avLst/>
          </a:prstGeom>
        </p:spPr>
      </p:pic>
      <p:sp>
        <p:nvSpPr>
          <p:cNvPr id="27" name="TextBox 26"/>
          <p:cNvSpPr txBox="1"/>
          <p:nvPr/>
        </p:nvSpPr>
        <p:spPr>
          <a:xfrm>
            <a:off x="15587058" y="12386009"/>
            <a:ext cx="5159768" cy="1754326"/>
          </a:xfrm>
          <a:prstGeom prst="rect">
            <a:avLst/>
          </a:prstGeom>
          <a:noFill/>
        </p:spPr>
        <p:txBody>
          <a:bodyPr wrap="square" rtlCol="0">
            <a:spAutoFit/>
          </a:bodyPr>
          <a:lstStyle/>
          <a:p>
            <a:pPr marL="342900" indent="-342900">
              <a:buFont typeface="Arial" charset="0"/>
              <a:buChar char="•"/>
            </a:pPr>
            <a:r>
              <a:rPr lang="en-US" sz="1800" dirty="0" smtClean="0"/>
              <a:t>The  counts for each category in the </a:t>
            </a:r>
            <a:r>
              <a:rPr lang="en-US" sz="1800" dirty="0" err="1" smtClean="0"/>
              <a:t>LandContour</a:t>
            </a:r>
            <a:r>
              <a:rPr lang="en-US" sz="1800" dirty="0" smtClean="0"/>
              <a:t> variable.</a:t>
            </a:r>
          </a:p>
          <a:p>
            <a:pPr marL="342900" indent="-342900">
              <a:buFont typeface="Arial" charset="0"/>
              <a:buChar char="•"/>
            </a:pPr>
            <a:r>
              <a:rPr lang="en-US" sz="1800" dirty="0" smtClean="0"/>
              <a:t>It is extremely uniform but I decided to check the </a:t>
            </a:r>
            <a:r>
              <a:rPr lang="en-US" sz="1800" dirty="0" err="1" smtClean="0"/>
              <a:t>SalePrice</a:t>
            </a:r>
            <a:r>
              <a:rPr lang="en-US" sz="1800" dirty="0" smtClean="0"/>
              <a:t> histogram before I decided if I should remove this variable.</a:t>
            </a:r>
          </a:p>
          <a:p>
            <a:pPr marL="342900" indent="-342900">
              <a:buFont typeface="Arial" charset="0"/>
              <a:buChar char="•"/>
            </a:pPr>
            <a:r>
              <a:rPr lang="en-US" sz="1800" dirty="0" smtClean="0"/>
              <a:t>This is from the </a:t>
            </a:r>
            <a:r>
              <a:rPr lang="en-US" sz="1800" dirty="0" err="1" smtClean="0"/>
              <a:t>combined_df</a:t>
            </a:r>
            <a:r>
              <a:rPr lang="en-US" sz="1800" dirty="0" smtClean="0"/>
              <a:t> </a:t>
            </a:r>
            <a:r>
              <a:rPr lang="en-US" sz="1800" dirty="0" err="1" smtClean="0"/>
              <a:t>dataframe</a:t>
            </a:r>
            <a:r>
              <a:rPr lang="en-US" sz="1800" dirty="0" smtClean="0"/>
              <a:t>.</a:t>
            </a:r>
            <a:endParaRPr lang="en-US" sz="1800" dirty="0"/>
          </a:p>
        </p:txBody>
      </p:sp>
      <p:sp>
        <p:nvSpPr>
          <p:cNvPr id="28" name="TextBox 27"/>
          <p:cNvSpPr txBox="1"/>
          <p:nvPr/>
        </p:nvSpPr>
        <p:spPr>
          <a:xfrm>
            <a:off x="11123839" y="18729911"/>
            <a:ext cx="10714183" cy="2862322"/>
          </a:xfrm>
          <a:prstGeom prst="rect">
            <a:avLst/>
          </a:prstGeom>
          <a:noFill/>
        </p:spPr>
        <p:txBody>
          <a:bodyPr wrap="square" rtlCol="0">
            <a:spAutoFit/>
          </a:bodyPr>
          <a:lstStyle/>
          <a:p>
            <a:pPr marL="342900" indent="-342900">
              <a:buFont typeface="Arial" charset="0"/>
              <a:buChar char="•"/>
            </a:pPr>
            <a:r>
              <a:rPr lang="en-US" sz="2000" dirty="0" smtClean="0"/>
              <a:t>Above is a histogram of the </a:t>
            </a:r>
            <a:r>
              <a:rPr lang="en-US" sz="2000" dirty="0" err="1" smtClean="0"/>
              <a:t>SalePrice</a:t>
            </a:r>
            <a:r>
              <a:rPr lang="en-US" sz="2000" dirty="0" smtClean="0"/>
              <a:t> based on each category in </a:t>
            </a:r>
            <a:r>
              <a:rPr lang="en-US" sz="2000" dirty="0" err="1" smtClean="0"/>
              <a:t>LandContour</a:t>
            </a:r>
            <a:r>
              <a:rPr lang="en-US" sz="2000" dirty="0" smtClean="0"/>
              <a:t>. We can see that </a:t>
            </a:r>
            <a:r>
              <a:rPr lang="en-US" sz="2000" dirty="0" err="1" smtClean="0"/>
              <a:t>Lvl</a:t>
            </a:r>
            <a:r>
              <a:rPr lang="en-US" sz="2000" dirty="0" smtClean="0"/>
              <a:t> has the most clear peak and its more spread out around the left side of the peak. HLS is the most spread out based on standard deviation. It also doesn’t seem to have a clear peak like </a:t>
            </a:r>
            <a:r>
              <a:rPr lang="en-US" sz="2000" dirty="0" err="1" smtClean="0"/>
              <a:t>Lvl</a:t>
            </a:r>
            <a:r>
              <a:rPr lang="en-US" sz="2000" dirty="0" smtClean="0"/>
              <a:t>. </a:t>
            </a:r>
            <a:r>
              <a:rPr lang="en-US" sz="2000" dirty="0" err="1" smtClean="0"/>
              <a:t>Bnk</a:t>
            </a:r>
            <a:r>
              <a:rPr lang="en-US" sz="2000" dirty="0" smtClean="0"/>
              <a:t> appears to have a more clear peak around $100,000 and the standard deviation is much smaller indicating that it</a:t>
            </a:r>
            <a:r>
              <a:rPr lang="mr-IN" sz="2000" dirty="0" smtClean="0"/>
              <a:t>’</a:t>
            </a:r>
            <a:r>
              <a:rPr lang="en-US" sz="2000" dirty="0" smtClean="0"/>
              <a:t>s a clearer cluster. Low appears to have the same problem as HLS as it is spread out extremely thin and there is no clear peak. </a:t>
            </a:r>
          </a:p>
          <a:p>
            <a:pPr marL="342900" indent="-342900">
              <a:buFont typeface="Arial" charset="0"/>
              <a:buChar char="•"/>
            </a:pPr>
            <a:r>
              <a:rPr lang="en-US" sz="2000" dirty="0" smtClean="0"/>
              <a:t>Taking all of the above info into account, I decided that </a:t>
            </a:r>
            <a:r>
              <a:rPr lang="en-US" sz="2000" dirty="0" err="1" smtClean="0"/>
              <a:t>LandContour</a:t>
            </a:r>
            <a:r>
              <a:rPr lang="en-US" sz="2000" dirty="0" smtClean="0"/>
              <a:t> isn’t a very good variable to predict the </a:t>
            </a:r>
            <a:r>
              <a:rPr lang="en-US" sz="2000" dirty="0" err="1" smtClean="0"/>
              <a:t>SalePrice</a:t>
            </a:r>
            <a:r>
              <a:rPr lang="en-US" sz="2000" dirty="0" smtClean="0"/>
              <a:t>, so I removed the feature. </a:t>
            </a:r>
          </a:p>
          <a:p>
            <a:pPr marL="342900" indent="-342900">
              <a:buFont typeface="Arial" charset="0"/>
              <a:buChar char="•"/>
            </a:pPr>
            <a:r>
              <a:rPr lang="en-US" sz="2000" dirty="0" smtClean="0"/>
              <a:t>The </a:t>
            </a:r>
            <a:r>
              <a:rPr lang="en-US" sz="2000" dirty="0" err="1" smtClean="0"/>
              <a:t>SalePrice</a:t>
            </a:r>
            <a:r>
              <a:rPr lang="en-US" sz="2000" dirty="0" smtClean="0"/>
              <a:t> </a:t>
            </a:r>
            <a:r>
              <a:rPr lang="en-US" sz="2000" dirty="0" err="1" smtClean="0"/>
              <a:t>hist</a:t>
            </a:r>
            <a:r>
              <a:rPr lang="en-US" sz="2000" dirty="0" smtClean="0"/>
              <a:t> is taken from the train_X2 </a:t>
            </a:r>
            <a:r>
              <a:rPr lang="en-US" sz="2000" dirty="0" err="1" smtClean="0"/>
              <a:t>dataframe</a:t>
            </a:r>
            <a:r>
              <a:rPr lang="en-US" sz="2000" dirty="0" smtClean="0"/>
              <a:t>.</a:t>
            </a:r>
          </a:p>
        </p:txBody>
      </p:sp>
    </p:spTree>
    <p:extLst>
      <p:ext uri="{BB962C8B-B14F-4D97-AF65-F5344CB8AC3E}">
        <p14:creationId xmlns:p14="http://schemas.microsoft.com/office/powerpoint/2010/main" val="12786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96758" y="0"/>
            <a:ext cx="2967159" cy="938719"/>
          </a:xfrm>
          <a:prstGeom prst="rect">
            <a:avLst/>
          </a:prstGeom>
          <a:noFill/>
        </p:spPr>
        <p:txBody>
          <a:bodyPr wrap="none" rtlCol="0">
            <a:spAutoFit/>
          </a:bodyPr>
          <a:lstStyle/>
          <a:p>
            <a:r>
              <a:rPr lang="en-US" sz="5500" b="1" dirty="0" err="1" smtClean="0">
                <a:solidFill>
                  <a:srgbClr val="00B050"/>
                </a:solidFill>
              </a:rPr>
              <a:t>LotConfig</a:t>
            </a:r>
            <a:endParaRPr lang="en-US" sz="5500" b="1" dirty="0">
              <a:solidFill>
                <a:srgbClr val="00B050"/>
              </a:solidFill>
            </a:endParaRPr>
          </a:p>
        </p:txBody>
      </p:sp>
      <p:sp>
        <p:nvSpPr>
          <p:cNvPr id="6" name="TextBox 5"/>
          <p:cNvSpPr txBox="1"/>
          <p:nvPr/>
        </p:nvSpPr>
        <p:spPr>
          <a:xfrm>
            <a:off x="14946036" y="-1"/>
            <a:ext cx="3207929" cy="938719"/>
          </a:xfrm>
          <a:prstGeom prst="rect">
            <a:avLst/>
          </a:prstGeom>
          <a:noFill/>
        </p:spPr>
        <p:txBody>
          <a:bodyPr wrap="none" rtlCol="0">
            <a:spAutoFit/>
          </a:bodyPr>
          <a:lstStyle/>
          <a:p>
            <a:r>
              <a:rPr lang="en-US" sz="5500" b="1" smtClean="0">
                <a:solidFill>
                  <a:srgbClr val="FF0000"/>
                </a:solidFill>
              </a:rPr>
              <a:t>LandSlope</a:t>
            </a:r>
            <a:endParaRPr lang="en-US" sz="5500" b="1" dirty="0">
              <a:solidFill>
                <a:srgbClr val="FF0000"/>
              </a:solidFill>
            </a:endParaRPr>
          </a:p>
        </p:txBody>
      </p:sp>
      <p:sp>
        <p:nvSpPr>
          <p:cNvPr id="8" name="TextBox 7"/>
          <p:cNvSpPr txBox="1"/>
          <p:nvPr/>
        </p:nvSpPr>
        <p:spPr>
          <a:xfrm>
            <a:off x="3696758" y="10987927"/>
            <a:ext cx="3401893" cy="938719"/>
          </a:xfrm>
          <a:prstGeom prst="rect">
            <a:avLst/>
          </a:prstGeom>
          <a:noFill/>
        </p:spPr>
        <p:txBody>
          <a:bodyPr wrap="none" rtlCol="0">
            <a:spAutoFit/>
          </a:bodyPr>
          <a:lstStyle/>
          <a:p>
            <a:r>
              <a:rPr lang="en-US" sz="5500" b="1" dirty="0" smtClean="0">
                <a:solidFill>
                  <a:srgbClr val="FF0000"/>
                </a:solidFill>
              </a:rPr>
              <a:t>Condition1</a:t>
            </a:r>
            <a:endParaRPr lang="en-US" sz="5500" b="1" dirty="0">
              <a:solidFill>
                <a:srgbClr val="FF0000"/>
              </a:solidFill>
            </a:endParaRPr>
          </a:p>
        </p:txBody>
      </p:sp>
      <p:sp>
        <p:nvSpPr>
          <p:cNvPr id="9" name="TextBox 8"/>
          <p:cNvSpPr txBox="1"/>
          <p:nvPr/>
        </p:nvSpPr>
        <p:spPr>
          <a:xfrm>
            <a:off x="15060920" y="10972799"/>
            <a:ext cx="2862258" cy="938719"/>
          </a:xfrm>
          <a:prstGeom prst="rect">
            <a:avLst/>
          </a:prstGeom>
          <a:noFill/>
        </p:spPr>
        <p:txBody>
          <a:bodyPr wrap="none" rtlCol="0">
            <a:spAutoFit/>
          </a:bodyPr>
          <a:lstStyle/>
          <a:p>
            <a:r>
              <a:rPr lang="en-US" sz="5500" b="1" dirty="0" err="1" smtClean="0">
                <a:solidFill>
                  <a:srgbClr val="00B050"/>
                </a:solidFill>
              </a:rPr>
              <a:t>BldgType</a:t>
            </a:r>
            <a:endParaRPr lang="en-US" sz="5500" b="1" dirty="0">
              <a:solidFill>
                <a:srgbClr val="00B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63" y="3882502"/>
            <a:ext cx="8966970" cy="320779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143" y="4333354"/>
            <a:ext cx="3386374" cy="191497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85828"/>
            <a:ext cx="7179758" cy="280778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2213" y="1560476"/>
            <a:ext cx="2060735" cy="1335124"/>
          </a:xfrm>
          <a:prstGeom prst="rect">
            <a:avLst/>
          </a:prstGeom>
        </p:spPr>
      </p:pic>
      <p:sp>
        <p:nvSpPr>
          <p:cNvPr id="12" name="TextBox 11"/>
          <p:cNvSpPr txBox="1"/>
          <p:nvPr/>
        </p:nvSpPr>
        <p:spPr>
          <a:xfrm>
            <a:off x="7179758" y="794754"/>
            <a:ext cx="3429000" cy="2862322"/>
          </a:xfrm>
          <a:prstGeom prst="rect">
            <a:avLst/>
          </a:prstGeom>
          <a:noFill/>
        </p:spPr>
        <p:txBody>
          <a:bodyPr wrap="square" rtlCol="0">
            <a:spAutoFit/>
          </a:bodyPr>
          <a:lstStyle/>
          <a:p>
            <a:pPr marL="285750" indent="-285750">
              <a:buFont typeface="Arial" charset="0"/>
              <a:buChar char="•"/>
            </a:pPr>
            <a:r>
              <a:rPr lang="en-US" sz="2000" dirty="0" smtClean="0"/>
              <a:t>To the left is a histogram of the values in the </a:t>
            </a:r>
            <a:r>
              <a:rPr lang="en-US" sz="2000" dirty="0" err="1" smtClean="0"/>
              <a:t>Lotconfig</a:t>
            </a:r>
            <a:r>
              <a:rPr lang="en-US" sz="2000" dirty="0" smtClean="0"/>
              <a:t> feature. </a:t>
            </a:r>
          </a:p>
          <a:p>
            <a:pPr marL="285750" indent="-285750">
              <a:buFont typeface="Arial" charset="0"/>
              <a:buChar char="•"/>
            </a:pPr>
            <a:r>
              <a:rPr lang="en-US" sz="2000" dirty="0" smtClean="0"/>
              <a:t>There is not enough uniformity in this variable to simply throw it out based on that.</a:t>
            </a:r>
          </a:p>
          <a:p>
            <a:pPr marL="285750" indent="-285750">
              <a:buFont typeface="Arial" charset="0"/>
              <a:buChar char="•"/>
            </a:pPr>
            <a:r>
              <a:rPr lang="en-US" sz="2000" dirty="0" smtClean="0"/>
              <a:t>This is taken from the </a:t>
            </a:r>
            <a:r>
              <a:rPr lang="en-US" sz="2000" dirty="0" err="1" smtClean="0"/>
              <a:t>combined_df</a:t>
            </a:r>
            <a:r>
              <a:rPr lang="en-US" sz="2000" dirty="0" smtClean="0"/>
              <a:t> </a:t>
            </a:r>
            <a:r>
              <a:rPr lang="en-US" sz="2000" dirty="0" err="1" smtClean="0"/>
              <a:t>dataframe</a:t>
            </a:r>
            <a:r>
              <a:rPr lang="en-US" sz="2000" dirty="0" smtClean="0"/>
              <a:t>.</a:t>
            </a:r>
            <a:endParaRPr lang="en-US" sz="2000" dirty="0"/>
          </a:p>
        </p:txBody>
      </p:sp>
      <p:sp>
        <p:nvSpPr>
          <p:cNvPr id="13" name="TextBox 12"/>
          <p:cNvSpPr txBox="1"/>
          <p:nvPr/>
        </p:nvSpPr>
        <p:spPr>
          <a:xfrm>
            <a:off x="107576" y="7293593"/>
            <a:ext cx="10686319" cy="3139321"/>
          </a:xfrm>
          <a:prstGeom prst="rect">
            <a:avLst/>
          </a:prstGeom>
          <a:noFill/>
        </p:spPr>
        <p:txBody>
          <a:bodyPr wrap="square" rtlCol="0">
            <a:spAutoFit/>
          </a:bodyPr>
          <a:lstStyle/>
          <a:p>
            <a:pPr marL="285750" indent="-285750">
              <a:buFont typeface="Arial" charset="0"/>
              <a:buChar char="•"/>
            </a:pPr>
            <a:r>
              <a:rPr lang="en-US" sz="1800" dirty="0" smtClean="0"/>
              <a:t>The above graph shows the distribution of </a:t>
            </a:r>
            <a:r>
              <a:rPr lang="en-US" sz="1800" dirty="0" err="1" smtClean="0"/>
              <a:t>SalePrice</a:t>
            </a:r>
            <a:r>
              <a:rPr lang="en-US" sz="1800" dirty="0" smtClean="0"/>
              <a:t> based on the different categories in the </a:t>
            </a:r>
            <a:r>
              <a:rPr lang="en-US" sz="1800" dirty="0" err="1" smtClean="0"/>
              <a:t>LotConfig</a:t>
            </a:r>
            <a:r>
              <a:rPr lang="en-US" sz="1800" dirty="0"/>
              <a:t> </a:t>
            </a:r>
            <a:r>
              <a:rPr lang="en-US" sz="1800" dirty="0" smtClean="0"/>
              <a:t>feature. </a:t>
            </a:r>
          </a:p>
          <a:p>
            <a:pPr marL="285750" indent="-285750">
              <a:buFont typeface="Arial" charset="0"/>
              <a:buChar char="•"/>
            </a:pPr>
            <a:r>
              <a:rPr lang="en-US" sz="1800" dirty="0" smtClean="0"/>
              <a:t>There are a couple of important features of this graph that are important to point out. The peaks for almost all of the distributions (Inside, Corner, </a:t>
            </a:r>
            <a:r>
              <a:rPr lang="en-US" sz="1800" dirty="0" err="1" smtClean="0"/>
              <a:t>CulDSac</a:t>
            </a:r>
            <a:r>
              <a:rPr lang="en-US" sz="1800" dirty="0" smtClean="0"/>
              <a:t>, and FR2) peak around the same </a:t>
            </a:r>
            <a:r>
              <a:rPr lang="en-US" sz="1800" dirty="0" err="1" smtClean="0"/>
              <a:t>SalePrice</a:t>
            </a:r>
            <a:r>
              <a:rPr lang="en-US" sz="1800" dirty="0" smtClean="0"/>
              <a:t> value (~$150,000 - $180,000). FR3 seems to not have a clear peak and seems to be more spread out and flat compared to the others. </a:t>
            </a:r>
          </a:p>
          <a:p>
            <a:pPr marL="285750" indent="-285750">
              <a:buFont typeface="Arial" charset="0"/>
              <a:buChar char="•"/>
            </a:pPr>
            <a:r>
              <a:rPr lang="en-US" sz="1800" dirty="0" smtClean="0"/>
              <a:t>It seems relatively clear that there are clear clusters and distributions for the different values of </a:t>
            </a:r>
            <a:r>
              <a:rPr lang="en-US" sz="1800" dirty="0" err="1" smtClean="0"/>
              <a:t>LotConfig</a:t>
            </a:r>
            <a:r>
              <a:rPr lang="en-US" sz="1800" dirty="0" smtClean="0"/>
              <a:t>, and there isn’t a huge amount of uniformity within this variable, so I decided to keep it. </a:t>
            </a:r>
          </a:p>
          <a:p>
            <a:pPr marL="285750" indent="-285750">
              <a:buFont typeface="Arial" charset="0"/>
              <a:buChar char="•"/>
            </a:pPr>
            <a:r>
              <a:rPr lang="en-US" sz="1800" dirty="0" smtClean="0"/>
              <a:t>It appears that a lot of the </a:t>
            </a:r>
            <a:r>
              <a:rPr lang="en-US" sz="1800" dirty="0" err="1" smtClean="0"/>
              <a:t>SalePrice</a:t>
            </a:r>
            <a:r>
              <a:rPr lang="en-US" sz="1800" dirty="0" smtClean="0"/>
              <a:t> values in FR2 and FR3 are very similar, so I decided to combine both categories to create a single FR category. The new categories are: </a:t>
            </a:r>
            <a:r>
              <a:rPr lang="en-US" sz="1800" dirty="0" err="1" smtClean="0"/>
              <a:t>Inisde</a:t>
            </a:r>
            <a:r>
              <a:rPr lang="en-US" sz="1800" dirty="0" smtClean="0"/>
              <a:t>, Corner, </a:t>
            </a:r>
            <a:r>
              <a:rPr lang="en-US" sz="1800" dirty="0" err="1" smtClean="0"/>
              <a:t>CulDSac</a:t>
            </a:r>
            <a:r>
              <a:rPr lang="en-US" sz="1800" dirty="0" smtClean="0"/>
              <a:t>, and FR.  </a:t>
            </a:r>
          </a:p>
          <a:p>
            <a:pPr marL="285750" indent="-285750">
              <a:buFont typeface="Arial" charset="0"/>
              <a:buChar char="•"/>
            </a:pPr>
            <a:r>
              <a:rPr lang="en-US" sz="1800" dirty="0" smtClean="0"/>
              <a:t>This histogram is taken from the train_X2 </a:t>
            </a:r>
            <a:r>
              <a:rPr lang="en-US" sz="1800" dirty="0" err="1" smtClean="0"/>
              <a:t>dataframe</a:t>
            </a:r>
            <a:r>
              <a:rPr lang="en-US" sz="1800" dirty="0" smtClean="0"/>
              <a:t>.</a:t>
            </a:r>
            <a:endParaRPr lang="en-US" sz="1800"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4866" y="4533152"/>
            <a:ext cx="9245600" cy="3175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89126" y="4856797"/>
            <a:ext cx="4531351" cy="178869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5152" y="794754"/>
            <a:ext cx="9398000" cy="3441700"/>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84639" y="1312749"/>
            <a:ext cx="3135838" cy="1582851"/>
          </a:xfrm>
          <a:prstGeom prst="rect">
            <a:avLst/>
          </a:prstGeom>
        </p:spPr>
      </p:pic>
      <p:sp>
        <p:nvSpPr>
          <p:cNvPr id="18" name="TextBox 17"/>
          <p:cNvSpPr txBox="1"/>
          <p:nvPr/>
        </p:nvSpPr>
        <p:spPr>
          <a:xfrm>
            <a:off x="11431435" y="7889320"/>
            <a:ext cx="10163106" cy="2246769"/>
          </a:xfrm>
          <a:prstGeom prst="rect">
            <a:avLst/>
          </a:prstGeom>
          <a:noFill/>
        </p:spPr>
        <p:txBody>
          <a:bodyPr wrap="square" rtlCol="0">
            <a:spAutoFit/>
          </a:bodyPr>
          <a:lstStyle/>
          <a:p>
            <a:pPr marL="285750" indent="-285750">
              <a:buFont typeface="Arial" charset="0"/>
              <a:buChar char="•"/>
            </a:pPr>
            <a:r>
              <a:rPr lang="en-US" sz="2000" dirty="0" smtClean="0"/>
              <a:t>The graphs above show the histogram of the values in the </a:t>
            </a:r>
            <a:r>
              <a:rPr lang="en-US" sz="2000" dirty="0" err="1" smtClean="0"/>
              <a:t>LandSlope</a:t>
            </a:r>
            <a:r>
              <a:rPr lang="en-US" sz="2000" dirty="0" smtClean="0"/>
              <a:t> feature and a </a:t>
            </a:r>
            <a:r>
              <a:rPr lang="en-US" sz="2000" dirty="0" err="1" smtClean="0"/>
              <a:t>SalePrice</a:t>
            </a:r>
            <a:r>
              <a:rPr lang="en-US" sz="2000" dirty="0" smtClean="0"/>
              <a:t> histogram for each value in the </a:t>
            </a:r>
            <a:r>
              <a:rPr lang="en-US" sz="2000" dirty="0" err="1" smtClean="0"/>
              <a:t>LandSlope</a:t>
            </a:r>
            <a:r>
              <a:rPr lang="en-US" sz="2000" dirty="0" smtClean="0"/>
              <a:t> feature.</a:t>
            </a:r>
          </a:p>
          <a:p>
            <a:pPr marL="285750" indent="-285750">
              <a:buFont typeface="Arial" charset="0"/>
              <a:buChar char="•"/>
            </a:pPr>
            <a:r>
              <a:rPr lang="en-US" sz="2000" dirty="0" smtClean="0"/>
              <a:t>So many values are in one category (</a:t>
            </a:r>
            <a:r>
              <a:rPr lang="en-US" sz="2000" dirty="0" err="1" smtClean="0"/>
              <a:t>Gtl</a:t>
            </a:r>
            <a:r>
              <a:rPr lang="en-US" sz="2000" dirty="0" smtClean="0"/>
              <a:t>), that it already seems that this variable should be thrown out. I checked the histogram for </a:t>
            </a:r>
            <a:r>
              <a:rPr lang="en-US" sz="2000" dirty="0" err="1" smtClean="0"/>
              <a:t>SalePrice</a:t>
            </a:r>
            <a:r>
              <a:rPr lang="en-US" sz="2000" dirty="0"/>
              <a:t> </a:t>
            </a:r>
            <a:r>
              <a:rPr lang="en-US" sz="2000" dirty="0" smtClean="0"/>
              <a:t>to see if this would be a good idea. The distributions for Mod and </a:t>
            </a:r>
            <a:r>
              <a:rPr lang="en-US" sz="2000" dirty="0" err="1" smtClean="0"/>
              <a:t>Sev</a:t>
            </a:r>
            <a:r>
              <a:rPr lang="en-US" sz="2000" dirty="0" smtClean="0"/>
              <a:t> seemed to be extremely spread out, and in my opinion wouldn’t be great indicators for </a:t>
            </a:r>
            <a:r>
              <a:rPr lang="en-US" sz="2000" dirty="0" err="1" smtClean="0"/>
              <a:t>SalePrice</a:t>
            </a:r>
            <a:r>
              <a:rPr lang="en-US" sz="2000" dirty="0" smtClean="0"/>
              <a:t>, so I threw out this variable.</a:t>
            </a:r>
          </a:p>
          <a:p>
            <a:pPr marL="285750" indent="-285750">
              <a:buFont typeface="Arial" charset="0"/>
              <a:buChar char="•"/>
            </a:pPr>
            <a:r>
              <a:rPr lang="en-US" sz="2000" dirty="0" smtClean="0"/>
              <a:t>This histogram is taken from the train_X2 </a:t>
            </a:r>
            <a:r>
              <a:rPr lang="en-US" sz="2000" dirty="0" err="1" smtClean="0"/>
              <a:t>dataframe</a:t>
            </a:r>
            <a:r>
              <a:rPr lang="en-US" sz="2000" dirty="0" smtClean="0"/>
              <a:t>.</a:t>
            </a:r>
            <a:endParaRPr lang="en-US" sz="2000" dirty="0"/>
          </a:p>
        </p:txBody>
      </p:sp>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464" y="18548759"/>
            <a:ext cx="6356252" cy="2245876"/>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625" y="15962998"/>
            <a:ext cx="6287203" cy="2194991"/>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97968" y="15772007"/>
            <a:ext cx="2640691" cy="2406156"/>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5643" y="11809511"/>
            <a:ext cx="9845102" cy="3762717"/>
          </a:xfrm>
          <a:prstGeom prst="rect">
            <a:avLst/>
          </a:prstGeom>
        </p:spPr>
      </p:pic>
      <p:pic>
        <p:nvPicPr>
          <p:cNvPr id="23" name="Picture 22"/>
          <p:cNvPicPr>
            <a:picLocks noChangeAspect="1"/>
          </p:cNvPicPr>
          <p:nvPr/>
        </p:nvPicPr>
        <p:blipFill rotWithShape="1">
          <a:blip r:embed="rId15">
            <a:extLst>
              <a:ext uri="{28A0092B-C50C-407E-A947-70E740481C1C}">
                <a14:useLocalDpi xmlns:a14="http://schemas.microsoft.com/office/drawing/2010/main" val="0"/>
              </a:ext>
            </a:extLst>
          </a:blip>
          <a:srcRect b="4104"/>
          <a:stretch/>
        </p:blipFill>
        <p:spPr>
          <a:xfrm>
            <a:off x="2131131" y="12200281"/>
            <a:ext cx="2236846" cy="2206814"/>
          </a:xfrm>
          <a:prstGeom prst="rect">
            <a:avLst/>
          </a:prstGeom>
        </p:spPr>
      </p:pic>
      <p:sp>
        <p:nvSpPr>
          <p:cNvPr id="24" name="TextBox 23"/>
          <p:cNvSpPr txBox="1"/>
          <p:nvPr/>
        </p:nvSpPr>
        <p:spPr>
          <a:xfrm>
            <a:off x="4522132" y="12354259"/>
            <a:ext cx="5278456" cy="2123658"/>
          </a:xfrm>
          <a:prstGeom prst="rect">
            <a:avLst/>
          </a:prstGeom>
          <a:noFill/>
        </p:spPr>
        <p:txBody>
          <a:bodyPr wrap="square" rtlCol="0">
            <a:spAutoFit/>
          </a:bodyPr>
          <a:lstStyle/>
          <a:p>
            <a:pPr marL="285750" indent="-285750">
              <a:buFont typeface="Arial" charset="0"/>
              <a:buChar char="•"/>
            </a:pPr>
            <a:r>
              <a:rPr lang="en-US" sz="2200" dirty="0" smtClean="0"/>
              <a:t>This category shows that this is highly uniform and that there are a lot of categories, so this brings a lot of red flags already.</a:t>
            </a:r>
          </a:p>
          <a:p>
            <a:pPr marL="285750" indent="-285750">
              <a:buFont typeface="Arial" charset="0"/>
              <a:buChar char="•"/>
            </a:pPr>
            <a:r>
              <a:rPr lang="en-US" sz="2200" dirty="0" smtClean="0"/>
              <a:t>This was taken from the </a:t>
            </a:r>
            <a:r>
              <a:rPr lang="en-US" sz="2200" dirty="0" err="1" smtClean="0"/>
              <a:t>combined_df</a:t>
            </a:r>
            <a:r>
              <a:rPr lang="en-US" sz="2200" dirty="0" smtClean="0"/>
              <a:t> </a:t>
            </a:r>
            <a:r>
              <a:rPr lang="en-US" sz="2200" dirty="0" err="1" smtClean="0"/>
              <a:t>dataframe</a:t>
            </a:r>
            <a:r>
              <a:rPr lang="en-US" sz="2200" dirty="0" smtClean="0"/>
              <a:t>.</a:t>
            </a:r>
            <a:endParaRPr lang="en-US" sz="2200" dirty="0"/>
          </a:p>
        </p:txBody>
      </p:sp>
      <p:sp>
        <p:nvSpPr>
          <p:cNvPr id="25" name="TextBox 24"/>
          <p:cNvSpPr txBox="1"/>
          <p:nvPr/>
        </p:nvSpPr>
        <p:spPr>
          <a:xfrm>
            <a:off x="6427368" y="18377942"/>
            <a:ext cx="4363411" cy="3416320"/>
          </a:xfrm>
          <a:prstGeom prst="rect">
            <a:avLst/>
          </a:prstGeom>
          <a:noFill/>
        </p:spPr>
        <p:txBody>
          <a:bodyPr wrap="square" rtlCol="0">
            <a:spAutoFit/>
          </a:bodyPr>
          <a:lstStyle/>
          <a:p>
            <a:pPr marL="285750" indent="-285750">
              <a:buFont typeface="Arial" charset="0"/>
              <a:buChar char="•"/>
            </a:pPr>
            <a:r>
              <a:rPr lang="en-US" sz="1800" dirty="0" smtClean="0"/>
              <a:t>I created two histograms to see the </a:t>
            </a:r>
            <a:r>
              <a:rPr lang="en-US" sz="1800" dirty="0" err="1" smtClean="0"/>
              <a:t>SalePrice</a:t>
            </a:r>
            <a:r>
              <a:rPr lang="en-US" sz="1800" dirty="0" smtClean="0"/>
              <a:t> distributions for all categories. </a:t>
            </a:r>
          </a:p>
          <a:p>
            <a:pPr marL="285750" indent="-285750">
              <a:buFont typeface="Arial" charset="0"/>
              <a:buChar char="•"/>
            </a:pPr>
            <a:r>
              <a:rPr lang="en-US" sz="1800" dirty="0" smtClean="0"/>
              <a:t>The top histogram shows pretty clear clusters and distributions, however, the bottom histogram shows a much more random distribution.</a:t>
            </a:r>
          </a:p>
          <a:p>
            <a:pPr marL="285750" indent="-285750">
              <a:buFont typeface="Arial" charset="0"/>
              <a:buChar char="•"/>
            </a:pPr>
            <a:r>
              <a:rPr lang="en-US" sz="1800" dirty="0" smtClean="0"/>
              <a:t>In the end, I ultimately decided to remove this category because it was too uniform and there were a lot of values that this category can take.</a:t>
            </a:r>
          </a:p>
          <a:p>
            <a:pPr marL="285750" indent="-285750">
              <a:buFont typeface="Arial" charset="0"/>
              <a:buChar char="•"/>
            </a:pPr>
            <a:r>
              <a:rPr lang="en-US" sz="1800" dirty="0" smtClean="0"/>
              <a:t>These histograms were taken from the train_X2 </a:t>
            </a:r>
            <a:r>
              <a:rPr lang="en-US" sz="1800" dirty="0" err="1" smtClean="0"/>
              <a:t>dataframe</a:t>
            </a:r>
            <a:r>
              <a:rPr lang="en-US" sz="1800" dirty="0" smtClean="0"/>
              <a:t>.</a:t>
            </a:r>
            <a:endParaRPr lang="en-US" sz="1800" dirty="0"/>
          </a:p>
        </p:txBody>
      </p:sp>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19951" y="11969704"/>
            <a:ext cx="9752177" cy="3956826"/>
          </a:xfrm>
          <a:prstGeom prst="rect">
            <a:avLst/>
          </a:prstGeom>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651677" y="12816684"/>
            <a:ext cx="1689100" cy="1130300"/>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65026" y="15800111"/>
            <a:ext cx="10062029" cy="3578546"/>
          </a:xfrm>
          <a:prstGeom prst="rect">
            <a:avLst/>
          </a:prstGeom>
        </p:spPr>
      </p:pic>
      <p:pic>
        <p:nvPicPr>
          <p:cNvPr id="30" name="Picture 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44447" y="16167507"/>
            <a:ext cx="3711402" cy="2173458"/>
          </a:xfrm>
          <a:prstGeom prst="rect">
            <a:avLst/>
          </a:prstGeom>
        </p:spPr>
      </p:pic>
      <p:sp>
        <p:nvSpPr>
          <p:cNvPr id="31" name="TextBox 30"/>
          <p:cNvSpPr txBox="1"/>
          <p:nvPr/>
        </p:nvSpPr>
        <p:spPr>
          <a:xfrm>
            <a:off x="15554696" y="12514197"/>
            <a:ext cx="5278456" cy="2246769"/>
          </a:xfrm>
          <a:prstGeom prst="rect">
            <a:avLst/>
          </a:prstGeom>
          <a:noFill/>
        </p:spPr>
        <p:txBody>
          <a:bodyPr wrap="square" rtlCol="0">
            <a:spAutoFit/>
          </a:bodyPr>
          <a:lstStyle/>
          <a:p>
            <a:pPr marL="285750" indent="-285750">
              <a:buFont typeface="Arial" charset="0"/>
              <a:buChar char="•"/>
            </a:pPr>
            <a:r>
              <a:rPr lang="en-US" sz="2000" dirty="0" smtClean="0"/>
              <a:t>This category shows that this is highly uniform, but not uniform enough to throw out on this basis.</a:t>
            </a:r>
          </a:p>
          <a:p>
            <a:pPr marL="285750" indent="-285750">
              <a:buFont typeface="Arial" charset="0"/>
              <a:buChar char="•"/>
            </a:pPr>
            <a:r>
              <a:rPr lang="en-US" sz="2000" dirty="0" smtClean="0"/>
              <a:t>There are a good amount of categories, but not enough to throw out on that basis either.</a:t>
            </a:r>
          </a:p>
          <a:p>
            <a:pPr marL="285750" indent="-285750">
              <a:buFont typeface="Arial" charset="0"/>
              <a:buChar char="•"/>
            </a:pPr>
            <a:r>
              <a:rPr lang="en-US" sz="2000" dirty="0" smtClean="0"/>
              <a:t>This was taken from the </a:t>
            </a:r>
            <a:r>
              <a:rPr lang="en-US" sz="2000" dirty="0" err="1" smtClean="0"/>
              <a:t>combined_df</a:t>
            </a:r>
            <a:r>
              <a:rPr lang="en-US" sz="2000" dirty="0" smtClean="0"/>
              <a:t> </a:t>
            </a:r>
            <a:r>
              <a:rPr lang="en-US" sz="2000" dirty="0" err="1" smtClean="0"/>
              <a:t>dataframe</a:t>
            </a:r>
            <a:r>
              <a:rPr lang="en-US" sz="2000" dirty="0" smtClean="0"/>
              <a:t>.</a:t>
            </a:r>
            <a:endParaRPr lang="en-US" sz="2000" dirty="0"/>
          </a:p>
        </p:txBody>
      </p:sp>
      <p:sp>
        <p:nvSpPr>
          <p:cNvPr id="32" name="TextBox 31"/>
          <p:cNvSpPr txBox="1"/>
          <p:nvPr/>
        </p:nvSpPr>
        <p:spPr>
          <a:xfrm>
            <a:off x="11487034" y="19506597"/>
            <a:ext cx="10195210" cy="1785104"/>
          </a:xfrm>
          <a:prstGeom prst="rect">
            <a:avLst/>
          </a:prstGeom>
          <a:noFill/>
        </p:spPr>
        <p:txBody>
          <a:bodyPr wrap="square" rtlCol="0">
            <a:spAutoFit/>
          </a:bodyPr>
          <a:lstStyle/>
          <a:p>
            <a:pPr marL="285750" indent="-285750">
              <a:buFont typeface="Arial" charset="0"/>
              <a:buChar char="•"/>
            </a:pPr>
            <a:r>
              <a:rPr lang="en-US" sz="2200" dirty="0" smtClean="0"/>
              <a:t>I created a histogram to see the </a:t>
            </a:r>
            <a:r>
              <a:rPr lang="en-US" sz="2200" dirty="0" err="1" smtClean="0"/>
              <a:t>SalePrice</a:t>
            </a:r>
            <a:r>
              <a:rPr lang="en-US" sz="2200" dirty="0" smtClean="0"/>
              <a:t> distributions for all categories in the </a:t>
            </a:r>
            <a:r>
              <a:rPr lang="en-US" sz="2200" dirty="0" err="1" smtClean="0"/>
              <a:t>BldgType</a:t>
            </a:r>
            <a:r>
              <a:rPr lang="en-US" sz="2200" dirty="0" smtClean="0"/>
              <a:t> feature. </a:t>
            </a:r>
          </a:p>
          <a:p>
            <a:pPr marL="285750" indent="-285750">
              <a:buFont typeface="Arial" charset="0"/>
              <a:buChar char="•"/>
            </a:pPr>
            <a:r>
              <a:rPr lang="en-US" sz="2200" dirty="0" smtClean="0"/>
              <a:t>There are very distinctive clusters in this dataset. I thought this would be a fairly good feature, so I decided to keep it without altering the categories in any way.</a:t>
            </a:r>
          </a:p>
          <a:p>
            <a:pPr marL="285750" indent="-285750">
              <a:buFont typeface="Arial" charset="0"/>
              <a:buChar char="•"/>
            </a:pPr>
            <a:r>
              <a:rPr lang="en-US" sz="2200" dirty="0" smtClean="0"/>
              <a:t>These histograms were taken from the train_X2 </a:t>
            </a:r>
            <a:r>
              <a:rPr lang="en-US" sz="2200" dirty="0" err="1" smtClean="0"/>
              <a:t>dataframe</a:t>
            </a:r>
            <a:r>
              <a:rPr lang="en-US" sz="2200" dirty="0" smtClean="0"/>
              <a:t>.</a:t>
            </a:r>
            <a:endParaRPr lang="en-US" sz="2200" dirty="0"/>
          </a:p>
        </p:txBody>
      </p:sp>
    </p:spTree>
    <p:extLst>
      <p:ext uri="{BB962C8B-B14F-4D97-AF65-F5344CB8AC3E}">
        <p14:creationId xmlns:p14="http://schemas.microsoft.com/office/powerpoint/2010/main" val="61013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81736" y="-57921"/>
            <a:ext cx="3467616" cy="938719"/>
          </a:xfrm>
          <a:prstGeom prst="rect">
            <a:avLst/>
          </a:prstGeom>
          <a:noFill/>
        </p:spPr>
        <p:txBody>
          <a:bodyPr wrap="none" rtlCol="0">
            <a:spAutoFit/>
          </a:bodyPr>
          <a:lstStyle/>
          <a:p>
            <a:r>
              <a:rPr lang="en-US" sz="5500" b="1" dirty="0" err="1" smtClean="0">
                <a:solidFill>
                  <a:srgbClr val="00B050"/>
                </a:solidFill>
              </a:rPr>
              <a:t>HouseStyle</a:t>
            </a:r>
            <a:endParaRPr lang="en-US" sz="5500" b="1" dirty="0">
              <a:solidFill>
                <a:srgbClr val="00B050"/>
              </a:solidFill>
            </a:endParaRPr>
          </a:p>
        </p:txBody>
      </p:sp>
      <p:sp>
        <p:nvSpPr>
          <p:cNvPr id="6" name="TextBox 5"/>
          <p:cNvSpPr txBox="1"/>
          <p:nvPr/>
        </p:nvSpPr>
        <p:spPr>
          <a:xfrm>
            <a:off x="12170763" y="-28575"/>
            <a:ext cx="9258300" cy="1785104"/>
          </a:xfrm>
          <a:prstGeom prst="rect">
            <a:avLst/>
          </a:prstGeom>
          <a:noFill/>
        </p:spPr>
        <p:txBody>
          <a:bodyPr wrap="square" rtlCol="0">
            <a:spAutoFit/>
          </a:bodyPr>
          <a:lstStyle/>
          <a:p>
            <a:pPr algn="ctr"/>
            <a:r>
              <a:rPr lang="en-US" sz="5500" b="1" dirty="0" err="1" smtClean="0">
                <a:solidFill>
                  <a:srgbClr val="FF0000"/>
                </a:solidFill>
              </a:rPr>
              <a:t>OverallQual</a:t>
            </a:r>
            <a:r>
              <a:rPr lang="en-US" sz="5500" b="1" dirty="0" smtClean="0"/>
              <a:t>, </a:t>
            </a:r>
            <a:r>
              <a:rPr lang="en-US" sz="5500" b="1" dirty="0" err="1" smtClean="0">
                <a:solidFill>
                  <a:srgbClr val="FF0000"/>
                </a:solidFill>
              </a:rPr>
              <a:t>OverallCond</a:t>
            </a:r>
            <a:r>
              <a:rPr lang="en-US" sz="5500" b="1" dirty="0" smtClean="0"/>
              <a:t>, and </a:t>
            </a:r>
            <a:r>
              <a:rPr lang="en-US" sz="5500" b="1" dirty="0" err="1" smtClean="0">
                <a:solidFill>
                  <a:srgbClr val="00B050"/>
                </a:solidFill>
              </a:rPr>
              <a:t>OverallRating</a:t>
            </a:r>
            <a:endParaRPr lang="en-US" sz="5500" b="1" dirty="0">
              <a:solidFill>
                <a:srgbClr val="00B050"/>
              </a:solidFill>
            </a:endParaRPr>
          </a:p>
        </p:txBody>
      </p:sp>
      <p:sp>
        <p:nvSpPr>
          <p:cNvPr id="8" name="TextBox 7"/>
          <p:cNvSpPr txBox="1"/>
          <p:nvPr/>
        </p:nvSpPr>
        <p:spPr>
          <a:xfrm>
            <a:off x="1324615" y="10967772"/>
            <a:ext cx="8226291" cy="938719"/>
          </a:xfrm>
          <a:prstGeom prst="rect">
            <a:avLst/>
          </a:prstGeom>
          <a:noFill/>
        </p:spPr>
        <p:txBody>
          <a:bodyPr wrap="none" rtlCol="0">
            <a:spAutoFit/>
          </a:bodyPr>
          <a:lstStyle/>
          <a:p>
            <a:r>
              <a:rPr lang="en-US" sz="5500" b="1" dirty="0" smtClean="0">
                <a:solidFill>
                  <a:srgbClr val="FF0000"/>
                </a:solidFill>
              </a:rPr>
              <a:t>Exterior1st</a:t>
            </a:r>
            <a:r>
              <a:rPr lang="en-US" sz="5500" b="1" dirty="0" smtClean="0"/>
              <a:t> and </a:t>
            </a:r>
            <a:r>
              <a:rPr lang="en-US" sz="5500" b="1" dirty="0" smtClean="0">
                <a:solidFill>
                  <a:srgbClr val="FF0000"/>
                </a:solidFill>
              </a:rPr>
              <a:t>Exterior2nd</a:t>
            </a:r>
            <a:endParaRPr lang="en-US" sz="5500" b="1" dirty="0">
              <a:solidFill>
                <a:srgbClr val="FF0000"/>
              </a:solidFill>
            </a:endParaRPr>
          </a:p>
        </p:txBody>
      </p:sp>
      <p:sp>
        <p:nvSpPr>
          <p:cNvPr id="9" name="TextBox 8"/>
          <p:cNvSpPr txBox="1"/>
          <p:nvPr/>
        </p:nvSpPr>
        <p:spPr>
          <a:xfrm>
            <a:off x="15060920" y="10972799"/>
            <a:ext cx="4360809" cy="938719"/>
          </a:xfrm>
          <a:prstGeom prst="rect">
            <a:avLst/>
          </a:prstGeom>
          <a:noFill/>
        </p:spPr>
        <p:txBody>
          <a:bodyPr wrap="none" rtlCol="0">
            <a:spAutoFit/>
          </a:bodyPr>
          <a:lstStyle/>
          <a:p>
            <a:r>
              <a:rPr lang="en-US" sz="5500" b="1" dirty="0" err="1" smtClean="0">
                <a:solidFill>
                  <a:srgbClr val="00B050"/>
                </a:solidFill>
              </a:rPr>
              <a:t>BsmtExposure</a:t>
            </a:r>
            <a:endParaRPr lang="en-US" sz="5500" b="1" dirty="0">
              <a:solidFill>
                <a:srgbClr val="00B050"/>
              </a:solidFil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5222"/>
          <a:stretch/>
        </p:blipFill>
        <p:spPr>
          <a:xfrm>
            <a:off x="107577" y="6607334"/>
            <a:ext cx="4978959" cy="1700645"/>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95847"/>
            <a:ext cx="4936893" cy="1733669"/>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455" y="4972249"/>
            <a:ext cx="3669795" cy="3006864"/>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14" y="1255321"/>
            <a:ext cx="9385300" cy="359410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7053" y="1707120"/>
            <a:ext cx="1688361" cy="1712309"/>
          </a:xfrm>
          <a:prstGeom prst="rect">
            <a:avLst/>
          </a:prstGeom>
        </p:spPr>
      </p:pic>
      <p:sp>
        <p:nvSpPr>
          <p:cNvPr id="28" name="TextBox 27"/>
          <p:cNvSpPr txBox="1"/>
          <p:nvPr/>
        </p:nvSpPr>
        <p:spPr>
          <a:xfrm>
            <a:off x="4936893" y="1751949"/>
            <a:ext cx="4614013" cy="2031325"/>
          </a:xfrm>
          <a:prstGeom prst="rect">
            <a:avLst/>
          </a:prstGeom>
          <a:noFill/>
        </p:spPr>
        <p:txBody>
          <a:bodyPr wrap="square" rtlCol="0">
            <a:spAutoFit/>
          </a:bodyPr>
          <a:lstStyle/>
          <a:p>
            <a:pPr marL="285750" indent="-285750">
              <a:buFont typeface="Arial" charset="0"/>
              <a:buChar char="•"/>
            </a:pPr>
            <a:r>
              <a:rPr lang="en-US" sz="1800" dirty="0" smtClean="0"/>
              <a:t>The distribution of the </a:t>
            </a:r>
            <a:r>
              <a:rPr lang="en-US" sz="1800" dirty="0" err="1" smtClean="0"/>
              <a:t>HouseStyle</a:t>
            </a:r>
            <a:r>
              <a:rPr lang="en-US" sz="1800" dirty="0" smtClean="0"/>
              <a:t> values is diverse enough to keep, and not completely uniform. </a:t>
            </a:r>
          </a:p>
          <a:p>
            <a:pPr marL="285750" indent="-285750">
              <a:buFont typeface="Arial" charset="0"/>
              <a:buChar char="•"/>
            </a:pPr>
            <a:r>
              <a:rPr lang="en-US" sz="1800" dirty="0" smtClean="0"/>
              <a:t>There are a lot of different values which can put up some red flags.</a:t>
            </a:r>
          </a:p>
          <a:p>
            <a:pPr marL="285750" indent="-285750">
              <a:buFont typeface="Arial" charset="0"/>
              <a:buChar char="•"/>
            </a:pPr>
            <a:r>
              <a:rPr lang="en-US" sz="1800" dirty="0" smtClean="0"/>
              <a:t>This was taken from the </a:t>
            </a:r>
            <a:r>
              <a:rPr lang="en-US" sz="1800" dirty="0" err="1" smtClean="0"/>
              <a:t>combined_df</a:t>
            </a:r>
            <a:r>
              <a:rPr lang="en-US" sz="1800" dirty="0" smtClean="0"/>
              <a:t> </a:t>
            </a:r>
            <a:r>
              <a:rPr lang="en-US" sz="1800" dirty="0" err="1" smtClean="0"/>
              <a:t>dataframe</a:t>
            </a:r>
            <a:r>
              <a:rPr lang="en-US" sz="1800" dirty="0" smtClean="0"/>
              <a:t>.</a:t>
            </a:r>
            <a:endParaRPr lang="en-US" sz="1800" dirty="0"/>
          </a:p>
        </p:txBody>
      </p:sp>
      <p:sp>
        <p:nvSpPr>
          <p:cNvPr id="29" name="TextBox 28"/>
          <p:cNvSpPr txBox="1"/>
          <p:nvPr/>
        </p:nvSpPr>
        <p:spPr>
          <a:xfrm>
            <a:off x="8586249" y="5061857"/>
            <a:ext cx="2282236" cy="2970044"/>
          </a:xfrm>
          <a:prstGeom prst="rect">
            <a:avLst/>
          </a:prstGeom>
          <a:noFill/>
        </p:spPr>
        <p:txBody>
          <a:bodyPr wrap="square" rtlCol="0">
            <a:spAutoFit/>
          </a:bodyPr>
          <a:lstStyle/>
          <a:p>
            <a:pPr marL="285750" indent="-285750">
              <a:buFont typeface="Arial" charset="0"/>
              <a:buChar char="•"/>
            </a:pPr>
            <a:r>
              <a:rPr lang="en-US" sz="1700" dirty="0" smtClean="0"/>
              <a:t>The distribution of the </a:t>
            </a:r>
            <a:r>
              <a:rPr lang="en-US" sz="1700" dirty="0" err="1" smtClean="0"/>
              <a:t>SalePrices</a:t>
            </a:r>
            <a:r>
              <a:rPr lang="en-US" sz="1700" dirty="0" smtClean="0"/>
              <a:t> from the different values in </a:t>
            </a:r>
            <a:r>
              <a:rPr lang="en-US" sz="1700" dirty="0" err="1" smtClean="0"/>
              <a:t>HouseStyle</a:t>
            </a:r>
            <a:r>
              <a:rPr lang="en-US" sz="1700" dirty="0" smtClean="0"/>
              <a:t>. </a:t>
            </a:r>
          </a:p>
          <a:p>
            <a:pPr marL="285750" indent="-285750">
              <a:buFont typeface="Arial" charset="0"/>
              <a:buChar char="•"/>
            </a:pPr>
            <a:r>
              <a:rPr lang="en-US" sz="1700" dirty="0" smtClean="0"/>
              <a:t>7 of the 8 values (all except 2.5 Fin) have clear clusters and distributions that can be good in identifying the value of houses. </a:t>
            </a:r>
            <a:endParaRPr lang="en-US" sz="1700" dirty="0"/>
          </a:p>
        </p:txBody>
      </p:sp>
      <p:sp>
        <p:nvSpPr>
          <p:cNvPr id="30" name="TextBox 29"/>
          <p:cNvSpPr txBox="1"/>
          <p:nvPr/>
        </p:nvSpPr>
        <p:spPr>
          <a:xfrm>
            <a:off x="234804" y="8704604"/>
            <a:ext cx="10633681" cy="1631216"/>
          </a:xfrm>
          <a:prstGeom prst="rect">
            <a:avLst/>
          </a:prstGeom>
          <a:noFill/>
        </p:spPr>
        <p:txBody>
          <a:bodyPr wrap="square" rtlCol="0">
            <a:spAutoFit/>
          </a:bodyPr>
          <a:lstStyle/>
          <a:p>
            <a:pPr marL="285750" indent="-285750">
              <a:buFont typeface="Arial" charset="0"/>
              <a:buChar char="•"/>
            </a:pPr>
            <a:r>
              <a:rPr lang="en-US" sz="2000" dirty="0" smtClean="0"/>
              <a:t>While there are a lot of categories, I couldn’t figure out a clever way to combine some of these categories to reduce the number of categories.</a:t>
            </a:r>
          </a:p>
          <a:p>
            <a:pPr marL="285750" indent="-285750">
              <a:buFont typeface="Arial" charset="0"/>
              <a:buChar char="•"/>
            </a:pPr>
            <a:r>
              <a:rPr lang="en-US" sz="2000" dirty="0" smtClean="0"/>
              <a:t>Since these clusters and distributions are pretty distinct depending on the value of </a:t>
            </a:r>
            <a:r>
              <a:rPr lang="en-US" sz="2000" dirty="0" err="1" smtClean="0"/>
              <a:t>HouseStyle</a:t>
            </a:r>
            <a:r>
              <a:rPr lang="en-US" sz="2000" dirty="0" smtClean="0"/>
              <a:t>. Therefore, I decided to leave the feature the way it is.</a:t>
            </a:r>
          </a:p>
          <a:p>
            <a:pPr marL="285750" indent="-285750">
              <a:buFont typeface="Arial" charset="0"/>
              <a:buChar char="•"/>
            </a:pPr>
            <a:r>
              <a:rPr lang="en-US" sz="2000" dirty="0" smtClean="0"/>
              <a:t>These histograms were created from data from train_X2.   </a:t>
            </a:r>
            <a:endParaRPr lang="en-US" sz="2000" dirty="0"/>
          </a:p>
        </p:txBody>
      </p:sp>
      <p:sp>
        <p:nvSpPr>
          <p:cNvPr id="31" name="TextBox 30"/>
          <p:cNvSpPr txBox="1"/>
          <p:nvPr/>
        </p:nvSpPr>
        <p:spPr>
          <a:xfrm>
            <a:off x="11540938" y="4055238"/>
            <a:ext cx="9944100" cy="2862322"/>
          </a:xfrm>
          <a:prstGeom prst="rect">
            <a:avLst/>
          </a:prstGeom>
          <a:noFill/>
        </p:spPr>
        <p:txBody>
          <a:bodyPr wrap="square" rtlCol="0">
            <a:spAutoFit/>
          </a:bodyPr>
          <a:lstStyle/>
          <a:p>
            <a:pPr marL="457200" indent="-457200">
              <a:buFont typeface="Arial" charset="0"/>
              <a:buChar char="•"/>
            </a:pPr>
            <a:r>
              <a:rPr lang="en-US" sz="3000" dirty="0" smtClean="0"/>
              <a:t>These features didn’t require any graphs to look at, I already knew that I wanted to combine these two categories to create a new category.</a:t>
            </a:r>
          </a:p>
          <a:p>
            <a:pPr marL="457200" indent="-457200">
              <a:buFont typeface="Arial" charset="0"/>
              <a:buChar char="•"/>
            </a:pPr>
            <a:r>
              <a:rPr lang="en-US" sz="3000" dirty="0" err="1" smtClean="0"/>
              <a:t>OverallRating</a:t>
            </a:r>
            <a:r>
              <a:rPr lang="en-US" sz="3000" dirty="0" smtClean="0"/>
              <a:t> = </a:t>
            </a:r>
            <a:r>
              <a:rPr lang="en-US" sz="3000" dirty="0" err="1" smtClean="0"/>
              <a:t>OverallQual</a:t>
            </a:r>
            <a:r>
              <a:rPr lang="en-US" sz="3000" dirty="0" smtClean="0"/>
              <a:t> + </a:t>
            </a:r>
            <a:r>
              <a:rPr lang="en-US" sz="3000" dirty="0" err="1" smtClean="0"/>
              <a:t>OverallCond</a:t>
            </a:r>
            <a:endParaRPr lang="en-US" sz="3000" dirty="0" smtClean="0"/>
          </a:p>
          <a:p>
            <a:pPr marL="457200" indent="-457200">
              <a:buFont typeface="Arial" charset="0"/>
              <a:buChar char="•"/>
            </a:pPr>
            <a:r>
              <a:rPr lang="en-US" sz="3000" dirty="0" smtClean="0"/>
              <a:t>I dropped </a:t>
            </a:r>
            <a:r>
              <a:rPr lang="en-US" sz="3000" dirty="0" err="1" smtClean="0"/>
              <a:t>OverallQual</a:t>
            </a:r>
            <a:r>
              <a:rPr lang="en-US" sz="3000" dirty="0" smtClean="0"/>
              <a:t> and </a:t>
            </a:r>
            <a:r>
              <a:rPr lang="en-US" sz="3000" dirty="0" err="1" smtClean="0"/>
              <a:t>OverallCond</a:t>
            </a:r>
            <a:r>
              <a:rPr lang="en-US" sz="3000" dirty="0" smtClean="0"/>
              <a:t> in favor of </a:t>
            </a:r>
            <a:r>
              <a:rPr lang="en-US" sz="3000" dirty="0" err="1" smtClean="0"/>
              <a:t>OverallRating</a:t>
            </a:r>
            <a:r>
              <a:rPr lang="en-US" sz="3000" dirty="0" smtClean="0"/>
              <a:t>.</a:t>
            </a:r>
            <a:endParaRPr lang="en-US" sz="3000" dirty="0"/>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954" y="12313569"/>
            <a:ext cx="2163831" cy="3080358"/>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1736" y="12123480"/>
            <a:ext cx="4991100" cy="3886200"/>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10288" y="12379146"/>
            <a:ext cx="1685802" cy="2720036"/>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1562" y="15822221"/>
            <a:ext cx="5080000" cy="3746500"/>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95877" y="16119817"/>
            <a:ext cx="1525460" cy="2884884"/>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7114" y="15888164"/>
            <a:ext cx="2262671" cy="3348189"/>
          </a:xfrm>
          <a:prstGeom prst="rect">
            <a:avLst/>
          </a:prstGeom>
        </p:spPr>
      </p:pic>
      <p:sp>
        <p:nvSpPr>
          <p:cNvPr id="41" name="TextBox 40"/>
          <p:cNvSpPr txBox="1"/>
          <p:nvPr/>
        </p:nvSpPr>
        <p:spPr>
          <a:xfrm>
            <a:off x="332652" y="19760426"/>
            <a:ext cx="10535833" cy="1785104"/>
          </a:xfrm>
          <a:prstGeom prst="rect">
            <a:avLst/>
          </a:prstGeom>
          <a:noFill/>
        </p:spPr>
        <p:txBody>
          <a:bodyPr wrap="square" rtlCol="0">
            <a:spAutoFit/>
          </a:bodyPr>
          <a:lstStyle/>
          <a:p>
            <a:pPr marL="342900" indent="-342900">
              <a:buFont typeface="Arial" charset="0"/>
              <a:buChar char="•"/>
            </a:pPr>
            <a:r>
              <a:rPr lang="en-US" sz="2200" dirty="0" smtClean="0"/>
              <a:t>I checked the distributions and it is not saturated with one value, so I did not throw it out based on that.</a:t>
            </a:r>
          </a:p>
          <a:p>
            <a:pPr marL="342900" indent="-342900">
              <a:buFont typeface="Arial" charset="0"/>
              <a:buChar char="•"/>
            </a:pPr>
            <a:r>
              <a:rPr lang="en-US" sz="2200" dirty="0" smtClean="0"/>
              <a:t>This has the same number of categories as </a:t>
            </a:r>
            <a:r>
              <a:rPr lang="en-US" sz="2200" dirty="0" err="1" smtClean="0"/>
              <a:t>MSSubClass</a:t>
            </a:r>
            <a:r>
              <a:rPr lang="en-US" sz="2200" dirty="0" smtClean="0"/>
              <a:t> (which I removed because it had too many categories), so I decided to remove both of these features based on that fact alone. </a:t>
            </a:r>
            <a:endParaRPr lang="en-US" sz="2200" dirty="0"/>
          </a:p>
        </p:txBody>
      </p:sp>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79896" y="15472767"/>
            <a:ext cx="9169400" cy="32512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2896" y="12031014"/>
            <a:ext cx="9296400" cy="3416300"/>
          </a:xfrm>
          <a:prstGeom prst="rect">
            <a:avLst/>
          </a:prstGeom>
        </p:spPr>
      </p:pic>
      <p:pic>
        <p:nvPicPr>
          <p:cNvPr id="44" name="Picture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540631" y="15822221"/>
            <a:ext cx="3923731" cy="2141342"/>
          </a:xfrm>
          <a:prstGeom prst="rect">
            <a:avLst/>
          </a:prstGeom>
        </p:spPr>
      </p:pic>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49604" y="12548498"/>
            <a:ext cx="1570261" cy="1426053"/>
          </a:xfrm>
          <a:prstGeom prst="rect">
            <a:avLst/>
          </a:prstGeom>
        </p:spPr>
      </p:pic>
      <p:sp>
        <p:nvSpPr>
          <p:cNvPr id="46" name="TextBox 45"/>
          <p:cNvSpPr txBox="1"/>
          <p:nvPr/>
        </p:nvSpPr>
        <p:spPr>
          <a:xfrm>
            <a:off x="15845622" y="12369954"/>
            <a:ext cx="4614013" cy="1477328"/>
          </a:xfrm>
          <a:prstGeom prst="rect">
            <a:avLst/>
          </a:prstGeom>
          <a:noFill/>
        </p:spPr>
        <p:txBody>
          <a:bodyPr wrap="square" rtlCol="0">
            <a:spAutoFit/>
          </a:bodyPr>
          <a:lstStyle/>
          <a:p>
            <a:pPr marL="285750" indent="-285750">
              <a:buFont typeface="Arial" charset="0"/>
              <a:buChar char="•"/>
            </a:pPr>
            <a:r>
              <a:rPr lang="en-US" sz="1800" dirty="0" smtClean="0"/>
              <a:t>The distribution across different values for </a:t>
            </a:r>
            <a:r>
              <a:rPr lang="en-US" sz="1800" dirty="0" err="1" smtClean="0"/>
              <a:t>BsmtExposure</a:t>
            </a:r>
            <a:r>
              <a:rPr lang="en-US" sz="1800" dirty="0" smtClean="0"/>
              <a:t> is pretty good and not concentrated on one value.</a:t>
            </a:r>
          </a:p>
          <a:p>
            <a:pPr marL="285750" indent="-285750">
              <a:buFont typeface="Arial" charset="0"/>
              <a:buChar char="•"/>
            </a:pPr>
            <a:r>
              <a:rPr lang="en-US" sz="1800" dirty="0" smtClean="0"/>
              <a:t>This was taken from the </a:t>
            </a:r>
            <a:r>
              <a:rPr lang="en-US" sz="1800" dirty="0" err="1" smtClean="0"/>
              <a:t>combined_df</a:t>
            </a:r>
            <a:r>
              <a:rPr lang="en-US" sz="1800" dirty="0" smtClean="0"/>
              <a:t> </a:t>
            </a:r>
            <a:r>
              <a:rPr lang="en-US" sz="1800" dirty="0" err="1" smtClean="0"/>
              <a:t>dataframe</a:t>
            </a:r>
            <a:r>
              <a:rPr lang="en-US" sz="1800" dirty="0" smtClean="0"/>
              <a:t>.</a:t>
            </a:r>
            <a:endParaRPr lang="en-US" sz="1800" dirty="0"/>
          </a:p>
        </p:txBody>
      </p:sp>
      <p:sp>
        <p:nvSpPr>
          <p:cNvPr id="47" name="TextBox 46"/>
          <p:cNvSpPr txBox="1"/>
          <p:nvPr/>
        </p:nvSpPr>
        <p:spPr>
          <a:xfrm>
            <a:off x="11184692" y="19111280"/>
            <a:ext cx="10843709" cy="2462213"/>
          </a:xfrm>
          <a:prstGeom prst="rect">
            <a:avLst/>
          </a:prstGeom>
          <a:noFill/>
        </p:spPr>
        <p:txBody>
          <a:bodyPr wrap="square" rtlCol="0">
            <a:spAutoFit/>
          </a:bodyPr>
          <a:lstStyle/>
          <a:p>
            <a:pPr marL="342900" indent="-342900">
              <a:buFont typeface="Arial" charset="0"/>
              <a:buChar char="•"/>
            </a:pPr>
            <a:r>
              <a:rPr lang="en-US" sz="2200" dirty="0" smtClean="0"/>
              <a:t>The </a:t>
            </a:r>
            <a:r>
              <a:rPr lang="en-US" sz="2200" dirty="0" err="1" smtClean="0"/>
              <a:t>SalePrice</a:t>
            </a:r>
            <a:r>
              <a:rPr lang="en-US" sz="2200" dirty="0" smtClean="0"/>
              <a:t> </a:t>
            </a:r>
            <a:r>
              <a:rPr lang="en-US" sz="2200" dirty="0" err="1" smtClean="0"/>
              <a:t>hist</a:t>
            </a:r>
            <a:r>
              <a:rPr lang="en-US" sz="2200" dirty="0" smtClean="0"/>
              <a:t> shows that each category has a pretty decently defined cluster / distribution. Also, we notice that the better the exposure, the more expensive the house tends to be. </a:t>
            </a:r>
          </a:p>
          <a:p>
            <a:pPr marL="342900" indent="-342900">
              <a:buFont typeface="Arial" charset="0"/>
              <a:buChar char="•"/>
            </a:pPr>
            <a:r>
              <a:rPr lang="en-US" sz="2200" dirty="0" smtClean="0"/>
              <a:t>The </a:t>
            </a:r>
            <a:r>
              <a:rPr lang="en-US" sz="2200" dirty="0" err="1" smtClean="0"/>
              <a:t>Gd</a:t>
            </a:r>
            <a:r>
              <a:rPr lang="en-US" sz="2200" dirty="0" smtClean="0"/>
              <a:t> value tends to be more spread out however, and doesn’t have a clear cluster / distribution as the others.</a:t>
            </a:r>
          </a:p>
          <a:p>
            <a:pPr marL="342900" indent="-342900">
              <a:buFont typeface="Arial" charset="0"/>
              <a:buChar char="•"/>
            </a:pPr>
            <a:r>
              <a:rPr lang="en-US" sz="2200" dirty="0" smtClean="0"/>
              <a:t> I decided to keep this feature however despite the unclear distribution of Gd.</a:t>
            </a:r>
          </a:p>
          <a:p>
            <a:pPr marL="342900" indent="-342900">
              <a:buFont typeface="Arial" charset="0"/>
              <a:buChar char="•"/>
            </a:pPr>
            <a:r>
              <a:rPr lang="en-US" sz="2200" dirty="0" smtClean="0"/>
              <a:t>This is from the train_X2 </a:t>
            </a:r>
            <a:r>
              <a:rPr lang="en-US" sz="2200" dirty="0" err="1" smtClean="0"/>
              <a:t>dataframe</a:t>
            </a:r>
            <a:r>
              <a:rPr lang="en-US" sz="2200" dirty="0" smtClean="0"/>
              <a:t>.</a:t>
            </a:r>
          </a:p>
        </p:txBody>
      </p:sp>
    </p:spTree>
    <p:extLst>
      <p:ext uri="{BB962C8B-B14F-4D97-AF65-F5344CB8AC3E}">
        <p14:creationId xmlns:p14="http://schemas.microsoft.com/office/powerpoint/2010/main" val="53381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03076" y="-39757"/>
            <a:ext cx="4303422" cy="938719"/>
          </a:xfrm>
          <a:prstGeom prst="rect">
            <a:avLst/>
          </a:prstGeom>
          <a:noFill/>
        </p:spPr>
        <p:txBody>
          <a:bodyPr wrap="none" rtlCol="0">
            <a:spAutoFit/>
          </a:bodyPr>
          <a:lstStyle/>
          <a:p>
            <a:r>
              <a:rPr lang="en-US" sz="5500" b="1" smtClean="0">
                <a:solidFill>
                  <a:srgbClr val="00B050"/>
                </a:solidFill>
              </a:rPr>
              <a:t>BsmtFinType1</a:t>
            </a:r>
            <a:endParaRPr lang="en-US" sz="5500" b="1" dirty="0">
              <a:solidFill>
                <a:srgbClr val="00B050"/>
              </a:solidFill>
            </a:endParaRPr>
          </a:p>
        </p:txBody>
      </p:sp>
      <p:sp>
        <p:nvSpPr>
          <p:cNvPr id="6" name="TextBox 5"/>
          <p:cNvSpPr txBox="1"/>
          <p:nvPr/>
        </p:nvSpPr>
        <p:spPr>
          <a:xfrm>
            <a:off x="14481892" y="0"/>
            <a:ext cx="4303422" cy="938719"/>
          </a:xfrm>
          <a:prstGeom prst="rect">
            <a:avLst/>
          </a:prstGeom>
          <a:noFill/>
        </p:spPr>
        <p:txBody>
          <a:bodyPr wrap="none" rtlCol="0">
            <a:spAutoFit/>
          </a:bodyPr>
          <a:lstStyle/>
          <a:p>
            <a:r>
              <a:rPr lang="en-US" sz="5500" b="1" smtClean="0">
                <a:solidFill>
                  <a:srgbClr val="00B050"/>
                </a:solidFill>
              </a:rPr>
              <a:t>BsmtFinType2</a:t>
            </a:r>
            <a:endParaRPr lang="en-US" sz="5500" b="1" dirty="0">
              <a:solidFill>
                <a:srgbClr val="00B050"/>
              </a:solidFill>
            </a:endParaRPr>
          </a:p>
        </p:txBody>
      </p:sp>
      <p:sp>
        <p:nvSpPr>
          <p:cNvPr id="8" name="TextBox 7"/>
          <p:cNvSpPr txBox="1"/>
          <p:nvPr/>
        </p:nvSpPr>
        <p:spPr>
          <a:xfrm>
            <a:off x="3696758" y="10987927"/>
            <a:ext cx="2834109" cy="938719"/>
          </a:xfrm>
          <a:prstGeom prst="rect">
            <a:avLst/>
          </a:prstGeom>
          <a:noFill/>
        </p:spPr>
        <p:txBody>
          <a:bodyPr wrap="none" rtlCol="0">
            <a:spAutoFit/>
          </a:bodyPr>
          <a:lstStyle/>
          <a:p>
            <a:r>
              <a:rPr lang="en-US" sz="5500" b="1" smtClean="0">
                <a:solidFill>
                  <a:srgbClr val="FF0000"/>
                </a:solidFill>
              </a:rPr>
              <a:t>Electrical</a:t>
            </a:r>
            <a:endParaRPr lang="en-US" sz="5500" b="1" dirty="0">
              <a:solidFill>
                <a:srgbClr val="FF0000"/>
              </a:solidFill>
            </a:endParaRPr>
          </a:p>
        </p:txBody>
      </p:sp>
      <p:sp>
        <p:nvSpPr>
          <p:cNvPr id="9" name="TextBox 8"/>
          <p:cNvSpPr txBox="1"/>
          <p:nvPr/>
        </p:nvSpPr>
        <p:spPr>
          <a:xfrm>
            <a:off x="15310160" y="10972800"/>
            <a:ext cx="3257623" cy="938719"/>
          </a:xfrm>
          <a:prstGeom prst="rect">
            <a:avLst/>
          </a:prstGeom>
          <a:noFill/>
        </p:spPr>
        <p:txBody>
          <a:bodyPr wrap="none" rtlCol="0">
            <a:spAutoFit/>
          </a:bodyPr>
          <a:lstStyle/>
          <a:p>
            <a:r>
              <a:rPr lang="en-US" sz="5500" b="1" smtClean="0">
                <a:solidFill>
                  <a:srgbClr val="FF0000"/>
                </a:solidFill>
              </a:rPr>
              <a:t>Functional</a:t>
            </a:r>
            <a:endParaRPr lang="en-US" sz="5500"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00" y="933313"/>
            <a:ext cx="9182100" cy="3429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683" y="4329331"/>
            <a:ext cx="2880340" cy="198582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987" y="1208634"/>
            <a:ext cx="1356413" cy="172377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701" y="4386539"/>
            <a:ext cx="7463152" cy="261937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77" y="7158057"/>
            <a:ext cx="7463117" cy="2626104"/>
          </a:xfrm>
          <a:prstGeom prst="rect">
            <a:avLst/>
          </a:prstGeom>
        </p:spPr>
      </p:pic>
      <p:sp>
        <p:nvSpPr>
          <p:cNvPr id="13" name="TextBox 12"/>
          <p:cNvSpPr txBox="1"/>
          <p:nvPr/>
        </p:nvSpPr>
        <p:spPr>
          <a:xfrm>
            <a:off x="5715394" y="1273923"/>
            <a:ext cx="3182208" cy="1754326"/>
          </a:xfrm>
          <a:prstGeom prst="rect">
            <a:avLst/>
          </a:prstGeom>
          <a:noFill/>
        </p:spPr>
        <p:txBody>
          <a:bodyPr wrap="square" rtlCol="0">
            <a:spAutoFit/>
          </a:bodyPr>
          <a:lstStyle/>
          <a:p>
            <a:pPr marL="285750" indent="-285750">
              <a:buFont typeface="Arial" charset="0"/>
              <a:buChar char="•"/>
            </a:pPr>
            <a:r>
              <a:rPr lang="en-US" sz="1800" dirty="0" smtClean="0"/>
              <a:t>The values are pretty evenly distributed across all BsmtFinType1 values, and this is a good sign.</a:t>
            </a:r>
          </a:p>
          <a:p>
            <a:pPr marL="285750" indent="-285750">
              <a:buFont typeface="Arial" charset="0"/>
              <a:buChar char="•"/>
            </a:pPr>
            <a:r>
              <a:rPr lang="en-US" sz="1800" dirty="0" smtClean="0"/>
              <a:t>Taken from the </a:t>
            </a:r>
            <a:r>
              <a:rPr lang="en-US" sz="1800" dirty="0" err="1" smtClean="0"/>
              <a:t>combined_df</a:t>
            </a:r>
            <a:r>
              <a:rPr lang="en-US" sz="1800" dirty="0" smtClean="0"/>
              <a:t> </a:t>
            </a:r>
            <a:r>
              <a:rPr lang="en-US" sz="1800" dirty="0" err="1" smtClean="0"/>
              <a:t>dataframe</a:t>
            </a:r>
            <a:r>
              <a:rPr lang="en-US" sz="1800" dirty="0" smtClean="0"/>
              <a:t>.</a:t>
            </a:r>
            <a:endParaRPr lang="en-US" sz="1800" dirty="0"/>
          </a:p>
        </p:txBody>
      </p:sp>
      <p:sp>
        <p:nvSpPr>
          <p:cNvPr id="14" name="TextBox 13"/>
          <p:cNvSpPr txBox="1"/>
          <p:nvPr/>
        </p:nvSpPr>
        <p:spPr>
          <a:xfrm>
            <a:off x="7494176" y="6635736"/>
            <a:ext cx="3290947" cy="4016484"/>
          </a:xfrm>
          <a:prstGeom prst="rect">
            <a:avLst/>
          </a:prstGeom>
          <a:noFill/>
        </p:spPr>
        <p:txBody>
          <a:bodyPr wrap="square" rtlCol="0">
            <a:spAutoFit/>
          </a:bodyPr>
          <a:lstStyle/>
          <a:p>
            <a:pPr marL="285750" indent="-285750">
              <a:buFont typeface="Arial" charset="0"/>
              <a:buChar char="•"/>
            </a:pPr>
            <a:r>
              <a:rPr lang="en-US" sz="1700" dirty="0" smtClean="0"/>
              <a:t>The 2 histograms show the distribution of </a:t>
            </a:r>
            <a:r>
              <a:rPr lang="en-US" sz="1700" dirty="0" err="1" smtClean="0"/>
              <a:t>SalePrice</a:t>
            </a:r>
            <a:r>
              <a:rPr lang="en-US" sz="1700" dirty="0" smtClean="0"/>
              <a:t> across the different values of BsmtFinType1. </a:t>
            </a:r>
          </a:p>
          <a:p>
            <a:pPr marL="285750" indent="-285750">
              <a:buFont typeface="Arial" charset="0"/>
              <a:buChar char="•"/>
            </a:pPr>
            <a:r>
              <a:rPr lang="en-US" sz="1700" dirty="0" smtClean="0"/>
              <a:t>For all 7 values there are pretty distinct clusters and unimodal / bimodal distributions that are distinctive based on the </a:t>
            </a:r>
            <a:r>
              <a:rPr lang="en-US" sz="1700" dirty="0" err="1" smtClean="0"/>
              <a:t>BsmtFinType</a:t>
            </a:r>
            <a:r>
              <a:rPr lang="en-US" sz="1700" dirty="0" smtClean="0"/>
              <a:t> 1 value.</a:t>
            </a:r>
          </a:p>
          <a:p>
            <a:pPr marL="285750" indent="-285750">
              <a:buFont typeface="Arial" charset="0"/>
              <a:buChar char="•"/>
            </a:pPr>
            <a:r>
              <a:rPr lang="en-US" sz="1700" dirty="0" smtClean="0"/>
              <a:t>This variable looks like it can be pretty helpful and because of this I decided to keep it for analysis.</a:t>
            </a:r>
          </a:p>
          <a:p>
            <a:pPr marL="285750" indent="-285750">
              <a:buFont typeface="Arial" charset="0"/>
              <a:buChar char="•"/>
            </a:pPr>
            <a:r>
              <a:rPr lang="en-US" sz="1700" dirty="0" smtClean="0"/>
              <a:t>This is taken from the train_X2 </a:t>
            </a:r>
            <a:r>
              <a:rPr lang="en-US" sz="1700" dirty="0" err="1" smtClean="0"/>
              <a:t>dataframe</a:t>
            </a:r>
            <a:r>
              <a:rPr lang="en-US" sz="1700" dirty="0" smtClean="0"/>
              <a:t>.</a:t>
            </a:r>
            <a:endParaRPr lang="en-US" sz="1700"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377" y="1034899"/>
            <a:ext cx="9410700" cy="340360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567783" y="4590120"/>
            <a:ext cx="2901711" cy="2045616"/>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33800" y="5416860"/>
            <a:ext cx="1371600" cy="1574800"/>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8829" y="4561813"/>
            <a:ext cx="6990177" cy="2469409"/>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59154" y="7277850"/>
            <a:ext cx="6990177" cy="2529405"/>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81142" y="1401977"/>
            <a:ext cx="1852269" cy="2126679"/>
          </a:xfrm>
          <a:prstGeom prst="rect">
            <a:avLst/>
          </a:prstGeom>
        </p:spPr>
      </p:pic>
      <p:sp>
        <p:nvSpPr>
          <p:cNvPr id="21" name="TextBox 20"/>
          <p:cNvSpPr txBox="1"/>
          <p:nvPr/>
        </p:nvSpPr>
        <p:spPr>
          <a:xfrm>
            <a:off x="15042498" y="1387812"/>
            <a:ext cx="5102011" cy="2031325"/>
          </a:xfrm>
          <a:prstGeom prst="rect">
            <a:avLst/>
          </a:prstGeom>
          <a:noFill/>
        </p:spPr>
        <p:txBody>
          <a:bodyPr wrap="square" rtlCol="0">
            <a:spAutoFit/>
          </a:bodyPr>
          <a:lstStyle/>
          <a:p>
            <a:pPr marL="285750" indent="-285750">
              <a:buFont typeface="Arial" charset="0"/>
              <a:buChar char="•"/>
            </a:pPr>
            <a:r>
              <a:rPr lang="en-US" sz="1800" dirty="0" smtClean="0"/>
              <a:t>This variable seems to be much more concentrated in one value. </a:t>
            </a:r>
          </a:p>
          <a:p>
            <a:pPr marL="285750" indent="-285750">
              <a:buFont typeface="Arial" charset="0"/>
              <a:buChar char="•"/>
            </a:pPr>
            <a:r>
              <a:rPr lang="en-US" sz="1800" dirty="0" smtClean="0"/>
              <a:t>Usually this will disqualify this variable and have me remove it, but I plan on </a:t>
            </a:r>
            <a:r>
              <a:rPr lang="en-US" sz="1800" dirty="0" err="1" smtClean="0"/>
              <a:t>coverting</a:t>
            </a:r>
            <a:r>
              <a:rPr lang="en-US" sz="1800" dirty="0" smtClean="0"/>
              <a:t> this </a:t>
            </a:r>
            <a:r>
              <a:rPr lang="en-US" sz="1800" dirty="0" err="1" smtClean="0"/>
              <a:t>var</a:t>
            </a:r>
            <a:r>
              <a:rPr lang="en-US" sz="1800" dirty="0" smtClean="0"/>
              <a:t> with BsmtFinType1 into an ordinal number scale and then combining them.</a:t>
            </a:r>
          </a:p>
          <a:p>
            <a:pPr marL="285750" indent="-285750">
              <a:buFont typeface="Arial" charset="0"/>
              <a:buChar char="•"/>
            </a:pPr>
            <a:r>
              <a:rPr lang="en-US" sz="1800" dirty="0" smtClean="0"/>
              <a:t>Taken from the </a:t>
            </a:r>
            <a:r>
              <a:rPr lang="en-US" sz="1800" dirty="0" err="1" smtClean="0"/>
              <a:t>combined_df</a:t>
            </a:r>
            <a:r>
              <a:rPr lang="en-US" sz="1800" dirty="0" smtClean="0"/>
              <a:t> </a:t>
            </a:r>
            <a:r>
              <a:rPr lang="en-US" sz="1800" dirty="0" err="1" smtClean="0"/>
              <a:t>dataframe</a:t>
            </a:r>
            <a:r>
              <a:rPr lang="en-US" sz="1800" dirty="0" smtClean="0"/>
              <a:t>.</a:t>
            </a:r>
            <a:endParaRPr lang="en-US" sz="1800" dirty="0"/>
          </a:p>
        </p:txBody>
      </p:sp>
      <p:sp>
        <p:nvSpPr>
          <p:cNvPr id="22" name="TextBox 21"/>
          <p:cNvSpPr txBox="1"/>
          <p:nvPr/>
        </p:nvSpPr>
        <p:spPr>
          <a:xfrm>
            <a:off x="18284179" y="7289761"/>
            <a:ext cx="3468917" cy="2708434"/>
          </a:xfrm>
          <a:prstGeom prst="rect">
            <a:avLst/>
          </a:prstGeom>
          <a:noFill/>
        </p:spPr>
        <p:txBody>
          <a:bodyPr wrap="square" rtlCol="0">
            <a:spAutoFit/>
          </a:bodyPr>
          <a:lstStyle/>
          <a:p>
            <a:pPr marL="285750" indent="-285750">
              <a:buFont typeface="Arial" charset="0"/>
              <a:buChar char="•"/>
            </a:pPr>
            <a:r>
              <a:rPr lang="en-US" sz="1700" dirty="0" smtClean="0"/>
              <a:t>The 2 histograms show the distribution of </a:t>
            </a:r>
            <a:r>
              <a:rPr lang="en-US" sz="1700" dirty="0" err="1" smtClean="0"/>
              <a:t>SalePrice</a:t>
            </a:r>
            <a:r>
              <a:rPr lang="en-US" sz="1700" dirty="0" smtClean="0"/>
              <a:t> across the different values of BsmtFinType2. </a:t>
            </a:r>
          </a:p>
          <a:p>
            <a:pPr marL="285750" indent="-285750">
              <a:buFont typeface="Arial" charset="0"/>
              <a:buChar char="•"/>
            </a:pPr>
            <a:r>
              <a:rPr lang="en-US" sz="1700" dirty="0" smtClean="0"/>
              <a:t>For the top histogram, all 4 values tend to have pretty </a:t>
            </a:r>
            <a:r>
              <a:rPr lang="en-US" sz="1700" dirty="0" err="1" smtClean="0"/>
              <a:t>distinctie</a:t>
            </a:r>
            <a:r>
              <a:rPr lang="en-US" sz="1700" dirty="0" smtClean="0"/>
              <a:t> clusters. GLQ and ALQ have a more spread out distribution. </a:t>
            </a:r>
          </a:p>
          <a:p>
            <a:pPr marL="285750" indent="-285750">
              <a:buFont typeface="Arial" charset="0"/>
              <a:buChar char="•"/>
            </a:pPr>
            <a:r>
              <a:rPr lang="en-US" sz="1700" dirty="0" smtClean="0"/>
              <a:t>This is taken from the train_X2 </a:t>
            </a:r>
            <a:r>
              <a:rPr lang="en-US" sz="1700" dirty="0" err="1" smtClean="0"/>
              <a:t>dataframe</a:t>
            </a:r>
            <a:r>
              <a:rPr lang="en-US" sz="1700" dirty="0" smtClean="0"/>
              <a:t>.</a:t>
            </a:r>
            <a:endParaRPr lang="en-US" sz="1700" dirty="0"/>
          </a:p>
        </p:txBody>
      </p:sp>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1881" y="11973139"/>
            <a:ext cx="9296400" cy="3505200"/>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30487" y="12467286"/>
            <a:ext cx="2763689" cy="2038787"/>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5335" y="15903815"/>
            <a:ext cx="7041776" cy="2553611"/>
          </a:xfrm>
          <a:prstGeom prst="rect">
            <a:avLst/>
          </a:prstGeom>
        </p:spPr>
      </p:pic>
      <p:grpSp>
        <p:nvGrpSpPr>
          <p:cNvPr id="30" name="Group 29"/>
          <p:cNvGrpSpPr/>
          <p:nvPr/>
        </p:nvGrpSpPr>
        <p:grpSpPr>
          <a:xfrm>
            <a:off x="491012" y="19263521"/>
            <a:ext cx="7079682" cy="2528458"/>
            <a:chOff x="491012" y="19263521"/>
            <a:chExt cx="7079682" cy="2528458"/>
          </a:xfrm>
        </p:grpSpPr>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1012" y="19263521"/>
              <a:ext cx="7079682" cy="2528458"/>
            </a:xfrm>
            <a:prstGeom prst="rect">
              <a:avLst/>
            </a:prstGeom>
          </p:spPr>
        </p:pic>
        <p:grpSp>
          <p:nvGrpSpPr>
            <p:cNvPr id="29" name="Group 28"/>
            <p:cNvGrpSpPr/>
            <p:nvPr/>
          </p:nvGrpSpPr>
          <p:grpSpPr>
            <a:xfrm>
              <a:off x="676276" y="20127612"/>
              <a:ext cx="944489" cy="1387535"/>
              <a:chOff x="676276" y="20127612"/>
              <a:chExt cx="944489" cy="1387535"/>
            </a:xfrm>
          </p:grpSpPr>
          <p:sp>
            <p:nvSpPr>
              <p:cNvPr id="27" name="Rectangle 26"/>
              <p:cNvSpPr/>
              <p:nvPr/>
            </p:nvSpPr>
            <p:spPr>
              <a:xfrm>
                <a:off x="806861" y="20496944"/>
                <a:ext cx="683320" cy="101820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76276" y="20127612"/>
                <a:ext cx="944489" cy="369332"/>
              </a:xfrm>
              <a:prstGeom prst="rect">
                <a:avLst/>
              </a:prstGeom>
              <a:noFill/>
            </p:spPr>
            <p:txBody>
              <a:bodyPr wrap="none" rtlCol="0">
                <a:spAutoFit/>
              </a:bodyPr>
              <a:lstStyle/>
              <a:p>
                <a:r>
                  <a:rPr lang="en-US" sz="1800" smtClean="0">
                    <a:solidFill>
                      <a:srgbClr val="FFC000"/>
                    </a:solidFill>
                  </a:rPr>
                  <a:t>$67,000</a:t>
                </a:r>
                <a:endParaRPr lang="en-US" sz="1800">
                  <a:solidFill>
                    <a:srgbClr val="FFC000"/>
                  </a:solidFill>
                </a:endParaRPr>
              </a:p>
            </p:txBody>
          </p:sp>
        </p:grpSp>
      </p:grpSp>
      <p:sp>
        <p:nvSpPr>
          <p:cNvPr id="31" name="TextBox 30"/>
          <p:cNvSpPr txBox="1"/>
          <p:nvPr/>
        </p:nvSpPr>
        <p:spPr>
          <a:xfrm>
            <a:off x="7483824" y="15833225"/>
            <a:ext cx="3365393" cy="5478423"/>
          </a:xfrm>
          <a:prstGeom prst="rect">
            <a:avLst/>
          </a:prstGeom>
          <a:noFill/>
        </p:spPr>
        <p:txBody>
          <a:bodyPr wrap="square" rtlCol="0">
            <a:spAutoFit/>
          </a:bodyPr>
          <a:lstStyle/>
          <a:p>
            <a:pPr marL="342900" indent="-342900">
              <a:buFont typeface="Arial" charset="0"/>
              <a:buChar char="•"/>
            </a:pPr>
            <a:r>
              <a:rPr lang="en-US" sz="2500" dirty="0" smtClean="0"/>
              <a:t>This feature is extremely uniform for </a:t>
            </a:r>
            <a:r>
              <a:rPr lang="en-US" sz="2500" dirty="0" err="1" smtClean="0"/>
              <a:t>SBrkr</a:t>
            </a:r>
            <a:r>
              <a:rPr lang="en-US" sz="2500" dirty="0" smtClean="0"/>
              <a:t>.</a:t>
            </a:r>
          </a:p>
          <a:p>
            <a:pPr marL="342900" indent="-342900">
              <a:buFont typeface="Arial" charset="0"/>
              <a:buChar char="•"/>
            </a:pPr>
            <a:r>
              <a:rPr lang="en-US" sz="2500" dirty="0" smtClean="0"/>
              <a:t>This variable actually clusters well for </a:t>
            </a:r>
            <a:r>
              <a:rPr lang="en-US" sz="2500" dirty="0" err="1" smtClean="0"/>
              <a:t>FuseA</a:t>
            </a:r>
            <a:r>
              <a:rPr lang="en-US" sz="2500" dirty="0" smtClean="0"/>
              <a:t> and </a:t>
            </a:r>
            <a:r>
              <a:rPr lang="en-US" sz="2500" dirty="0" err="1" smtClean="0"/>
              <a:t>FuseF</a:t>
            </a:r>
            <a:r>
              <a:rPr lang="en-US" sz="2500" dirty="0" smtClean="0"/>
              <a:t>, but these two values alone can’t prevent this feature from being removed.</a:t>
            </a:r>
            <a:endParaRPr lang="en-US" sz="2500" dirty="0"/>
          </a:p>
          <a:p>
            <a:pPr marL="342900" indent="-342900">
              <a:buFont typeface="Arial" charset="0"/>
              <a:buChar char="•"/>
            </a:pPr>
            <a:r>
              <a:rPr lang="en-US" sz="2500" dirty="0" smtClean="0"/>
              <a:t>Because of this massive uniformity, I decided to remove the variable</a:t>
            </a:r>
            <a:endParaRPr lang="en-US" sz="2500" dirty="0"/>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99534" y="11831289"/>
            <a:ext cx="9258300" cy="3492500"/>
          </a:xfrm>
          <a:prstGeom prst="rect">
            <a:avLst/>
          </a:prstGeom>
        </p:spPr>
      </p:pic>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27438" y="18572437"/>
            <a:ext cx="1791885" cy="1321883"/>
          </a:xfrm>
          <a:prstGeom prst="rect">
            <a:avLst/>
          </a:prstGeom>
        </p:spPr>
      </p:pic>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805400" y="12219983"/>
            <a:ext cx="2143382" cy="2234979"/>
          </a:xfrm>
          <a:prstGeom prst="rect">
            <a:avLst/>
          </a:prstGeom>
        </p:spPr>
      </p:pic>
      <p:pic>
        <p:nvPicPr>
          <p:cNvPr id="37" name="Picture 3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11273" y="15411299"/>
            <a:ext cx="7267633" cy="2592723"/>
          </a:xfrm>
          <a:prstGeom prst="rect">
            <a:avLst/>
          </a:prstGeom>
        </p:spPr>
      </p:pic>
      <p:sp>
        <p:nvSpPr>
          <p:cNvPr id="38" name="TextBox 37"/>
          <p:cNvSpPr txBox="1"/>
          <p:nvPr/>
        </p:nvSpPr>
        <p:spPr>
          <a:xfrm>
            <a:off x="18419911" y="15518699"/>
            <a:ext cx="3179325" cy="5478423"/>
          </a:xfrm>
          <a:prstGeom prst="rect">
            <a:avLst/>
          </a:prstGeom>
          <a:noFill/>
        </p:spPr>
        <p:txBody>
          <a:bodyPr wrap="square" rtlCol="0">
            <a:spAutoFit/>
          </a:bodyPr>
          <a:lstStyle/>
          <a:p>
            <a:pPr marL="342900" indent="-342900">
              <a:buFont typeface="Arial" charset="0"/>
              <a:buChar char="•"/>
            </a:pPr>
            <a:r>
              <a:rPr lang="en-US" sz="2500" dirty="0" smtClean="0"/>
              <a:t>This feature is extremely uniform for Typ.</a:t>
            </a:r>
          </a:p>
          <a:p>
            <a:pPr marL="342900" indent="-342900">
              <a:buFont typeface="Arial" charset="0"/>
              <a:buChar char="•"/>
            </a:pPr>
            <a:r>
              <a:rPr lang="en-US" sz="2500" dirty="0" smtClean="0"/>
              <a:t>The top histogram shows that the 4 values graphed have pretty distinctive clusters or distributions.</a:t>
            </a:r>
            <a:endParaRPr lang="en-US" sz="2500" dirty="0"/>
          </a:p>
          <a:p>
            <a:pPr marL="342900" indent="-342900">
              <a:buFont typeface="Arial" charset="0"/>
              <a:buChar char="•"/>
            </a:pPr>
            <a:r>
              <a:rPr lang="en-US" sz="2500" dirty="0" smtClean="0"/>
              <a:t>However because of this massive uniformity, I decided to remove the variable</a:t>
            </a:r>
            <a:endParaRPr lang="en-US" sz="2500" dirty="0"/>
          </a:p>
        </p:txBody>
      </p:sp>
      <p:grpSp>
        <p:nvGrpSpPr>
          <p:cNvPr id="41" name="Group 40"/>
          <p:cNvGrpSpPr/>
          <p:nvPr/>
        </p:nvGrpSpPr>
        <p:grpSpPr>
          <a:xfrm>
            <a:off x="11399534" y="18286934"/>
            <a:ext cx="7121784" cy="2493121"/>
            <a:chOff x="11399534" y="18286934"/>
            <a:chExt cx="7121784" cy="2493121"/>
          </a:xfrm>
        </p:grpSpPr>
        <p:pic>
          <p:nvPicPr>
            <p:cNvPr id="34" name="Picture 3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399534" y="18286934"/>
              <a:ext cx="7121784" cy="2493121"/>
            </a:xfrm>
            <a:prstGeom prst="rect">
              <a:avLst/>
            </a:prstGeom>
          </p:spPr>
        </p:pic>
        <p:sp>
          <p:nvSpPr>
            <p:cNvPr id="39" name="Rectangle 38"/>
            <p:cNvSpPr/>
            <p:nvPr/>
          </p:nvSpPr>
          <p:spPr>
            <a:xfrm>
              <a:off x="13768730" y="20036118"/>
              <a:ext cx="144494" cy="491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3382357" y="19733080"/>
              <a:ext cx="917239" cy="323165"/>
            </a:xfrm>
            <a:prstGeom prst="rect">
              <a:avLst/>
            </a:prstGeom>
            <a:noFill/>
          </p:spPr>
          <p:txBody>
            <a:bodyPr wrap="none" rtlCol="0">
              <a:spAutoFit/>
            </a:bodyPr>
            <a:lstStyle/>
            <a:p>
              <a:r>
                <a:rPr lang="en-US" sz="1500" dirty="0" smtClean="0">
                  <a:solidFill>
                    <a:srgbClr val="00B050"/>
                  </a:solidFill>
                </a:rPr>
                <a:t>$129,000</a:t>
              </a:r>
              <a:endParaRPr lang="en-US" sz="1500" dirty="0">
                <a:solidFill>
                  <a:srgbClr val="00B050"/>
                </a:solidFill>
              </a:endParaRPr>
            </a:p>
          </p:txBody>
        </p:sp>
      </p:grpSp>
    </p:spTree>
    <p:extLst>
      <p:ext uri="{BB962C8B-B14F-4D97-AF65-F5344CB8AC3E}">
        <p14:creationId xmlns:p14="http://schemas.microsoft.com/office/powerpoint/2010/main" val="33058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677" y="-121249"/>
            <a:ext cx="21774487" cy="730521"/>
          </a:xfrm>
          <a:prstGeom prst="rect">
            <a:avLst/>
          </a:prstGeom>
          <a:noFill/>
        </p:spPr>
        <p:txBody>
          <a:bodyPr wrap="none" rtlCol="0">
            <a:spAutoFit/>
          </a:bodyPr>
          <a:lstStyle/>
          <a:p>
            <a:r>
              <a:rPr lang="en-US" b="1" i="1" u="sng" dirty="0" err="1" smtClean="0">
                <a:solidFill>
                  <a:srgbClr val="FF0000"/>
                </a:solidFill>
              </a:rPr>
              <a:t>BsmtFullBath</a:t>
            </a:r>
            <a:r>
              <a:rPr lang="en-US" b="1" i="1" u="sng" dirty="0" smtClean="0">
                <a:solidFill>
                  <a:srgbClr val="FF0000"/>
                </a:solidFill>
              </a:rPr>
              <a:t>, </a:t>
            </a:r>
            <a:r>
              <a:rPr lang="en-US" b="1" i="1" u="sng" dirty="0" err="1" smtClean="0">
                <a:solidFill>
                  <a:srgbClr val="FF0000"/>
                </a:solidFill>
              </a:rPr>
              <a:t>BsmtHalfBath</a:t>
            </a:r>
            <a:r>
              <a:rPr lang="en-US" b="1" i="1" u="sng" dirty="0" smtClean="0">
                <a:solidFill>
                  <a:srgbClr val="FF0000"/>
                </a:solidFill>
              </a:rPr>
              <a:t>, </a:t>
            </a:r>
            <a:r>
              <a:rPr lang="en-US" b="1" i="1" u="sng" dirty="0" err="1" smtClean="0">
                <a:solidFill>
                  <a:srgbClr val="FF0000"/>
                </a:solidFill>
              </a:rPr>
              <a:t>FullBath</a:t>
            </a:r>
            <a:r>
              <a:rPr lang="en-US" b="1" i="1" u="sng" dirty="0" smtClean="0">
                <a:solidFill>
                  <a:srgbClr val="FF0000"/>
                </a:solidFill>
              </a:rPr>
              <a:t>, </a:t>
            </a:r>
            <a:r>
              <a:rPr lang="en-US" b="1" i="1" u="sng" dirty="0" err="1" smtClean="0">
                <a:solidFill>
                  <a:srgbClr val="FF0000"/>
                </a:solidFill>
              </a:rPr>
              <a:t>HalfBath</a:t>
            </a:r>
            <a:r>
              <a:rPr lang="en-US" b="1" i="1" u="sng" dirty="0" smtClean="0">
                <a:solidFill>
                  <a:srgbClr val="FF0000"/>
                </a:solidFill>
              </a:rPr>
              <a:t>, </a:t>
            </a:r>
            <a:r>
              <a:rPr lang="en-US" b="1" i="1" u="sng" dirty="0" err="1" smtClean="0">
                <a:solidFill>
                  <a:srgbClr val="00B050"/>
                </a:solidFill>
              </a:rPr>
              <a:t>BsmtTotBath</a:t>
            </a:r>
            <a:r>
              <a:rPr lang="en-US" b="1" i="1" u="sng" dirty="0" smtClean="0">
                <a:solidFill>
                  <a:srgbClr val="00B050"/>
                </a:solidFill>
              </a:rPr>
              <a:t>, &amp; </a:t>
            </a:r>
            <a:r>
              <a:rPr lang="en-US" b="1" i="1" u="sng" dirty="0" err="1" smtClean="0">
                <a:solidFill>
                  <a:srgbClr val="00B050"/>
                </a:solidFill>
              </a:rPr>
              <a:t>TotBathAbvGrd</a:t>
            </a:r>
            <a:r>
              <a:rPr lang="en-US" b="1" i="1" u="sng" dirty="0" smtClean="0">
                <a:solidFill>
                  <a:srgbClr val="00B050"/>
                </a:solidFill>
              </a:rPr>
              <a:t> </a:t>
            </a:r>
            <a:r>
              <a:rPr lang="en-US" b="1" i="1" u="sng" dirty="0" smtClean="0"/>
              <a:t>(w/ </a:t>
            </a:r>
            <a:r>
              <a:rPr lang="en-US" b="1" i="1" u="sng" dirty="0" err="1" smtClean="0"/>
              <a:t>TotalBsmtSF</a:t>
            </a:r>
            <a:r>
              <a:rPr lang="en-US" b="1" i="1" u="sng" dirty="0" smtClean="0"/>
              <a:t>)</a:t>
            </a:r>
            <a:endParaRPr lang="en-US" b="1" i="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37" y="749420"/>
            <a:ext cx="7778027" cy="27359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9045" y="3616521"/>
            <a:ext cx="7910501" cy="29203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330" y="656122"/>
            <a:ext cx="7713218" cy="29114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5" y="4710538"/>
            <a:ext cx="8094844" cy="3027682"/>
          </a:xfrm>
          <a:prstGeom prst="rect">
            <a:avLst/>
          </a:prstGeom>
        </p:spPr>
      </p:pic>
      <p:cxnSp>
        <p:nvCxnSpPr>
          <p:cNvPr id="10" name="Straight Connector 9"/>
          <p:cNvCxnSpPr/>
          <p:nvPr/>
        </p:nvCxnSpPr>
        <p:spPr>
          <a:xfrm>
            <a:off x="-30480" y="12631832"/>
            <a:ext cx="21976080" cy="60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11865" y="12630338"/>
            <a:ext cx="3577711" cy="730521"/>
          </a:xfrm>
          <a:prstGeom prst="rect">
            <a:avLst/>
          </a:prstGeom>
          <a:noFill/>
        </p:spPr>
        <p:txBody>
          <a:bodyPr wrap="none" rtlCol="0">
            <a:spAutoFit/>
          </a:bodyPr>
          <a:lstStyle/>
          <a:p>
            <a:r>
              <a:rPr lang="en-US" b="1" i="1" u="sng" dirty="0" err="1" smtClean="0">
                <a:solidFill>
                  <a:srgbClr val="00B050"/>
                </a:solidFill>
              </a:rPr>
              <a:t>BedroomAbvGr</a:t>
            </a:r>
            <a:endParaRPr lang="en-US" b="1" i="1" u="sng" dirty="0">
              <a:solidFill>
                <a:srgbClr val="00B050"/>
              </a:solidFill>
            </a:endParaRPr>
          </a:p>
        </p:txBody>
      </p:sp>
      <p:sp>
        <p:nvSpPr>
          <p:cNvPr id="12" name="TextBox 11"/>
          <p:cNvSpPr txBox="1"/>
          <p:nvPr/>
        </p:nvSpPr>
        <p:spPr>
          <a:xfrm>
            <a:off x="146303" y="3439925"/>
            <a:ext cx="7778027" cy="1323439"/>
          </a:xfrm>
          <a:prstGeom prst="rect">
            <a:avLst/>
          </a:prstGeom>
          <a:noFill/>
        </p:spPr>
        <p:txBody>
          <a:bodyPr wrap="square" rtlCol="0">
            <a:spAutoFit/>
          </a:bodyPr>
          <a:lstStyle/>
          <a:p>
            <a:pPr marL="342900" indent="-342900">
              <a:buFont typeface="Arial" charset="0"/>
              <a:buChar char="•"/>
            </a:pPr>
            <a:r>
              <a:rPr lang="en-US" sz="2000" dirty="0" smtClean="0"/>
              <a:t>Box plot of the different bathroom features. </a:t>
            </a:r>
            <a:r>
              <a:rPr lang="en-US" sz="2000" dirty="0" err="1" smtClean="0"/>
              <a:t>HalfBath</a:t>
            </a:r>
            <a:r>
              <a:rPr lang="en-US" sz="2000" dirty="0" smtClean="0"/>
              <a:t> doesn’t have any outliers, so I did not bother examining that variable.</a:t>
            </a:r>
          </a:p>
          <a:p>
            <a:pPr marL="342900" indent="-342900">
              <a:buFont typeface="Arial" charset="0"/>
              <a:buChar char="•"/>
            </a:pPr>
            <a:r>
              <a:rPr lang="en-US" sz="2000" dirty="0" smtClean="0"/>
              <a:t>I examined the other 3 variables’ outliers to see if there is anything going on that doesn’t make sense.</a:t>
            </a:r>
            <a:endParaRPr lang="en-US" sz="2000" dirty="0"/>
          </a:p>
        </p:txBody>
      </p:sp>
      <p:sp>
        <p:nvSpPr>
          <p:cNvPr id="13" name="TextBox 12"/>
          <p:cNvSpPr txBox="1"/>
          <p:nvPr/>
        </p:nvSpPr>
        <p:spPr>
          <a:xfrm>
            <a:off x="4622639" y="5474363"/>
            <a:ext cx="2451930" cy="1200329"/>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defRPr/>
            </a:pPr>
            <a:r>
              <a:rPr lang="en-US" sz="1800" dirty="0" smtClean="0">
                <a:solidFill>
                  <a:srgbClr val="00B050"/>
                </a:solidFill>
              </a:rPr>
              <a:t>As you can see, there isn’t a strong correlation with number of </a:t>
            </a:r>
            <a:r>
              <a:rPr lang="en-US" sz="1800" dirty="0" err="1" smtClean="0">
                <a:solidFill>
                  <a:srgbClr val="00B050"/>
                </a:solidFill>
              </a:rPr>
              <a:t>HalfBath</a:t>
            </a:r>
            <a:r>
              <a:rPr lang="en-US" sz="1800" dirty="0" smtClean="0">
                <a:solidFill>
                  <a:srgbClr val="00B050"/>
                </a:solidFill>
              </a:rPr>
              <a:t> and </a:t>
            </a:r>
            <a:r>
              <a:rPr lang="en-US" sz="1800" dirty="0" err="1" smtClean="0">
                <a:solidFill>
                  <a:srgbClr val="00B050"/>
                </a:solidFill>
              </a:rPr>
              <a:t>SalePrice</a:t>
            </a:r>
            <a:r>
              <a:rPr lang="en-US" sz="1800" dirty="0" smtClean="0">
                <a:solidFill>
                  <a:srgbClr val="00B050"/>
                </a:solidFill>
              </a:rPr>
              <a:t>.</a:t>
            </a:r>
            <a:endParaRPr lang="en-US" sz="1800" dirty="0">
              <a:solidFill>
                <a:srgbClr val="00B050"/>
              </a:solidFill>
            </a:endParaRPr>
          </a:p>
        </p:txBody>
      </p:sp>
      <p:grpSp>
        <p:nvGrpSpPr>
          <p:cNvPr id="20" name="Group 19"/>
          <p:cNvGrpSpPr/>
          <p:nvPr/>
        </p:nvGrpSpPr>
        <p:grpSpPr>
          <a:xfrm>
            <a:off x="0" y="7600377"/>
            <a:ext cx="7924330" cy="2974223"/>
            <a:chOff x="0" y="7600377"/>
            <a:chExt cx="7924330" cy="2974223"/>
          </a:xfrm>
        </p:grpSpPr>
        <p:grpSp>
          <p:nvGrpSpPr>
            <p:cNvPr id="18" name="Group 17"/>
            <p:cNvGrpSpPr/>
            <p:nvPr/>
          </p:nvGrpSpPr>
          <p:grpSpPr>
            <a:xfrm>
              <a:off x="0" y="7600377"/>
              <a:ext cx="7924330" cy="2974223"/>
              <a:chOff x="0" y="7600377"/>
              <a:chExt cx="7924330" cy="2974223"/>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600377"/>
                <a:ext cx="7924330" cy="2974223"/>
              </a:xfrm>
              <a:prstGeom prst="rect">
                <a:avLst/>
              </a:prstGeom>
            </p:spPr>
          </p:pic>
          <p:sp>
            <p:nvSpPr>
              <p:cNvPr id="14" name="TextBox 13"/>
              <p:cNvSpPr txBox="1"/>
              <p:nvPr/>
            </p:nvSpPr>
            <p:spPr>
              <a:xfrm>
                <a:off x="1351738" y="8071825"/>
                <a:ext cx="2386407" cy="2031325"/>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defRPr/>
                </a:pPr>
                <a:r>
                  <a:rPr lang="en-US" sz="1800" dirty="0" smtClean="0">
                    <a:solidFill>
                      <a:srgbClr val="00B050"/>
                    </a:solidFill>
                  </a:rPr>
                  <a:t>There definitely isn’t a strong correlation between </a:t>
                </a:r>
                <a:r>
                  <a:rPr lang="en-US" sz="1800" dirty="0" err="1" smtClean="0">
                    <a:solidFill>
                      <a:srgbClr val="00B050"/>
                    </a:solidFill>
                  </a:rPr>
                  <a:t>BsmtHalfBath</a:t>
                </a:r>
                <a:r>
                  <a:rPr lang="en-US" sz="1800" dirty="0" smtClean="0">
                    <a:solidFill>
                      <a:srgbClr val="00B050"/>
                    </a:solidFill>
                  </a:rPr>
                  <a:t> and </a:t>
                </a:r>
                <a:r>
                  <a:rPr lang="en-US" sz="1800" dirty="0" err="1" smtClean="0">
                    <a:solidFill>
                      <a:srgbClr val="00B050"/>
                    </a:solidFill>
                  </a:rPr>
                  <a:t>SalePrice</a:t>
                </a:r>
                <a:r>
                  <a:rPr lang="en-US" sz="1800" dirty="0" smtClean="0">
                    <a:solidFill>
                      <a:srgbClr val="00B050"/>
                    </a:solidFill>
                  </a:rPr>
                  <a:t>. In fact, it almost seems like there is a negative correlation.</a:t>
                </a:r>
                <a:endParaRPr lang="en-US" sz="1800" dirty="0">
                  <a:solidFill>
                    <a:srgbClr val="00B050"/>
                  </a:solidFill>
                </a:endParaRPr>
              </a:p>
            </p:txBody>
          </p:sp>
          <p:sp>
            <p:nvSpPr>
              <p:cNvPr id="16" name="Oval 15"/>
              <p:cNvSpPr/>
              <p:nvPr/>
            </p:nvSpPr>
            <p:spPr>
              <a:xfrm>
                <a:off x="4016188" y="7871012"/>
                <a:ext cx="394447" cy="2232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230474" y="9341224"/>
                <a:ext cx="254154" cy="761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4831434" y="8347113"/>
              <a:ext cx="2034339" cy="784830"/>
            </a:xfrm>
            <a:prstGeom prst="rect">
              <a:avLst/>
            </a:prstGeom>
            <a:noFill/>
          </p:spPr>
          <p:txBody>
            <a:bodyPr wrap="none" rtlCol="0">
              <a:spAutoFit/>
            </a:bodyPr>
            <a:lstStyle/>
            <a:p>
              <a:r>
                <a:rPr lang="en-US" sz="4500" smtClean="0">
                  <a:solidFill>
                    <a:srgbClr val="FF0000"/>
                  </a:solidFill>
                </a:rPr>
                <a:t>Outliers</a:t>
              </a:r>
              <a:endParaRPr lang="en-US" sz="4500">
                <a:solidFill>
                  <a:srgbClr val="FF0000"/>
                </a:solidFill>
              </a:endParaRPr>
            </a:p>
          </p:txBody>
        </p:sp>
      </p:grpSp>
      <p:cxnSp>
        <p:nvCxnSpPr>
          <p:cNvPr id="26" name="Straight Arrow Connector 25"/>
          <p:cNvCxnSpPr/>
          <p:nvPr/>
        </p:nvCxnSpPr>
        <p:spPr>
          <a:xfrm flipV="1">
            <a:off x="6865773" y="8162447"/>
            <a:ext cx="1241676" cy="5770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949895" y="6549848"/>
            <a:ext cx="2676381" cy="2554545"/>
          </a:xfrm>
          <a:prstGeom prst="rect">
            <a:avLst/>
          </a:prstGeom>
          <a:noFill/>
        </p:spPr>
        <p:txBody>
          <a:bodyPr wrap="square" rtlCol="0">
            <a:spAutoFit/>
          </a:bodyPr>
          <a:lstStyle/>
          <a:p>
            <a:pPr marL="285750" indent="-285750">
              <a:buFont typeface="Arial" charset="0"/>
              <a:buChar char="•"/>
            </a:pPr>
            <a:r>
              <a:rPr lang="en-US" sz="1600" dirty="0" smtClean="0">
                <a:solidFill>
                  <a:srgbClr val="FF0000"/>
                </a:solidFill>
              </a:rPr>
              <a:t>I checked these outliers to see why the houses were so cheap as </a:t>
            </a:r>
            <a:r>
              <a:rPr lang="en-US" sz="1600" dirty="0" err="1" smtClean="0">
                <a:solidFill>
                  <a:srgbClr val="FF0000"/>
                </a:solidFill>
              </a:rPr>
              <a:t>BsmtHalfBath</a:t>
            </a:r>
            <a:r>
              <a:rPr lang="en-US" sz="1600" dirty="0" smtClean="0">
                <a:solidFill>
                  <a:srgbClr val="FF0000"/>
                </a:solidFill>
              </a:rPr>
              <a:t> increases. </a:t>
            </a:r>
          </a:p>
          <a:p>
            <a:pPr marL="285750" indent="-285750">
              <a:buFont typeface="Arial" charset="0"/>
              <a:buChar char="•"/>
            </a:pPr>
            <a:r>
              <a:rPr lang="en-US" sz="1600" dirty="0" smtClean="0">
                <a:solidFill>
                  <a:srgbClr val="FF0000"/>
                </a:solidFill>
              </a:rPr>
              <a:t>It appears that these houses tend to have weaker qualities all around but their redeeming qualities are there large basements.</a:t>
            </a:r>
            <a:endParaRPr lang="en-US" sz="1600" dirty="0">
              <a:solidFill>
                <a:srgbClr val="FF0000"/>
              </a:solidFill>
            </a:endParaRPr>
          </a:p>
        </p:txBody>
      </p:sp>
      <p:sp>
        <p:nvSpPr>
          <p:cNvPr id="28" name="TextBox 27"/>
          <p:cNvSpPr txBox="1"/>
          <p:nvPr/>
        </p:nvSpPr>
        <p:spPr>
          <a:xfrm>
            <a:off x="8655013" y="1012356"/>
            <a:ext cx="4178312" cy="95410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1400" dirty="0" smtClean="0">
                <a:solidFill>
                  <a:srgbClr val="00B050"/>
                </a:solidFill>
              </a:rPr>
              <a:t>There is a positive correlation between </a:t>
            </a:r>
            <a:r>
              <a:rPr lang="en-US" sz="1400" dirty="0" err="1" smtClean="0">
                <a:solidFill>
                  <a:srgbClr val="00B050"/>
                </a:solidFill>
              </a:rPr>
              <a:t>SalePrice</a:t>
            </a:r>
            <a:r>
              <a:rPr lang="en-US" sz="1400" dirty="0" smtClean="0">
                <a:solidFill>
                  <a:srgbClr val="00B050"/>
                </a:solidFill>
              </a:rPr>
              <a:t> and </a:t>
            </a:r>
            <a:r>
              <a:rPr lang="en-US" sz="1400" dirty="0" err="1" smtClean="0">
                <a:solidFill>
                  <a:srgbClr val="00B050"/>
                </a:solidFill>
              </a:rPr>
              <a:t>FullBath</a:t>
            </a:r>
            <a:r>
              <a:rPr lang="en-US" sz="1400" dirty="0" smtClean="0">
                <a:solidFill>
                  <a:srgbClr val="00B050"/>
                </a:solidFill>
              </a:rPr>
              <a:t>.</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1400" dirty="0" smtClean="0">
                <a:solidFill>
                  <a:srgbClr val="00B050"/>
                </a:solidFill>
              </a:rPr>
              <a:t>The outlier is not in train_X2 </a:t>
            </a:r>
            <a:r>
              <a:rPr lang="en-US" sz="1400" dirty="0" err="1" smtClean="0">
                <a:solidFill>
                  <a:srgbClr val="00B050"/>
                </a:solidFill>
              </a:rPr>
              <a:t>dataframe</a:t>
            </a:r>
            <a:r>
              <a:rPr lang="en-US" sz="1400" dirty="0" smtClean="0">
                <a:solidFill>
                  <a:srgbClr val="00B050"/>
                </a:solidFill>
              </a:rPr>
              <a:t>, so it doesn’t show in this graph. </a:t>
            </a:r>
            <a:endParaRPr lang="en-US" sz="1400" dirty="0">
              <a:solidFill>
                <a:srgbClr val="00B050"/>
              </a:solidFill>
            </a:endParaRPr>
          </a:p>
        </p:txBody>
      </p:sp>
      <p:sp>
        <p:nvSpPr>
          <p:cNvPr id="29" name="TextBox 28"/>
          <p:cNvSpPr txBox="1"/>
          <p:nvPr/>
        </p:nvSpPr>
        <p:spPr>
          <a:xfrm>
            <a:off x="942510" y="1227950"/>
            <a:ext cx="3270901" cy="36933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a:t>
            </a:r>
            <a:r>
              <a:rPr lang="en-US" sz="1800" b="1" dirty="0" err="1" smtClean="0"/>
              <a:t>combined_df</a:t>
            </a:r>
            <a:r>
              <a:rPr lang="en-US" sz="1800" b="1" dirty="0" smtClean="0"/>
              <a:t> </a:t>
            </a:r>
            <a:r>
              <a:rPr lang="en-US" sz="1800" b="1" dirty="0" err="1" smtClean="0"/>
              <a:t>dataframe</a:t>
            </a:r>
            <a:endParaRPr lang="en-US" sz="1800" b="1" dirty="0"/>
          </a:p>
        </p:txBody>
      </p:sp>
      <p:sp>
        <p:nvSpPr>
          <p:cNvPr id="30" name="TextBox 29"/>
          <p:cNvSpPr txBox="1"/>
          <p:nvPr/>
        </p:nvSpPr>
        <p:spPr>
          <a:xfrm>
            <a:off x="909490" y="5143333"/>
            <a:ext cx="3270901" cy="36933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train_X2 </a:t>
            </a:r>
            <a:r>
              <a:rPr lang="en-US" sz="1800" b="1" dirty="0" err="1" smtClean="0"/>
              <a:t>dataframe</a:t>
            </a:r>
            <a:endParaRPr lang="en-US" sz="1800" b="1" dirty="0"/>
          </a:p>
        </p:txBody>
      </p:sp>
      <p:sp>
        <p:nvSpPr>
          <p:cNvPr id="31" name="TextBox 30"/>
          <p:cNvSpPr txBox="1"/>
          <p:nvPr/>
        </p:nvSpPr>
        <p:spPr>
          <a:xfrm>
            <a:off x="4548079" y="9511705"/>
            <a:ext cx="3270901" cy="36933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train_X2 </a:t>
            </a:r>
            <a:r>
              <a:rPr lang="en-US" sz="1800" b="1" dirty="0" err="1" smtClean="0"/>
              <a:t>dataframe</a:t>
            </a:r>
            <a:endParaRPr lang="en-US" sz="1800" b="1" dirty="0"/>
          </a:p>
        </p:txBody>
      </p:sp>
      <p:sp>
        <p:nvSpPr>
          <p:cNvPr id="32" name="TextBox 31"/>
          <p:cNvSpPr txBox="1"/>
          <p:nvPr/>
        </p:nvSpPr>
        <p:spPr>
          <a:xfrm>
            <a:off x="16775380" y="1227950"/>
            <a:ext cx="4907309" cy="1323439"/>
          </a:xfrm>
          <a:prstGeom prst="rect">
            <a:avLst/>
          </a:prstGeom>
          <a:noFill/>
        </p:spPr>
        <p:txBody>
          <a:bodyPr wrap="square" rtlCol="0">
            <a:spAutoFit/>
          </a:bodyPr>
          <a:lstStyle/>
          <a:p>
            <a:pPr marL="285750" indent="-285750">
              <a:buFont typeface="Arial" charset="0"/>
              <a:buChar char="•"/>
            </a:pPr>
            <a:r>
              <a:rPr lang="en-US" sz="2000" dirty="0" smtClean="0">
                <a:solidFill>
                  <a:srgbClr val="FF0000"/>
                </a:solidFill>
              </a:rPr>
              <a:t>I checked the outlier in the </a:t>
            </a:r>
            <a:r>
              <a:rPr lang="en-US" sz="2000" dirty="0" err="1" smtClean="0">
                <a:solidFill>
                  <a:srgbClr val="FF0000"/>
                </a:solidFill>
              </a:rPr>
              <a:t>combined_df</a:t>
            </a:r>
            <a:r>
              <a:rPr lang="en-US" sz="2000" dirty="0" smtClean="0">
                <a:solidFill>
                  <a:srgbClr val="FF0000"/>
                </a:solidFill>
              </a:rPr>
              <a:t> and there were 4 entries that have </a:t>
            </a:r>
            <a:r>
              <a:rPr lang="en-US" sz="2000" dirty="0" err="1" smtClean="0">
                <a:solidFill>
                  <a:srgbClr val="FF0000"/>
                </a:solidFill>
              </a:rPr>
              <a:t>FullBath</a:t>
            </a:r>
            <a:r>
              <a:rPr lang="en-US" sz="2000" dirty="0" smtClean="0">
                <a:solidFill>
                  <a:srgbClr val="FF0000"/>
                </a:solidFill>
              </a:rPr>
              <a:t> = 4. All 4 houses were huge, so nothing unusual.</a:t>
            </a:r>
            <a:endParaRPr lang="en-US" sz="2000" dirty="0">
              <a:solidFill>
                <a:srgbClr val="FF0000"/>
              </a:solidFill>
            </a:endParaRPr>
          </a:p>
        </p:txBody>
      </p:sp>
      <p:cxnSp>
        <p:nvCxnSpPr>
          <p:cNvPr id="33" name="Straight Arrow Connector 32"/>
          <p:cNvCxnSpPr/>
          <p:nvPr/>
        </p:nvCxnSpPr>
        <p:spPr>
          <a:xfrm>
            <a:off x="15479486" y="1966463"/>
            <a:ext cx="129589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940643" y="5474363"/>
            <a:ext cx="310243" cy="28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3562603" y="4398103"/>
            <a:ext cx="1688283" cy="730521"/>
          </a:xfrm>
          <a:prstGeom prst="rect">
            <a:avLst/>
          </a:prstGeom>
          <a:noFill/>
        </p:spPr>
        <p:txBody>
          <a:bodyPr wrap="none" rtlCol="0">
            <a:spAutoFit/>
          </a:bodyPr>
          <a:lstStyle/>
          <a:p>
            <a:r>
              <a:rPr lang="en-US" smtClean="0">
                <a:solidFill>
                  <a:srgbClr val="FF0000"/>
                </a:solidFill>
              </a:rPr>
              <a:t>Outlier</a:t>
            </a:r>
            <a:endParaRPr lang="en-US">
              <a:solidFill>
                <a:srgbClr val="FF0000"/>
              </a:solidFill>
            </a:endParaRPr>
          </a:p>
        </p:txBody>
      </p:sp>
      <p:cxnSp>
        <p:nvCxnSpPr>
          <p:cNvPr id="37" name="Straight Arrow Connector 36"/>
          <p:cNvCxnSpPr/>
          <p:nvPr/>
        </p:nvCxnSpPr>
        <p:spPr>
          <a:xfrm>
            <a:off x="15306775" y="4878391"/>
            <a:ext cx="129589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775379" y="4141776"/>
            <a:ext cx="4907309" cy="1938992"/>
          </a:xfrm>
          <a:prstGeom prst="rect">
            <a:avLst/>
          </a:prstGeom>
          <a:noFill/>
        </p:spPr>
        <p:txBody>
          <a:bodyPr wrap="square" rtlCol="0">
            <a:spAutoFit/>
          </a:bodyPr>
          <a:lstStyle/>
          <a:p>
            <a:pPr marL="285750" indent="-285750">
              <a:buFont typeface="Arial" charset="0"/>
              <a:buChar char="•"/>
            </a:pPr>
            <a:r>
              <a:rPr lang="en-US" sz="2000" dirty="0" smtClean="0">
                <a:solidFill>
                  <a:srgbClr val="FF0000"/>
                </a:solidFill>
              </a:rPr>
              <a:t>I checked the outlier in the </a:t>
            </a:r>
            <a:r>
              <a:rPr lang="en-US" sz="2000" dirty="0" err="1" smtClean="0">
                <a:solidFill>
                  <a:srgbClr val="FF0000"/>
                </a:solidFill>
              </a:rPr>
              <a:t>combined_df</a:t>
            </a:r>
            <a:r>
              <a:rPr lang="en-US" sz="2000" dirty="0" smtClean="0">
                <a:solidFill>
                  <a:srgbClr val="FF0000"/>
                </a:solidFill>
              </a:rPr>
              <a:t> and there were 2 entries correlated with this outlier. </a:t>
            </a:r>
          </a:p>
          <a:p>
            <a:pPr marL="285750" indent="-285750">
              <a:buFont typeface="Arial" charset="0"/>
              <a:buChar char="•"/>
            </a:pPr>
            <a:r>
              <a:rPr lang="en-US" sz="2000" dirty="0" smtClean="0">
                <a:solidFill>
                  <a:srgbClr val="FF0000"/>
                </a:solidFill>
              </a:rPr>
              <a:t>Again, these tend to be not as big houses whose redeeming quality is a decently large basement.</a:t>
            </a:r>
            <a:endParaRPr lang="en-US" sz="2000" dirty="0">
              <a:solidFill>
                <a:srgbClr val="FF0000"/>
              </a:solidFill>
            </a:endParaRPr>
          </a:p>
        </p:txBody>
      </p:sp>
      <p:sp>
        <p:nvSpPr>
          <p:cNvPr id="39" name="TextBox 38"/>
          <p:cNvSpPr txBox="1"/>
          <p:nvPr/>
        </p:nvSpPr>
        <p:spPr>
          <a:xfrm>
            <a:off x="13196567" y="5187274"/>
            <a:ext cx="2420353" cy="646331"/>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train_X2 </a:t>
            </a:r>
            <a:r>
              <a:rPr lang="en-US" sz="1800" b="1" dirty="0" err="1" smtClean="0"/>
              <a:t>dataframe</a:t>
            </a:r>
            <a:endParaRPr lang="en-US" sz="1800" b="1" dirty="0"/>
          </a:p>
        </p:txBody>
      </p:sp>
      <p:sp>
        <p:nvSpPr>
          <p:cNvPr id="40" name="TextBox 39"/>
          <p:cNvSpPr txBox="1"/>
          <p:nvPr/>
        </p:nvSpPr>
        <p:spPr>
          <a:xfrm>
            <a:off x="9008796" y="4376330"/>
            <a:ext cx="1735373" cy="1246495"/>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defRPr/>
            </a:pPr>
            <a:r>
              <a:rPr lang="en-US" sz="1500" dirty="0" smtClean="0">
                <a:solidFill>
                  <a:srgbClr val="00B050"/>
                </a:solidFill>
              </a:rPr>
              <a:t>As you can see, there is almost a negative correlation between </a:t>
            </a:r>
            <a:r>
              <a:rPr lang="en-US" sz="1500" dirty="0" err="1" smtClean="0">
                <a:solidFill>
                  <a:srgbClr val="00B050"/>
                </a:solidFill>
              </a:rPr>
              <a:t>SalePrice</a:t>
            </a:r>
            <a:r>
              <a:rPr lang="en-US" sz="1500" dirty="0" smtClean="0">
                <a:solidFill>
                  <a:srgbClr val="00B050"/>
                </a:solidFill>
              </a:rPr>
              <a:t> and </a:t>
            </a:r>
            <a:r>
              <a:rPr lang="en-US" sz="1500" dirty="0" err="1" smtClean="0">
                <a:solidFill>
                  <a:srgbClr val="00B050"/>
                </a:solidFill>
              </a:rPr>
              <a:t>BsmtFullBath</a:t>
            </a:r>
            <a:endParaRPr lang="en-US" sz="1500" dirty="0">
              <a:solidFill>
                <a:srgbClr val="00B050"/>
              </a:solidFill>
            </a:endParaRP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23090" y="6413068"/>
            <a:ext cx="7108247" cy="2635205"/>
          </a:xfrm>
          <a:prstGeom prst="rect">
            <a:avLst/>
          </a:prstGeom>
        </p:spPr>
      </p:pic>
      <p:cxnSp>
        <p:nvCxnSpPr>
          <p:cNvPr id="43" name="Straight Arrow Connector 42"/>
          <p:cNvCxnSpPr/>
          <p:nvPr/>
        </p:nvCxnSpPr>
        <p:spPr>
          <a:xfrm>
            <a:off x="19778870" y="5797528"/>
            <a:ext cx="19878" cy="1040594"/>
          </a:xfrm>
          <a:prstGeom prst="straightConnector1">
            <a:avLst/>
          </a:prstGeom>
          <a:ln w="76200">
            <a:solidFill>
              <a:srgbClr val="0057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7510392" y="6838122"/>
            <a:ext cx="3637722" cy="1246495"/>
          </a:xfrm>
          <a:prstGeom prst="rect">
            <a:avLst/>
          </a:prstGeom>
          <a:noFill/>
        </p:spPr>
        <p:txBody>
          <a:bodyPr wrap="square" rtlCol="0">
            <a:spAutoFit/>
          </a:bodyPr>
          <a:lstStyle/>
          <a:p>
            <a:pPr marL="285750" indent="-285750">
              <a:buFont typeface="Arial" charset="0"/>
              <a:buChar char="•"/>
            </a:pPr>
            <a:r>
              <a:rPr lang="en-US" sz="1500" dirty="0" smtClean="0">
                <a:solidFill>
                  <a:srgbClr val="0057FF"/>
                </a:solidFill>
              </a:rPr>
              <a:t>This shows the histogram for the </a:t>
            </a:r>
            <a:r>
              <a:rPr lang="en-US" sz="1500" dirty="0" err="1" smtClean="0">
                <a:solidFill>
                  <a:srgbClr val="0057FF"/>
                </a:solidFill>
              </a:rPr>
              <a:t>TotalBsmtSF</a:t>
            </a:r>
            <a:r>
              <a:rPr lang="en-US" sz="1500" dirty="0" smtClean="0">
                <a:solidFill>
                  <a:srgbClr val="0057FF"/>
                </a:solidFill>
              </a:rPr>
              <a:t>. The 2 entries that are associated with </a:t>
            </a:r>
            <a:r>
              <a:rPr lang="en-US" sz="1500" dirty="0" err="1" smtClean="0">
                <a:solidFill>
                  <a:srgbClr val="0057FF"/>
                </a:solidFill>
              </a:rPr>
              <a:t>BsmtFullBath</a:t>
            </a:r>
            <a:r>
              <a:rPr lang="en-US" sz="1500" dirty="0" smtClean="0">
                <a:solidFill>
                  <a:srgbClr val="0057FF"/>
                </a:solidFill>
              </a:rPr>
              <a:t> = 3 have </a:t>
            </a:r>
            <a:r>
              <a:rPr lang="en-US" sz="1500" dirty="0" err="1" smtClean="0">
                <a:solidFill>
                  <a:srgbClr val="0057FF"/>
                </a:solidFill>
              </a:rPr>
              <a:t>TotalBsmtSF</a:t>
            </a:r>
            <a:r>
              <a:rPr lang="en-US" sz="1500" dirty="0" smtClean="0">
                <a:solidFill>
                  <a:srgbClr val="0057FF"/>
                </a:solidFill>
              </a:rPr>
              <a:t> ~ 1200. As you can see, it is not even close to the largest basement.</a:t>
            </a:r>
            <a:endParaRPr lang="en-US" sz="1500" dirty="0">
              <a:solidFill>
                <a:srgbClr val="0057FF"/>
              </a:solidFill>
            </a:endParaRPr>
          </a:p>
        </p:txBody>
      </p:sp>
      <p:sp>
        <p:nvSpPr>
          <p:cNvPr id="45" name="TextBox 44"/>
          <p:cNvSpPr txBox="1"/>
          <p:nvPr/>
        </p:nvSpPr>
        <p:spPr>
          <a:xfrm>
            <a:off x="17142929" y="8162447"/>
            <a:ext cx="3270901" cy="36933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a:t>
            </a:r>
            <a:r>
              <a:rPr lang="en-US" sz="1800" b="1" dirty="0" err="1" smtClean="0"/>
              <a:t>combined_df</a:t>
            </a:r>
            <a:r>
              <a:rPr lang="en-US" sz="1800" b="1" dirty="0" smtClean="0"/>
              <a:t> </a:t>
            </a:r>
            <a:r>
              <a:rPr lang="en-US" sz="1800" b="1" dirty="0" err="1" smtClean="0"/>
              <a:t>dataframe</a:t>
            </a:r>
            <a:endParaRPr lang="en-US" sz="1800" b="1" dirty="0"/>
          </a:p>
        </p:txBody>
      </p:sp>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303" y="10669705"/>
            <a:ext cx="3208681" cy="1804883"/>
          </a:xfrm>
          <a:prstGeom prst="rect">
            <a:avLst/>
          </a:prstGeom>
        </p:spPr>
      </p:pic>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93872" y="6929876"/>
            <a:ext cx="2966075" cy="1977383"/>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5785" y="10639624"/>
            <a:ext cx="2428784" cy="1823633"/>
          </a:xfrm>
          <a:prstGeom prst="rect">
            <a:avLst/>
          </a:prstGeom>
        </p:spPr>
      </p:pic>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402" y="19026843"/>
            <a:ext cx="7883759" cy="2918757"/>
          </a:xfrm>
          <a:prstGeom prst="rect">
            <a:avLst/>
          </a:prstGeom>
        </p:spPr>
      </p:pic>
      <p:grpSp>
        <p:nvGrpSpPr>
          <p:cNvPr id="61" name="Group 60"/>
          <p:cNvGrpSpPr/>
          <p:nvPr/>
        </p:nvGrpSpPr>
        <p:grpSpPr>
          <a:xfrm>
            <a:off x="7784090" y="9143841"/>
            <a:ext cx="9744955" cy="3485695"/>
            <a:chOff x="9959160" y="9069525"/>
            <a:chExt cx="9744955" cy="3485695"/>
          </a:xfrm>
        </p:grpSpPr>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59160" y="9069525"/>
              <a:ext cx="9744955" cy="3485695"/>
            </a:xfrm>
            <a:prstGeom prst="rect">
              <a:avLst/>
            </a:prstGeom>
          </p:spPr>
        </p:pic>
        <p:sp>
          <p:nvSpPr>
            <p:cNvPr id="47" name="TextBox 46"/>
            <p:cNvSpPr txBox="1"/>
            <p:nvPr/>
          </p:nvSpPr>
          <p:spPr>
            <a:xfrm>
              <a:off x="11292006" y="9493003"/>
              <a:ext cx="1735289" cy="646331"/>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train_X2 </a:t>
              </a:r>
              <a:r>
                <a:rPr lang="en-US" sz="1800" b="1" dirty="0" err="1" smtClean="0"/>
                <a:t>dataframe</a:t>
              </a:r>
              <a:endParaRPr lang="en-US" sz="1800" b="1" dirty="0"/>
            </a:p>
          </p:txBody>
        </p:sp>
        <p:sp>
          <p:nvSpPr>
            <p:cNvPr id="48" name="TextBox 47"/>
            <p:cNvSpPr txBox="1"/>
            <p:nvPr/>
          </p:nvSpPr>
          <p:spPr>
            <a:xfrm>
              <a:off x="15241826" y="9445062"/>
              <a:ext cx="3997210" cy="784830"/>
            </a:xfrm>
            <a:prstGeom prst="rect">
              <a:avLst/>
            </a:prstGeom>
            <a:noFill/>
          </p:spPr>
          <p:txBody>
            <a:bodyPr wrap="square" rtlCol="0">
              <a:spAutoFit/>
            </a:bodyPr>
            <a:lstStyle/>
            <a:p>
              <a:pPr marR="0" lvl="0" algn="ctr" defTabSz="914400" eaLnBrk="1" fontAlgn="auto" latinLnBrk="0" hangingPunct="1">
                <a:lnSpc>
                  <a:spcPct val="100000"/>
                </a:lnSpc>
                <a:spcBef>
                  <a:spcPts val="0"/>
                </a:spcBef>
                <a:spcAft>
                  <a:spcPts val="0"/>
                </a:spcAft>
                <a:buClrTx/>
                <a:buSzTx/>
                <a:tabLst/>
                <a:defRPr/>
              </a:pPr>
              <a:r>
                <a:rPr lang="en-US" sz="1500" dirty="0" smtClean="0">
                  <a:solidFill>
                    <a:srgbClr val="00B050"/>
                  </a:solidFill>
                </a:rPr>
                <a:t>Even though basement bathrooms are negatively correlated with </a:t>
              </a:r>
              <a:r>
                <a:rPr lang="en-US" sz="1500" dirty="0" err="1" smtClean="0">
                  <a:solidFill>
                    <a:srgbClr val="00B050"/>
                  </a:solidFill>
                </a:rPr>
                <a:t>SalePrice</a:t>
              </a:r>
              <a:r>
                <a:rPr lang="en-US" sz="1500" dirty="0" smtClean="0">
                  <a:solidFill>
                    <a:srgbClr val="00B050"/>
                  </a:solidFill>
                </a:rPr>
                <a:t>, </a:t>
              </a:r>
              <a:r>
                <a:rPr lang="en-US" sz="1500" dirty="0" err="1" smtClean="0">
                  <a:solidFill>
                    <a:srgbClr val="00B050"/>
                  </a:solidFill>
                </a:rPr>
                <a:t>TotalBsmtSF</a:t>
              </a:r>
              <a:r>
                <a:rPr lang="en-US" sz="1500" dirty="0" smtClean="0">
                  <a:solidFill>
                    <a:srgbClr val="00B050"/>
                  </a:solidFill>
                </a:rPr>
                <a:t> seems to be positively correlated with </a:t>
              </a:r>
              <a:r>
                <a:rPr lang="en-US" sz="1500" dirty="0" err="1" smtClean="0">
                  <a:solidFill>
                    <a:srgbClr val="00B050"/>
                  </a:solidFill>
                </a:rPr>
                <a:t>SalePrice</a:t>
              </a:r>
              <a:r>
                <a:rPr lang="en-US" sz="1500" dirty="0" smtClean="0">
                  <a:solidFill>
                    <a:srgbClr val="00B050"/>
                  </a:solidFill>
                </a:rPr>
                <a:t>.</a:t>
              </a:r>
              <a:endParaRPr lang="en-US" sz="1500" dirty="0">
                <a:solidFill>
                  <a:srgbClr val="00B050"/>
                </a:solidFill>
              </a:endParaRPr>
            </a:p>
          </p:txBody>
        </p:sp>
        <p:sp>
          <p:nvSpPr>
            <p:cNvPr id="49" name="Oval 48"/>
            <p:cNvSpPr/>
            <p:nvPr/>
          </p:nvSpPr>
          <p:spPr>
            <a:xfrm>
              <a:off x="18744082" y="11329201"/>
              <a:ext cx="308905" cy="320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6080392" y="10913897"/>
              <a:ext cx="2402683" cy="1015663"/>
            </a:xfrm>
            <a:prstGeom prst="rect">
              <a:avLst/>
            </a:prstGeom>
            <a:noFill/>
            <a:ln>
              <a:noFill/>
            </a:ln>
          </p:spPr>
          <p:txBody>
            <a:bodyPr wrap="square" rtlCol="0">
              <a:spAutoFit/>
            </a:bodyPr>
            <a:lstStyle/>
            <a:p>
              <a:pPr marR="0" lvl="0" algn="ctr" defTabSz="914400" eaLnBrk="1" fontAlgn="auto" latinLnBrk="0" hangingPunct="1">
                <a:lnSpc>
                  <a:spcPct val="100000"/>
                </a:lnSpc>
                <a:spcBef>
                  <a:spcPts val="0"/>
                </a:spcBef>
                <a:spcAft>
                  <a:spcPts val="0"/>
                </a:spcAft>
                <a:buClrTx/>
                <a:buSzTx/>
                <a:tabLst/>
                <a:defRPr/>
              </a:pPr>
              <a:r>
                <a:rPr lang="en-US" sz="1500" dirty="0" smtClean="0">
                  <a:solidFill>
                    <a:srgbClr val="FF0000"/>
                  </a:solidFill>
                </a:rPr>
                <a:t>This outlier is a brand new unfinished house, and that is why </a:t>
              </a:r>
              <a:r>
                <a:rPr lang="en-US" sz="1500" smtClean="0">
                  <a:solidFill>
                    <a:srgbClr val="FF0000"/>
                  </a:solidFill>
                </a:rPr>
                <a:t>it sold extremely cheap.</a:t>
              </a:r>
              <a:endParaRPr lang="en-US" sz="1500" dirty="0">
                <a:solidFill>
                  <a:srgbClr val="FF0000"/>
                </a:solidFill>
              </a:endParaRPr>
            </a:p>
          </p:txBody>
        </p:sp>
      </p:grpSp>
      <p:sp>
        <p:nvSpPr>
          <p:cNvPr id="59" name="TextBox 58"/>
          <p:cNvSpPr txBox="1"/>
          <p:nvPr/>
        </p:nvSpPr>
        <p:spPr>
          <a:xfrm>
            <a:off x="17244412" y="9914826"/>
            <a:ext cx="4701188" cy="1708160"/>
          </a:xfrm>
          <a:prstGeom prst="rect">
            <a:avLst/>
          </a:prstGeom>
          <a:noFill/>
        </p:spPr>
        <p:txBody>
          <a:bodyPr wrap="square" rtlCol="0">
            <a:spAutoFit/>
          </a:bodyPr>
          <a:lstStyle/>
          <a:p>
            <a:pPr marL="285750" indent="-285750">
              <a:buFont typeface="Arial" charset="0"/>
              <a:buChar char="•"/>
            </a:pPr>
            <a:r>
              <a:rPr lang="en-US" sz="1500" dirty="0" smtClean="0"/>
              <a:t>To simplify the number of features, I ended up combining certain bathroom features together to simplify the variables.</a:t>
            </a:r>
          </a:p>
          <a:p>
            <a:pPr marL="285750" indent="-285750">
              <a:buFont typeface="Arial" charset="0"/>
              <a:buChar char="•"/>
            </a:pPr>
            <a:r>
              <a:rPr lang="en-US" sz="1500" b="1" dirty="0" err="1" smtClean="0"/>
              <a:t>BsmtTotBath</a:t>
            </a:r>
            <a:r>
              <a:rPr lang="en-US" sz="1500" b="1" dirty="0" smtClean="0"/>
              <a:t> = </a:t>
            </a:r>
            <a:r>
              <a:rPr lang="en-US" sz="1500" b="1" dirty="0" err="1" smtClean="0"/>
              <a:t>BsmtFullBath</a:t>
            </a:r>
            <a:r>
              <a:rPr lang="en-US" sz="1500" b="1" dirty="0" smtClean="0"/>
              <a:t> + ½ * </a:t>
            </a:r>
            <a:r>
              <a:rPr lang="en-US" sz="1500" b="1" dirty="0" err="1" smtClean="0"/>
              <a:t>BsmtHalfBath</a:t>
            </a:r>
            <a:endParaRPr lang="en-US" sz="1500" b="1" dirty="0" smtClean="0"/>
          </a:p>
          <a:p>
            <a:pPr marL="285750" indent="-285750">
              <a:buFont typeface="Arial" charset="0"/>
              <a:buChar char="•"/>
            </a:pPr>
            <a:r>
              <a:rPr lang="en-US" sz="1500" b="1" dirty="0" err="1" smtClean="0"/>
              <a:t>TotBathAbvGrd</a:t>
            </a:r>
            <a:r>
              <a:rPr lang="en-US" sz="1500" b="1" dirty="0" smtClean="0"/>
              <a:t> = </a:t>
            </a:r>
            <a:r>
              <a:rPr lang="en-US" sz="1500" b="1" dirty="0" err="1" smtClean="0"/>
              <a:t>FullBath</a:t>
            </a:r>
            <a:r>
              <a:rPr lang="en-US" sz="1500" b="1" dirty="0" smtClean="0"/>
              <a:t> + ½ * </a:t>
            </a:r>
            <a:r>
              <a:rPr lang="en-US" sz="1500" b="1" dirty="0" err="1" smtClean="0"/>
              <a:t>HalfBath</a:t>
            </a:r>
            <a:endParaRPr lang="en-US" sz="1500" b="1" dirty="0" smtClean="0"/>
          </a:p>
          <a:p>
            <a:pPr marL="285750" indent="-285750">
              <a:buFont typeface="Arial" charset="0"/>
              <a:buChar char="•"/>
            </a:pPr>
            <a:r>
              <a:rPr lang="en-US" sz="1500" dirty="0" err="1" smtClean="0"/>
              <a:t>BsmtFullBath</a:t>
            </a:r>
            <a:r>
              <a:rPr lang="en-US" sz="1500" dirty="0" smtClean="0"/>
              <a:t>, </a:t>
            </a:r>
            <a:r>
              <a:rPr lang="en-US" sz="1500" dirty="0" err="1" smtClean="0"/>
              <a:t>BsmtHalfBath</a:t>
            </a:r>
            <a:r>
              <a:rPr lang="en-US" sz="1500" dirty="0" smtClean="0"/>
              <a:t>, </a:t>
            </a:r>
            <a:r>
              <a:rPr lang="en-US" sz="1500" dirty="0" err="1" smtClean="0"/>
              <a:t>FullBath</a:t>
            </a:r>
            <a:r>
              <a:rPr lang="en-US" sz="1500" dirty="0" smtClean="0"/>
              <a:t>, and </a:t>
            </a:r>
            <a:r>
              <a:rPr lang="en-US" sz="1500" dirty="0" err="1" smtClean="0"/>
              <a:t>HalfBath</a:t>
            </a:r>
            <a:r>
              <a:rPr lang="en-US" sz="1500" dirty="0" smtClean="0"/>
              <a:t> were all dropped after this.</a:t>
            </a:r>
          </a:p>
        </p:txBody>
      </p:sp>
      <p:grpSp>
        <p:nvGrpSpPr>
          <p:cNvPr id="70" name="Group 69"/>
          <p:cNvGrpSpPr/>
          <p:nvPr/>
        </p:nvGrpSpPr>
        <p:grpSpPr>
          <a:xfrm>
            <a:off x="12605" y="12885919"/>
            <a:ext cx="9080500" cy="3251200"/>
            <a:chOff x="38827" y="13267547"/>
            <a:chExt cx="9080500" cy="3251200"/>
          </a:xfrm>
        </p:grpSpPr>
        <p:pic>
          <p:nvPicPr>
            <p:cNvPr id="54" name="Picture 5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827" y="13267547"/>
              <a:ext cx="9080500" cy="3251200"/>
            </a:xfrm>
            <a:prstGeom prst="rect">
              <a:avLst/>
            </a:prstGeom>
          </p:spPr>
        </p:pic>
        <p:sp>
          <p:nvSpPr>
            <p:cNvPr id="65" name="TextBox 64"/>
            <p:cNvSpPr txBox="1"/>
            <p:nvPr/>
          </p:nvSpPr>
          <p:spPr>
            <a:xfrm>
              <a:off x="701201" y="13539821"/>
              <a:ext cx="2489472" cy="2554545"/>
            </a:xfrm>
            <a:prstGeom prst="rect">
              <a:avLst/>
            </a:prstGeom>
            <a:noFill/>
          </p:spPr>
          <p:txBody>
            <a:bodyPr wrap="square" rtlCol="0">
              <a:spAutoFit/>
            </a:bodyPr>
            <a:lstStyle/>
            <a:p>
              <a:pPr marL="342900" indent="-342900">
                <a:buFont typeface="Arial" charset="0"/>
                <a:buChar char="•"/>
              </a:pPr>
              <a:r>
                <a:rPr lang="en-US" sz="2000" dirty="0" smtClean="0"/>
                <a:t>Box plot of the </a:t>
              </a:r>
              <a:r>
                <a:rPr lang="en-US" sz="2000" dirty="0" err="1" smtClean="0"/>
                <a:t>BedroomAbvGr</a:t>
              </a:r>
              <a:r>
                <a:rPr lang="en-US" sz="2000" dirty="0" smtClean="0"/>
                <a:t> feature. </a:t>
              </a:r>
            </a:p>
            <a:p>
              <a:pPr marL="342900" indent="-342900">
                <a:buFont typeface="Arial" charset="0"/>
                <a:buChar char="•"/>
              </a:pPr>
              <a:r>
                <a:rPr lang="en-US" sz="2000" dirty="0" smtClean="0"/>
                <a:t>I checked the entries for the outliers.</a:t>
              </a:r>
            </a:p>
            <a:p>
              <a:pPr marL="342900" indent="-342900">
                <a:buFont typeface="Arial" charset="0"/>
                <a:buChar char="•"/>
              </a:pPr>
              <a:r>
                <a:rPr lang="en-US" sz="2000" dirty="0" smtClean="0">
                  <a:solidFill>
                    <a:srgbClr val="FF0000"/>
                  </a:solidFill>
                </a:rPr>
                <a:t>The 4 outliers are BAG = 0,5,6,8</a:t>
              </a:r>
            </a:p>
          </p:txBody>
        </p:sp>
        <p:sp>
          <p:nvSpPr>
            <p:cNvPr id="66" name="Oval 65"/>
            <p:cNvSpPr/>
            <p:nvPr/>
          </p:nvSpPr>
          <p:spPr>
            <a:xfrm>
              <a:off x="4519606" y="15970798"/>
              <a:ext cx="252357"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519606" y="14399790"/>
              <a:ext cx="252357"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519605" y="14133809"/>
              <a:ext cx="252357"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519604" y="13475729"/>
              <a:ext cx="252357" cy="2471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p:cNvSpPr txBox="1"/>
          <p:nvPr/>
        </p:nvSpPr>
        <p:spPr>
          <a:xfrm>
            <a:off x="8655012" y="17070977"/>
            <a:ext cx="5199819" cy="4093428"/>
          </a:xfrm>
          <a:prstGeom prst="rect">
            <a:avLst/>
          </a:prstGeom>
          <a:noFill/>
        </p:spPr>
        <p:txBody>
          <a:bodyPr wrap="square" rtlCol="0">
            <a:spAutoFit/>
          </a:bodyPr>
          <a:lstStyle/>
          <a:p>
            <a:pPr marL="342900" indent="-342900">
              <a:buFont typeface="Arial" charset="0"/>
              <a:buChar char="•"/>
            </a:pPr>
            <a:r>
              <a:rPr lang="en-US" sz="2000" dirty="0" smtClean="0"/>
              <a:t>Unimodal right skewed distribution of </a:t>
            </a:r>
            <a:r>
              <a:rPr lang="en-US" sz="2000" dirty="0" err="1" smtClean="0"/>
              <a:t>BedroomAbvGr</a:t>
            </a:r>
            <a:r>
              <a:rPr lang="en-US" sz="2000" dirty="0" smtClean="0"/>
              <a:t>.  </a:t>
            </a:r>
          </a:p>
          <a:p>
            <a:pPr marL="342900" indent="-342900">
              <a:buFont typeface="Arial" charset="0"/>
              <a:buChar char="•"/>
            </a:pPr>
            <a:r>
              <a:rPr lang="en-US" sz="2000" b="1" dirty="0" smtClean="0">
                <a:solidFill>
                  <a:srgbClr val="FF0000"/>
                </a:solidFill>
              </a:rPr>
              <a:t>Outliers = 0</a:t>
            </a:r>
            <a:r>
              <a:rPr lang="en-US" sz="2000" dirty="0" smtClean="0"/>
              <a:t>: These houses don’t have bedrooms above grade, but they can have bedrooms in the basement. So, these values aren’t completely illogical.</a:t>
            </a:r>
          </a:p>
          <a:p>
            <a:pPr marL="342900" indent="-342900">
              <a:buFont typeface="Arial" charset="0"/>
              <a:buChar char="•"/>
            </a:pPr>
            <a:r>
              <a:rPr lang="en-US" sz="2000" b="1" dirty="0" smtClean="0">
                <a:solidFill>
                  <a:srgbClr val="FF0000"/>
                </a:solidFill>
              </a:rPr>
              <a:t>Outliers = 5,6, &amp; 8</a:t>
            </a:r>
            <a:r>
              <a:rPr lang="en-US" sz="2000" dirty="0" smtClean="0"/>
              <a:t>: To see if these made sense, I graphed </a:t>
            </a:r>
            <a:r>
              <a:rPr lang="en-US" sz="2000" dirty="0" err="1" smtClean="0"/>
              <a:t>TotRmsAbvGrd</a:t>
            </a:r>
            <a:r>
              <a:rPr lang="en-US" sz="2000" dirty="0" smtClean="0"/>
              <a:t> vs </a:t>
            </a:r>
            <a:r>
              <a:rPr lang="en-US" sz="2000" dirty="0" err="1" smtClean="0"/>
              <a:t>BedroomAbvGr</a:t>
            </a:r>
            <a:r>
              <a:rPr lang="en-US" sz="2000" dirty="0" smtClean="0"/>
              <a:t> to see if </a:t>
            </a:r>
            <a:r>
              <a:rPr lang="en-US" sz="2000" dirty="0" err="1" smtClean="0"/>
              <a:t>TotRmsAbvGrd</a:t>
            </a:r>
            <a:r>
              <a:rPr lang="en-US" sz="2000" dirty="0" smtClean="0"/>
              <a:t> is always larger than </a:t>
            </a:r>
            <a:r>
              <a:rPr lang="en-US" sz="2000" dirty="0" err="1" smtClean="0"/>
              <a:t>BedroomAbvGr</a:t>
            </a:r>
            <a:r>
              <a:rPr lang="en-US" sz="2000" dirty="0" smtClean="0"/>
              <a:t>, and it is by the bottom graph.</a:t>
            </a:r>
          </a:p>
          <a:p>
            <a:pPr marL="342900" indent="-342900">
              <a:buFont typeface="Arial" charset="0"/>
              <a:buChar char="•"/>
            </a:pPr>
            <a:r>
              <a:rPr lang="en-US" sz="2000" dirty="0" smtClean="0"/>
              <a:t>You also can see that there is a generally positive correlation with these two variables.</a:t>
            </a:r>
            <a:endParaRPr lang="en-US" sz="2000" dirty="0"/>
          </a:p>
        </p:txBody>
      </p:sp>
      <p:grpSp>
        <p:nvGrpSpPr>
          <p:cNvPr id="82" name="Group 81"/>
          <p:cNvGrpSpPr/>
          <p:nvPr/>
        </p:nvGrpSpPr>
        <p:grpSpPr>
          <a:xfrm>
            <a:off x="179918" y="16345301"/>
            <a:ext cx="7760218" cy="2675543"/>
            <a:chOff x="92011" y="16833905"/>
            <a:chExt cx="9359900" cy="3391322"/>
          </a:xfrm>
        </p:grpSpPr>
        <p:grpSp>
          <p:nvGrpSpPr>
            <p:cNvPr id="76" name="Group 75"/>
            <p:cNvGrpSpPr/>
            <p:nvPr/>
          </p:nvGrpSpPr>
          <p:grpSpPr>
            <a:xfrm>
              <a:off x="92011" y="16833905"/>
              <a:ext cx="9359900" cy="3391322"/>
              <a:chOff x="92011" y="16833905"/>
              <a:chExt cx="9359900" cy="3391322"/>
            </a:xfrm>
          </p:grpSpPr>
          <p:pic>
            <p:nvPicPr>
              <p:cNvPr id="63" name="Picture 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011" y="16974027"/>
                <a:ext cx="9359900" cy="3251200"/>
              </a:xfrm>
              <a:prstGeom prst="rect">
                <a:avLst/>
              </a:prstGeom>
            </p:spPr>
          </p:pic>
          <p:sp>
            <p:nvSpPr>
              <p:cNvPr id="71" name="TextBox 70"/>
              <p:cNvSpPr txBox="1"/>
              <p:nvPr/>
            </p:nvSpPr>
            <p:spPr>
              <a:xfrm>
                <a:off x="3407600" y="16833905"/>
                <a:ext cx="2439770" cy="323165"/>
              </a:xfrm>
              <a:prstGeom prst="rect">
                <a:avLst/>
              </a:prstGeom>
              <a:noFill/>
            </p:spPr>
            <p:txBody>
              <a:bodyPr wrap="none" rtlCol="0">
                <a:spAutoFit/>
              </a:bodyPr>
              <a:lstStyle/>
              <a:p>
                <a:r>
                  <a:rPr lang="en-US" sz="1500" dirty="0" smtClean="0"/>
                  <a:t>Histogram of </a:t>
                </a:r>
                <a:r>
                  <a:rPr lang="en-US" sz="1500" dirty="0" err="1" smtClean="0"/>
                  <a:t>BedroomAbvGr</a:t>
                </a:r>
                <a:endParaRPr lang="en-US" sz="1500" dirty="0"/>
              </a:p>
            </p:txBody>
          </p:sp>
          <p:grpSp>
            <p:nvGrpSpPr>
              <p:cNvPr id="75" name="Group 74"/>
              <p:cNvGrpSpPr/>
              <p:nvPr/>
            </p:nvGrpSpPr>
            <p:grpSpPr>
              <a:xfrm>
                <a:off x="7949895" y="17225487"/>
                <a:ext cx="1270000" cy="1816100"/>
                <a:chOff x="6230773" y="17468662"/>
                <a:chExt cx="1270000" cy="1816100"/>
              </a:xfrm>
            </p:grpSpPr>
            <p:pic>
              <p:nvPicPr>
                <p:cNvPr id="64" name="Picture 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30773" y="17468662"/>
                  <a:ext cx="1270000" cy="1816100"/>
                </a:xfrm>
                <a:prstGeom prst="rect">
                  <a:avLst/>
                </a:prstGeom>
              </p:spPr>
            </p:pic>
            <p:sp>
              <p:nvSpPr>
                <p:cNvPr id="74" name="Rectangle 73"/>
                <p:cNvSpPr/>
                <p:nvPr/>
              </p:nvSpPr>
              <p:spPr>
                <a:xfrm>
                  <a:off x="6324600" y="18376712"/>
                  <a:ext cx="1084729" cy="908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78" name="Straight Arrow Connector 77"/>
            <p:cNvCxnSpPr/>
            <p:nvPr/>
          </p:nvCxnSpPr>
          <p:spPr>
            <a:xfrm>
              <a:off x="1572322" y="19041587"/>
              <a:ext cx="0" cy="562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385931" y="19182835"/>
              <a:ext cx="0" cy="562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7344937" y="19322715"/>
              <a:ext cx="0" cy="562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008796" y="19322715"/>
              <a:ext cx="0" cy="5622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ight Brace 82"/>
          <p:cNvSpPr/>
          <p:nvPr/>
        </p:nvSpPr>
        <p:spPr>
          <a:xfrm>
            <a:off x="8107449" y="16905767"/>
            <a:ext cx="478756" cy="425302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57FF"/>
              </a:solidFill>
            </a:endParaRPr>
          </a:p>
        </p:txBody>
      </p:sp>
      <p:grpSp>
        <p:nvGrpSpPr>
          <p:cNvPr id="88" name="Group 87"/>
          <p:cNvGrpSpPr/>
          <p:nvPr/>
        </p:nvGrpSpPr>
        <p:grpSpPr>
          <a:xfrm>
            <a:off x="13004012" y="13221509"/>
            <a:ext cx="8941588" cy="3453544"/>
            <a:chOff x="12500556" y="13701638"/>
            <a:chExt cx="9445044" cy="3457010"/>
          </a:xfrm>
        </p:grpSpPr>
        <p:pic>
          <p:nvPicPr>
            <p:cNvPr id="57" name="Picture 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500556" y="13701638"/>
              <a:ext cx="9445044" cy="3457010"/>
            </a:xfrm>
            <a:prstGeom prst="rect">
              <a:avLst/>
            </a:prstGeom>
          </p:spPr>
        </p:pic>
        <p:sp>
          <p:nvSpPr>
            <p:cNvPr id="84" name="Oval 83"/>
            <p:cNvSpPr/>
            <p:nvPr/>
          </p:nvSpPr>
          <p:spPr>
            <a:xfrm>
              <a:off x="21148114" y="15836305"/>
              <a:ext cx="283223" cy="300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19123632" y="14304231"/>
              <a:ext cx="2060122" cy="1246495"/>
            </a:xfrm>
            <a:prstGeom prst="rect">
              <a:avLst/>
            </a:prstGeom>
            <a:noFill/>
          </p:spPr>
          <p:txBody>
            <a:bodyPr wrap="square" rtlCol="0">
              <a:spAutoFit/>
            </a:bodyPr>
            <a:lstStyle/>
            <a:p>
              <a:pPr algn="ctr"/>
              <a:r>
                <a:rPr lang="en-US" sz="1500" dirty="0" smtClean="0">
                  <a:solidFill>
                    <a:srgbClr val="FF0000"/>
                  </a:solidFill>
                </a:rPr>
                <a:t>This value has a low </a:t>
              </a:r>
              <a:r>
                <a:rPr lang="en-US" sz="1500" dirty="0" err="1" smtClean="0">
                  <a:solidFill>
                    <a:srgbClr val="FF0000"/>
                  </a:solidFill>
                </a:rPr>
                <a:t>SalePrice</a:t>
              </a:r>
              <a:r>
                <a:rPr lang="en-US" sz="1500" dirty="0" smtClean="0">
                  <a:solidFill>
                    <a:srgbClr val="FF0000"/>
                  </a:solidFill>
                </a:rPr>
                <a:t> because the house is old as fuck and its not completely up to date electronically.</a:t>
              </a:r>
              <a:endParaRPr lang="en-US" sz="1500" dirty="0">
                <a:solidFill>
                  <a:srgbClr val="FF0000"/>
                </a:solidFill>
              </a:endParaRPr>
            </a:p>
          </p:txBody>
        </p:sp>
      </p:grpSp>
      <p:sp>
        <p:nvSpPr>
          <p:cNvPr id="86" name="TextBox 85"/>
          <p:cNvSpPr txBox="1"/>
          <p:nvPr/>
        </p:nvSpPr>
        <p:spPr>
          <a:xfrm>
            <a:off x="14769079" y="16862764"/>
            <a:ext cx="6216267" cy="4247317"/>
          </a:xfrm>
          <a:prstGeom prst="rect">
            <a:avLst/>
          </a:prstGeom>
          <a:noFill/>
        </p:spPr>
        <p:txBody>
          <a:bodyPr wrap="square" rtlCol="0">
            <a:spAutoFit/>
          </a:bodyPr>
          <a:lstStyle/>
          <a:p>
            <a:pPr marL="342900" indent="-342900">
              <a:buFont typeface="Arial" charset="0"/>
              <a:buChar char="•"/>
            </a:pPr>
            <a:r>
              <a:rPr lang="en-US" sz="2700" dirty="0" smtClean="0"/>
              <a:t>A scatter plot of </a:t>
            </a:r>
            <a:r>
              <a:rPr lang="en-US" sz="2700" dirty="0" err="1" smtClean="0"/>
              <a:t>SalePrice</a:t>
            </a:r>
            <a:r>
              <a:rPr lang="en-US" sz="2700" dirty="0" smtClean="0"/>
              <a:t> vs </a:t>
            </a:r>
            <a:r>
              <a:rPr lang="en-US" sz="2700" dirty="0" err="1" smtClean="0"/>
              <a:t>BedroomAbvGr</a:t>
            </a:r>
            <a:r>
              <a:rPr lang="en-US" sz="2700" dirty="0" smtClean="0"/>
              <a:t> .</a:t>
            </a:r>
          </a:p>
          <a:p>
            <a:pPr marL="342900" indent="-342900">
              <a:buFont typeface="Arial" charset="0"/>
              <a:buChar char="•"/>
            </a:pPr>
            <a:r>
              <a:rPr lang="en-US" sz="2700" dirty="0" smtClean="0"/>
              <a:t>As we can see, there isn’t a very strong correlation between the number of rooms and the </a:t>
            </a:r>
            <a:r>
              <a:rPr lang="en-US" sz="2700" dirty="0" err="1" smtClean="0"/>
              <a:t>SalePrice</a:t>
            </a:r>
            <a:r>
              <a:rPr lang="en-US" sz="2700" dirty="0" smtClean="0"/>
              <a:t>. But, this can probably be attributed to the fact that there are much more houses that have 2,3, and 4 bedrooms that have more redeeming qualities that bring the price of the overall house up.</a:t>
            </a:r>
            <a:endParaRPr lang="en-US" sz="2700" dirty="0"/>
          </a:p>
        </p:txBody>
      </p:sp>
      <p:pic>
        <p:nvPicPr>
          <p:cNvPr id="87" name="Picture 8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76994" y="13482578"/>
            <a:ext cx="3621118" cy="2353727"/>
          </a:xfrm>
          <a:prstGeom prst="rect">
            <a:avLst/>
          </a:prstGeom>
        </p:spPr>
      </p:pic>
      <p:sp>
        <p:nvSpPr>
          <p:cNvPr id="89" name="TextBox 88"/>
          <p:cNvSpPr txBox="1"/>
          <p:nvPr/>
        </p:nvSpPr>
        <p:spPr>
          <a:xfrm>
            <a:off x="5439118" y="14046792"/>
            <a:ext cx="3270901" cy="36933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a:t>
            </a:r>
            <a:r>
              <a:rPr lang="en-US" sz="1800" b="1" dirty="0" err="1" smtClean="0"/>
              <a:t>combined_df</a:t>
            </a:r>
            <a:r>
              <a:rPr lang="en-US" sz="1800" b="1" dirty="0" smtClean="0"/>
              <a:t> </a:t>
            </a:r>
            <a:r>
              <a:rPr lang="en-US" sz="1800" b="1" dirty="0" err="1" smtClean="0"/>
              <a:t>dataframe</a:t>
            </a:r>
            <a:endParaRPr lang="en-US" sz="1800" b="1" dirty="0"/>
          </a:p>
        </p:txBody>
      </p:sp>
      <p:sp>
        <p:nvSpPr>
          <p:cNvPr id="90" name="TextBox 89"/>
          <p:cNvSpPr txBox="1"/>
          <p:nvPr/>
        </p:nvSpPr>
        <p:spPr>
          <a:xfrm>
            <a:off x="745287" y="17001298"/>
            <a:ext cx="3270901" cy="32316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500" b="1" dirty="0" smtClean="0"/>
              <a:t>From </a:t>
            </a:r>
            <a:r>
              <a:rPr lang="en-US" sz="1500" b="1" dirty="0" err="1" smtClean="0"/>
              <a:t>combined_df</a:t>
            </a:r>
            <a:r>
              <a:rPr lang="en-US" sz="1500" b="1" dirty="0" smtClean="0"/>
              <a:t> </a:t>
            </a:r>
            <a:r>
              <a:rPr lang="en-US" sz="1500" b="1" dirty="0" err="1" smtClean="0"/>
              <a:t>dataframe</a:t>
            </a:r>
            <a:endParaRPr lang="en-US" sz="1500" b="1" dirty="0"/>
          </a:p>
        </p:txBody>
      </p:sp>
      <p:sp>
        <p:nvSpPr>
          <p:cNvPr id="91" name="TextBox 90"/>
          <p:cNvSpPr txBox="1"/>
          <p:nvPr/>
        </p:nvSpPr>
        <p:spPr>
          <a:xfrm>
            <a:off x="4060027" y="20282208"/>
            <a:ext cx="3270901" cy="32316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500" b="1" dirty="0" smtClean="0"/>
              <a:t>From </a:t>
            </a:r>
            <a:r>
              <a:rPr lang="en-US" sz="1500" b="1" dirty="0" err="1" smtClean="0"/>
              <a:t>combined_df</a:t>
            </a:r>
            <a:r>
              <a:rPr lang="en-US" sz="1500" b="1" dirty="0" smtClean="0"/>
              <a:t> </a:t>
            </a:r>
            <a:r>
              <a:rPr lang="en-US" sz="1500" b="1" dirty="0" err="1" smtClean="0"/>
              <a:t>dataframe</a:t>
            </a:r>
            <a:endParaRPr lang="en-US" sz="1500" b="1" dirty="0"/>
          </a:p>
        </p:txBody>
      </p:sp>
      <p:sp>
        <p:nvSpPr>
          <p:cNvPr id="92" name="TextBox 91"/>
          <p:cNvSpPr txBox="1"/>
          <p:nvPr/>
        </p:nvSpPr>
        <p:spPr>
          <a:xfrm>
            <a:off x="14121174" y="13585127"/>
            <a:ext cx="1735289" cy="646331"/>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800" b="1" dirty="0" smtClean="0"/>
              <a:t>From train_X2 </a:t>
            </a:r>
            <a:r>
              <a:rPr lang="en-US" sz="1800" b="1" dirty="0" err="1" smtClean="0"/>
              <a:t>dataframe</a:t>
            </a:r>
            <a:endParaRPr lang="en-US" sz="1800" b="1" dirty="0"/>
          </a:p>
        </p:txBody>
      </p:sp>
    </p:spTree>
    <p:extLst>
      <p:ext uri="{BB962C8B-B14F-4D97-AF65-F5344CB8AC3E}">
        <p14:creationId xmlns:p14="http://schemas.microsoft.com/office/powerpoint/2010/main" val="63472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92" y="0"/>
            <a:ext cx="3202095" cy="730521"/>
          </a:xfrm>
          <a:prstGeom prst="rect">
            <a:avLst/>
          </a:prstGeom>
          <a:noFill/>
        </p:spPr>
        <p:txBody>
          <a:bodyPr wrap="none" rtlCol="0">
            <a:spAutoFit/>
          </a:bodyPr>
          <a:lstStyle/>
          <a:p>
            <a:r>
              <a:rPr lang="en-US" b="1" i="1" u="sng" smtClean="0">
                <a:solidFill>
                  <a:srgbClr val="00B050"/>
                </a:solidFill>
              </a:rPr>
              <a:t>KitchenAbvGr</a:t>
            </a:r>
            <a:endParaRPr lang="en-US" b="1" i="1" u="sng" dirty="0">
              <a:solidFill>
                <a:srgbClr val="00B050"/>
              </a:solidFill>
            </a:endParaRPr>
          </a:p>
        </p:txBody>
      </p:sp>
      <p:cxnSp>
        <p:nvCxnSpPr>
          <p:cNvPr id="10" name="Straight Connector 9"/>
          <p:cNvCxnSpPr/>
          <p:nvPr/>
        </p:nvCxnSpPr>
        <p:spPr>
          <a:xfrm>
            <a:off x="0" y="10912760"/>
            <a:ext cx="21976080" cy="60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01804" y="10973720"/>
            <a:ext cx="3187283" cy="730521"/>
          </a:xfrm>
          <a:prstGeom prst="rect">
            <a:avLst/>
          </a:prstGeom>
          <a:noFill/>
        </p:spPr>
        <p:txBody>
          <a:bodyPr wrap="none" rtlCol="0">
            <a:spAutoFit/>
          </a:bodyPr>
          <a:lstStyle/>
          <a:p>
            <a:r>
              <a:rPr lang="en-US" b="1" i="1" u="sng" dirty="0" err="1" smtClean="0">
                <a:solidFill>
                  <a:srgbClr val="00B050"/>
                </a:solidFill>
              </a:rPr>
              <a:t>TotRmsAbvGr</a:t>
            </a:r>
            <a:endParaRPr lang="en-US" b="1" i="1" u="sng" dirty="0">
              <a:solidFill>
                <a:srgbClr val="00B050"/>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378" y="936361"/>
            <a:ext cx="10332061" cy="3796558"/>
          </a:xfrm>
          <a:prstGeom prst="rect">
            <a:avLst/>
          </a:prstGeom>
        </p:spPr>
      </p:pic>
      <p:grpSp>
        <p:nvGrpSpPr>
          <p:cNvPr id="25" name="Group 24"/>
          <p:cNvGrpSpPr/>
          <p:nvPr/>
        </p:nvGrpSpPr>
        <p:grpSpPr>
          <a:xfrm>
            <a:off x="0" y="0"/>
            <a:ext cx="9359900" cy="3263900"/>
            <a:chOff x="0" y="0"/>
            <a:chExt cx="9359900" cy="32639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59900" cy="3263900"/>
            </a:xfrm>
            <a:prstGeom prst="rect">
              <a:avLst/>
            </a:prstGeom>
          </p:spPr>
        </p:pic>
        <p:sp>
          <p:nvSpPr>
            <p:cNvPr id="24" name="Oval 23"/>
            <p:cNvSpPr/>
            <p:nvPr/>
          </p:nvSpPr>
          <p:spPr>
            <a:xfrm>
              <a:off x="4663440" y="2743200"/>
              <a:ext cx="237744"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652874" y="1097280"/>
              <a:ext cx="237744"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652874" y="230075"/>
              <a:ext cx="237744"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848801" y="578082"/>
            <a:ext cx="2841573" cy="1938992"/>
          </a:xfrm>
          <a:prstGeom prst="rect">
            <a:avLst/>
          </a:prstGeom>
          <a:noFill/>
        </p:spPr>
        <p:txBody>
          <a:bodyPr wrap="square" rtlCol="0">
            <a:spAutoFit/>
          </a:bodyPr>
          <a:lstStyle/>
          <a:p>
            <a:pPr marL="285750" indent="-285750">
              <a:buFont typeface="Arial" charset="0"/>
              <a:buChar char="•"/>
            </a:pPr>
            <a:r>
              <a:rPr lang="en-US" sz="2000" dirty="0" smtClean="0"/>
              <a:t>Boxplot of </a:t>
            </a:r>
            <a:r>
              <a:rPr lang="en-US" sz="2000" dirty="0" err="1" smtClean="0"/>
              <a:t>KitchenAbvGr</a:t>
            </a:r>
            <a:r>
              <a:rPr lang="en-US" sz="2000" dirty="0"/>
              <a:t> </a:t>
            </a:r>
            <a:r>
              <a:rPr lang="en-US" sz="2000" dirty="0" smtClean="0"/>
              <a:t>values.</a:t>
            </a:r>
          </a:p>
          <a:p>
            <a:pPr marL="285750" indent="-285750">
              <a:buFont typeface="Arial" charset="0"/>
              <a:buChar char="•"/>
            </a:pPr>
            <a:r>
              <a:rPr lang="en-US" sz="2000" dirty="0" smtClean="0"/>
              <a:t> There were 3 outlier values as shown in this boxplot, and I investigated all 3 </a:t>
            </a:r>
            <a:endParaRPr lang="en-US" sz="2000" dirty="0"/>
          </a:p>
        </p:txBody>
      </p:sp>
      <p:grpSp>
        <p:nvGrpSpPr>
          <p:cNvPr id="65" name="Group 64"/>
          <p:cNvGrpSpPr/>
          <p:nvPr/>
        </p:nvGrpSpPr>
        <p:grpSpPr>
          <a:xfrm>
            <a:off x="0" y="3281717"/>
            <a:ext cx="10320197" cy="3467726"/>
            <a:chOff x="96012" y="3589057"/>
            <a:chExt cx="9372600" cy="3238500"/>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 y="3589057"/>
              <a:ext cx="9372600" cy="32385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639" y="3823987"/>
              <a:ext cx="1706362" cy="1403009"/>
            </a:xfrm>
            <a:prstGeom prst="rect">
              <a:avLst/>
            </a:prstGeom>
          </p:spPr>
        </p:pic>
        <p:sp>
          <p:nvSpPr>
            <p:cNvPr id="42" name="Rectangle 41"/>
            <p:cNvSpPr/>
            <p:nvPr/>
          </p:nvSpPr>
          <p:spPr>
            <a:xfrm>
              <a:off x="7437639" y="4194313"/>
              <a:ext cx="1706362" cy="1032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6102626" y="5480321"/>
              <a:ext cx="0" cy="642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59687" y="5732044"/>
              <a:ext cx="0" cy="642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46922" y="5732044"/>
              <a:ext cx="0" cy="642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178292" y="7019569"/>
            <a:ext cx="11467368" cy="3416320"/>
          </a:xfrm>
          <a:prstGeom prst="rect">
            <a:avLst/>
          </a:prstGeom>
          <a:noFill/>
        </p:spPr>
        <p:txBody>
          <a:bodyPr wrap="square" rtlCol="0">
            <a:spAutoFit/>
          </a:bodyPr>
          <a:lstStyle/>
          <a:p>
            <a:pPr marL="342900" indent="-342900">
              <a:buFont typeface="Arial" charset="0"/>
              <a:buChar char="•"/>
            </a:pPr>
            <a:r>
              <a:rPr lang="en-US" sz="1800" dirty="0" smtClean="0"/>
              <a:t>The vast majority of these values have </a:t>
            </a:r>
            <a:r>
              <a:rPr lang="en-US" sz="1800" dirty="0" err="1" smtClean="0"/>
              <a:t>KitchenAbvGr</a:t>
            </a:r>
            <a:r>
              <a:rPr lang="en-US" sz="1800" dirty="0" smtClean="0"/>
              <a:t> = 1. I do not think this category should be removed because it is a numerical value, and the other more uniform categories are nominal variables. These nominal variables will get created into one hot category variables, and when they are mostly one value, this will lead to a lot of new one hot category variables with a bunch of zeros. This is not true with numerical variables, so </a:t>
            </a:r>
            <a:r>
              <a:rPr lang="en-US" sz="1800" dirty="0" err="1" smtClean="0"/>
              <a:t>thats</a:t>
            </a:r>
            <a:r>
              <a:rPr lang="en-US" sz="1800" dirty="0" smtClean="0"/>
              <a:t> why I will still keep this </a:t>
            </a:r>
            <a:r>
              <a:rPr lang="en-US" sz="1800" dirty="0" err="1" smtClean="0"/>
              <a:t>KitchenAbvGr</a:t>
            </a:r>
            <a:r>
              <a:rPr lang="en-US" sz="1800" dirty="0" smtClean="0"/>
              <a:t> variable.</a:t>
            </a:r>
          </a:p>
          <a:p>
            <a:pPr marL="342900" indent="-342900">
              <a:buFont typeface="Arial" charset="0"/>
              <a:buChar char="•"/>
            </a:pPr>
            <a:r>
              <a:rPr lang="en-US" sz="1800" b="1" dirty="0" smtClean="0">
                <a:solidFill>
                  <a:srgbClr val="FF0000"/>
                </a:solidFill>
              </a:rPr>
              <a:t>Outlier = 3</a:t>
            </a:r>
            <a:r>
              <a:rPr lang="en-US" sz="1800" dirty="0" smtClean="0">
                <a:solidFill>
                  <a:srgbClr val="FF0000"/>
                </a:solidFill>
              </a:rPr>
              <a:t>: There are only 2 entries for this value, one of the houses is brand new and is incomplete when last examined and the other is an unfinished 2.5 story home. That is why both of these houses have a low sale price.</a:t>
            </a:r>
          </a:p>
          <a:p>
            <a:pPr marL="342900" indent="-342900">
              <a:buFont typeface="Arial" charset="0"/>
              <a:buChar char="•"/>
            </a:pPr>
            <a:r>
              <a:rPr lang="en-US" sz="1800" b="1" dirty="0" smtClean="0">
                <a:solidFill>
                  <a:srgbClr val="FF0000"/>
                </a:solidFill>
              </a:rPr>
              <a:t>Outlier = 2</a:t>
            </a:r>
            <a:r>
              <a:rPr lang="en-US" sz="1800" dirty="0" smtClean="0">
                <a:solidFill>
                  <a:srgbClr val="FF0000"/>
                </a:solidFill>
              </a:rPr>
              <a:t>: I checked these entries to see if this makes sense. A lot of these entries are duplexes. I searched on Google to see if this is normal, and apparently duplexes with 2 kitchens is not uncommon.</a:t>
            </a:r>
          </a:p>
          <a:p>
            <a:pPr marL="342900" indent="-342900">
              <a:buFont typeface="Arial" charset="0"/>
              <a:buChar char="•"/>
            </a:pPr>
            <a:r>
              <a:rPr lang="en-US" sz="1800" b="1" dirty="0" smtClean="0">
                <a:solidFill>
                  <a:srgbClr val="FF0000"/>
                </a:solidFill>
              </a:rPr>
              <a:t>Outlier = 0</a:t>
            </a:r>
            <a:r>
              <a:rPr lang="en-US" sz="1800" dirty="0" smtClean="0">
                <a:solidFill>
                  <a:srgbClr val="FF0000"/>
                </a:solidFill>
              </a:rPr>
              <a:t>: There are 3 entries that have </a:t>
            </a:r>
            <a:r>
              <a:rPr lang="en-US" sz="1800" dirty="0" err="1" smtClean="0">
                <a:solidFill>
                  <a:srgbClr val="FF0000"/>
                </a:solidFill>
              </a:rPr>
              <a:t>KitchenAbvGr</a:t>
            </a:r>
            <a:r>
              <a:rPr lang="en-US" sz="1800" dirty="0" smtClean="0">
                <a:solidFill>
                  <a:srgbClr val="FF0000"/>
                </a:solidFill>
              </a:rPr>
              <a:t> = 0. I found that they are functional houses and they tend to be </a:t>
            </a:r>
            <a:r>
              <a:rPr lang="en-US" sz="1800" dirty="0" err="1" smtClean="0">
                <a:solidFill>
                  <a:srgbClr val="FF0000"/>
                </a:solidFill>
              </a:rPr>
              <a:t>Sfoyer</a:t>
            </a:r>
            <a:r>
              <a:rPr lang="en-US" sz="1800" dirty="0" smtClean="0">
                <a:solidFill>
                  <a:srgbClr val="FF0000"/>
                </a:solidFill>
              </a:rPr>
              <a:t> or </a:t>
            </a:r>
            <a:r>
              <a:rPr lang="en-US" sz="1800" dirty="0" err="1" smtClean="0">
                <a:solidFill>
                  <a:srgbClr val="FF0000"/>
                </a:solidFill>
              </a:rPr>
              <a:t>SLvl</a:t>
            </a:r>
            <a:r>
              <a:rPr lang="en-US" sz="1800" dirty="0" smtClean="0">
                <a:solidFill>
                  <a:srgbClr val="FF0000"/>
                </a:solidFill>
              </a:rPr>
              <a:t>. They all 3 have basements and it is possible that they have Kitchens in the basement (as the </a:t>
            </a:r>
            <a:r>
              <a:rPr lang="en-US" sz="1800" dirty="0" err="1" smtClean="0">
                <a:solidFill>
                  <a:srgbClr val="FF0000"/>
                </a:solidFill>
              </a:rPr>
              <a:t>KitchenQual</a:t>
            </a:r>
            <a:r>
              <a:rPr lang="en-US" sz="1800" dirty="0" smtClean="0">
                <a:solidFill>
                  <a:srgbClr val="FF0000"/>
                </a:solidFill>
              </a:rPr>
              <a:t> value is not NA but TA).</a:t>
            </a:r>
            <a:endParaRPr lang="en-US" sz="1800" dirty="0">
              <a:solidFill>
                <a:srgbClr val="FF0000"/>
              </a:solidFill>
            </a:endParaRPr>
          </a:p>
        </p:txBody>
      </p:sp>
      <p:sp>
        <p:nvSpPr>
          <p:cNvPr id="67" name="Left Brace 66"/>
          <p:cNvSpPr/>
          <p:nvPr/>
        </p:nvSpPr>
        <p:spPr>
          <a:xfrm>
            <a:off x="11356207" y="7558219"/>
            <a:ext cx="488343" cy="2877670"/>
          </a:xfrm>
          <a:prstGeom prst="leftBrace">
            <a:avLst>
              <a:gd name="adj1" fmla="val 8333"/>
              <a:gd name="adj2" fmla="val 58394"/>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1" name="Group 70"/>
          <p:cNvGrpSpPr/>
          <p:nvPr/>
        </p:nvGrpSpPr>
        <p:grpSpPr>
          <a:xfrm>
            <a:off x="11844550" y="7010382"/>
            <a:ext cx="10101050" cy="3746952"/>
            <a:chOff x="11844550" y="7010382"/>
            <a:chExt cx="10101050" cy="3746952"/>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4550" y="7010382"/>
              <a:ext cx="10101050" cy="3746952"/>
            </a:xfrm>
            <a:prstGeom prst="rect">
              <a:avLst/>
            </a:prstGeom>
          </p:spPr>
        </p:pic>
        <p:sp>
          <p:nvSpPr>
            <p:cNvPr id="68" name="Oval 67"/>
            <p:cNvSpPr/>
            <p:nvPr/>
          </p:nvSpPr>
          <p:spPr>
            <a:xfrm>
              <a:off x="13044736" y="9682088"/>
              <a:ext cx="253576" cy="2732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8356580" y="9326880"/>
              <a:ext cx="274320" cy="8553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0985480" y="9695400"/>
              <a:ext cx="297180" cy="3877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p:cNvSpPr txBox="1"/>
          <p:nvPr/>
        </p:nvSpPr>
        <p:spPr>
          <a:xfrm>
            <a:off x="13519909" y="4741438"/>
            <a:ext cx="6750331" cy="1708160"/>
          </a:xfrm>
          <a:prstGeom prst="rect">
            <a:avLst/>
          </a:prstGeom>
          <a:noFill/>
        </p:spPr>
        <p:txBody>
          <a:bodyPr wrap="square" rtlCol="0">
            <a:spAutoFit/>
          </a:bodyPr>
          <a:lstStyle/>
          <a:p>
            <a:pPr marL="285750" indent="-285750">
              <a:buFont typeface="Arial" charset="0"/>
              <a:buChar char="•"/>
            </a:pPr>
            <a:r>
              <a:rPr lang="en-US" sz="1500" dirty="0" smtClean="0"/>
              <a:t>I decided to look at the </a:t>
            </a:r>
            <a:r>
              <a:rPr lang="en-US" sz="1500" dirty="0" err="1" smtClean="0"/>
              <a:t>SalePrice</a:t>
            </a:r>
            <a:r>
              <a:rPr lang="en-US" sz="1500" dirty="0" smtClean="0"/>
              <a:t> vs </a:t>
            </a:r>
            <a:r>
              <a:rPr lang="en-US" sz="1500" dirty="0" err="1" smtClean="0"/>
              <a:t>GrLivArea</a:t>
            </a:r>
            <a:r>
              <a:rPr lang="en-US" sz="1500" dirty="0" smtClean="0"/>
              <a:t> for </a:t>
            </a:r>
            <a:r>
              <a:rPr lang="en-US" sz="1500" dirty="0" err="1" smtClean="0"/>
              <a:t>KitchenAbvGr</a:t>
            </a:r>
            <a:r>
              <a:rPr lang="en-US" sz="1500" dirty="0" smtClean="0"/>
              <a:t> = 2 to make sure that this plot makes sense. </a:t>
            </a:r>
          </a:p>
          <a:p>
            <a:pPr marL="285750" indent="-285750">
              <a:buFont typeface="Arial" charset="0"/>
              <a:buChar char="•"/>
            </a:pPr>
            <a:r>
              <a:rPr lang="en-US" sz="1500" dirty="0" smtClean="0"/>
              <a:t>There were an abnormal amount of these values and it made it hard to analyze all of them at once, so I decided to create a plot. </a:t>
            </a:r>
            <a:endParaRPr lang="en-US" sz="1500" dirty="0"/>
          </a:p>
          <a:p>
            <a:pPr marL="285750" indent="-285750">
              <a:buFont typeface="Arial" charset="0"/>
              <a:buChar char="•"/>
            </a:pPr>
            <a:r>
              <a:rPr lang="en-US" sz="1500" dirty="0" smtClean="0"/>
              <a:t>As you can see most of these houses have a large amount of SF for </a:t>
            </a:r>
            <a:r>
              <a:rPr lang="en-US" sz="1500" dirty="0" err="1" smtClean="0"/>
              <a:t>GrLivArea</a:t>
            </a:r>
            <a:r>
              <a:rPr lang="en-US" sz="1500" dirty="0" smtClean="0"/>
              <a:t> (None &lt; 1000).</a:t>
            </a:r>
          </a:p>
          <a:p>
            <a:pPr marL="285750" indent="-285750">
              <a:buFont typeface="Arial" charset="0"/>
              <a:buChar char="•"/>
            </a:pPr>
            <a:r>
              <a:rPr lang="en-US" sz="1500" dirty="0" smtClean="0"/>
              <a:t>Of course, there is a positive correlation between </a:t>
            </a:r>
            <a:r>
              <a:rPr lang="en-US" sz="1500" dirty="0" err="1" smtClean="0"/>
              <a:t>SalePrice</a:t>
            </a:r>
            <a:r>
              <a:rPr lang="en-US" sz="1500" dirty="0" smtClean="0"/>
              <a:t> and </a:t>
            </a:r>
            <a:r>
              <a:rPr lang="en-US" sz="1500" dirty="0" err="1" smtClean="0"/>
              <a:t>GrLivArea</a:t>
            </a:r>
            <a:r>
              <a:rPr lang="en-US" sz="1500" dirty="0" smtClean="0"/>
              <a:t>.</a:t>
            </a:r>
          </a:p>
        </p:txBody>
      </p:sp>
      <p:grpSp>
        <p:nvGrpSpPr>
          <p:cNvPr id="103" name="Group 102"/>
          <p:cNvGrpSpPr/>
          <p:nvPr/>
        </p:nvGrpSpPr>
        <p:grpSpPr>
          <a:xfrm>
            <a:off x="3804" y="11450591"/>
            <a:ext cx="9398000" cy="3251200"/>
            <a:chOff x="3804" y="11450591"/>
            <a:chExt cx="9398000" cy="3251200"/>
          </a:xfrm>
        </p:grpSpPr>
        <p:pic>
          <p:nvPicPr>
            <p:cNvPr id="73" name="Picture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 y="11450591"/>
              <a:ext cx="9398000" cy="3251200"/>
            </a:xfrm>
            <a:prstGeom prst="rect">
              <a:avLst/>
            </a:prstGeom>
          </p:spPr>
        </p:pic>
        <p:sp>
          <p:nvSpPr>
            <p:cNvPr id="77" name="Oval 76"/>
            <p:cNvSpPr/>
            <p:nvPr/>
          </p:nvSpPr>
          <p:spPr>
            <a:xfrm>
              <a:off x="4604394" y="11645922"/>
              <a:ext cx="377786" cy="579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834187" y="11935532"/>
            <a:ext cx="3138398" cy="2246769"/>
          </a:xfrm>
          <a:prstGeom prst="rect">
            <a:avLst/>
          </a:prstGeom>
          <a:noFill/>
        </p:spPr>
        <p:txBody>
          <a:bodyPr wrap="square" rtlCol="0">
            <a:spAutoFit/>
          </a:bodyPr>
          <a:lstStyle/>
          <a:p>
            <a:pPr marL="342900" indent="-342900">
              <a:buFont typeface="Arial" charset="0"/>
              <a:buChar char="•"/>
            </a:pPr>
            <a:r>
              <a:rPr lang="en-US" sz="2000" dirty="0" smtClean="0"/>
              <a:t>Boxplot of </a:t>
            </a:r>
            <a:r>
              <a:rPr lang="en-US" sz="2000" dirty="0" err="1" smtClean="0"/>
              <a:t>TotRmsAbvGr</a:t>
            </a:r>
            <a:endParaRPr lang="en-US" sz="2000" dirty="0" smtClean="0"/>
          </a:p>
          <a:p>
            <a:pPr marL="342900" indent="-342900">
              <a:buFont typeface="Arial" charset="0"/>
              <a:buChar char="•"/>
            </a:pPr>
            <a:r>
              <a:rPr lang="en-US" sz="2000" dirty="0" smtClean="0"/>
              <a:t>I only checked the top 3 outliers (13,14,15), as the bottom 2 (11,12) have a lot of values based on the blackness of the dots</a:t>
            </a:r>
            <a:endParaRPr lang="en-US" sz="2000" dirty="0"/>
          </a:p>
        </p:txBody>
      </p:sp>
      <p:sp>
        <p:nvSpPr>
          <p:cNvPr id="85" name="TextBox 84"/>
          <p:cNvSpPr txBox="1"/>
          <p:nvPr/>
        </p:nvSpPr>
        <p:spPr>
          <a:xfrm>
            <a:off x="488567" y="18754600"/>
            <a:ext cx="9474200" cy="2785378"/>
          </a:xfrm>
          <a:prstGeom prst="rect">
            <a:avLst/>
          </a:prstGeom>
          <a:noFill/>
        </p:spPr>
        <p:txBody>
          <a:bodyPr wrap="square" rtlCol="0">
            <a:spAutoFit/>
          </a:bodyPr>
          <a:lstStyle/>
          <a:p>
            <a:pPr marL="342900" indent="-342900">
              <a:buFont typeface="Arial" charset="0"/>
              <a:buChar char="•"/>
            </a:pPr>
            <a:r>
              <a:rPr lang="en-US" sz="2500" dirty="0" smtClean="0"/>
              <a:t>There is a pretty great spread across all values in the </a:t>
            </a:r>
            <a:r>
              <a:rPr lang="en-US" sz="2500" dirty="0" err="1" smtClean="0"/>
              <a:t>TotRmsAbvGr</a:t>
            </a:r>
            <a:r>
              <a:rPr lang="en-US" sz="2500" dirty="0" smtClean="0"/>
              <a:t>. </a:t>
            </a:r>
          </a:p>
          <a:p>
            <a:pPr marL="342900" indent="-342900">
              <a:buFont typeface="Arial" charset="0"/>
              <a:buChar char="•"/>
            </a:pPr>
            <a:r>
              <a:rPr lang="en-US" sz="2500" dirty="0" smtClean="0"/>
              <a:t>This is a right skewed unimodal distribution.</a:t>
            </a:r>
          </a:p>
          <a:p>
            <a:pPr marL="342900" indent="-342900">
              <a:buFont typeface="Arial" charset="0"/>
              <a:buChar char="•"/>
            </a:pPr>
            <a:r>
              <a:rPr lang="en-US" sz="2500" dirty="0" smtClean="0"/>
              <a:t>Notice also that the </a:t>
            </a:r>
            <a:r>
              <a:rPr lang="en-US" sz="2500" dirty="0" err="1" smtClean="0"/>
              <a:t>TotRmsAbvGr</a:t>
            </a:r>
            <a:r>
              <a:rPr lang="en-US" sz="2500" dirty="0" smtClean="0"/>
              <a:t> = 2 also only has 1 value in the dataset however it falls in the range of the bottom whisker. There is a mathematical equation that dictates the range of the whiskers, and the median being 6 with the bottom of the box being around 5, is what allows the 2 to be picked up by the bottom whisker.</a:t>
            </a:r>
            <a:endParaRPr lang="en-US" sz="2500" dirty="0"/>
          </a:p>
        </p:txBody>
      </p:sp>
      <p:grpSp>
        <p:nvGrpSpPr>
          <p:cNvPr id="95" name="Group 94"/>
          <p:cNvGrpSpPr/>
          <p:nvPr/>
        </p:nvGrpSpPr>
        <p:grpSpPr>
          <a:xfrm>
            <a:off x="119482" y="15082975"/>
            <a:ext cx="9359900" cy="3429000"/>
            <a:chOff x="119482" y="15082975"/>
            <a:chExt cx="9359900" cy="3429000"/>
          </a:xfrm>
        </p:grpSpPr>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 y="15082975"/>
              <a:ext cx="9359900" cy="3429000"/>
            </a:xfrm>
            <a:prstGeom prst="rect">
              <a:avLst/>
            </a:prstGeom>
          </p:spPr>
        </p:pic>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4639" y="15322635"/>
              <a:ext cx="728688" cy="1880484"/>
            </a:xfrm>
            <a:prstGeom prst="rect">
              <a:avLst/>
            </a:prstGeom>
          </p:spPr>
        </p:pic>
        <p:sp>
          <p:nvSpPr>
            <p:cNvPr id="89" name="Rectangle 88"/>
            <p:cNvSpPr/>
            <p:nvPr/>
          </p:nvSpPr>
          <p:spPr>
            <a:xfrm>
              <a:off x="8294639" y="16640175"/>
              <a:ext cx="728688"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7610475" y="17425987"/>
              <a:ext cx="0" cy="504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210550" y="17425987"/>
              <a:ext cx="0" cy="504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8734425" y="17425987"/>
              <a:ext cx="0" cy="504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TextBox 95"/>
          <p:cNvSpPr txBox="1"/>
          <p:nvPr/>
        </p:nvSpPr>
        <p:spPr>
          <a:xfrm>
            <a:off x="5454273" y="715694"/>
            <a:ext cx="3569054" cy="553998"/>
          </a:xfrm>
          <a:prstGeom prst="rect">
            <a:avLst/>
          </a:prstGeom>
          <a:noFill/>
        </p:spPr>
        <p:txBody>
          <a:bodyPr wrap="none" rtlCol="0">
            <a:spAutoFit/>
          </a:bodyPr>
          <a:lstStyle/>
          <a:p>
            <a:r>
              <a:rPr lang="en-US" sz="3000" b="1" dirty="0" err="1" smtClean="0"/>
              <a:t>combined_df</a:t>
            </a:r>
            <a:r>
              <a:rPr lang="en-US" sz="3000" b="1" dirty="0" smtClean="0"/>
              <a:t> dataset</a:t>
            </a:r>
            <a:endParaRPr lang="en-US" sz="3000" b="1" dirty="0"/>
          </a:p>
        </p:txBody>
      </p:sp>
      <p:sp>
        <p:nvSpPr>
          <p:cNvPr id="97" name="TextBox 96"/>
          <p:cNvSpPr txBox="1"/>
          <p:nvPr/>
        </p:nvSpPr>
        <p:spPr>
          <a:xfrm>
            <a:off x="618859" y="4106914"/>
            <a:ext cx="3004990" cy="477054"/>
          </a:xfrm>
          <a:prstGeom prst="rect">
            <a:avLst/>
          </a:prstGeom>
          <a:noFill/>
        </p:spPr>
        <p:txBody>
          <a:bodyPr wrap="none" rtlCol="0">
            <a:spAutoFit/>
          </a:bodyPr>
          <a:lstStyle/>
          <a:p>
            <a:r>
              <a:rPr lang="en-US" sz="2500" b="1" dirty="0" err="1" smtClean="0"/>
              <a:t>combined_df</a:t>
            </a:r>
            <a:r>
              <a:rPr lang="en-US" sz="2500" b="1" dirty="0" smtClean="0"/>
              <a:t> dataset</a:t>
            </a:r>
            <a:endParaRPr lang="en-US" sz="2500" b="1" dirty="0"/>
          </a:p>
        </p:txBody>
      </p:sp>
      <p:sp>
        <p:nvSpPr>
          <p:cNvPr id="98" name="TextBox 97"/>
          <p:cNvSpPr txBox="1"/>
          <p:nvPr/>
        </p:nvSpPr>
        <p:spPr>
          <a:xfrm>
            <a:off x="18321762" y="2189202"/>
            <a:ext cx="2812308" cy="553998"/>
          </a:xfrm>
          <a:prstGeom prst="rect">
            <a:avLst/>
          </a:prstGeom>
          <a:noFill/>
        </p:spPr>
        <p:txBody>
          <a:bodyPr wrap="none" rtlCol="0">
            <a:spAutoFit/>
          </a:bodyPr>
          <a:lstStyle/>
          <a:p>
            <a:r>
              <a:rPr lang="en-US" sz="3000" b="1" smtClean="0"/>
              <a:t>train_X2 </a:t>
            </a:r>
            <a:r>
              <a:rPr lang="en-US" sz="3000" b="1" dirty="0" smtClean="0"/>
              <a:t>dataset</a:t>
            </a:r>
            <a:endParaRPr lang="en-US" sz="3000" b="1" dirty="0"/>
          </a:p>
        </p:txBody>
      </p:sp>
      <p:sp>
        <p:nvSpPr>
          <p:cNvPr id="99" name="TextBox 98"/>
          <p:cNvSpPr txBox="1"/>
          <p:nvPr/>
        </p:nvSpPr>
        <p:spPr>
          <a:xfrm>
            <a:off x="17641042" y="8000105"/>
            <a:ext cx="2812308" cy="553998"/>
          </a:xfrm>
          <a:prstGeom prst="rect">
            <a:avLst/>
          </a:prstGeom>
          <a:noFill/>
        </p:spPr>
        <p:txBody>
          <a:bodyPr wrap="none" rtlCol="0">
            <a:spAutoFit/>
          </a:bodyPr>
          <a:lstStyle/>
          <a:p>
            <a:r>
              <a:rPr lang="en-US" sz="3000" b="1" smtClean="0"/>
              <a:t>train_X2 </a:t>
            </a:r>
            <a:r>
              <a:rPr lang="en-US" sz="3000" b="1" dirty="0" smtClean="0"/>
              <a:t>dataset</a:t>
            </a:r>
            <a:endParaRPr lang="en-US" sz="3000" b="1" dirty="0"/>
          </a:p>
        </p:txBody>
      </p:sp>
      <p:sp>
        <p:nvSpPr>
          <p:cNvPr id="100" name="TextBox 99"/>
          <p:cNvSpPr txBox="1"/>
          <p:nvPr/>
        </p:nvSpPr>
        <p:spPr>
          <a:xfrm>
            <a:off x="5736305" y="11948354"/>
            <a:ext cx="3004990" cy="477054"/>
          </a:xfrm>
          <a:prstGeom prst="rect">
            <a:avLst/>
          </a:prstGeom>
          <a:noFill/>
        </p:spPr>
        <p:txBody>
          <a:bodyPr wrap="none" rtlCol="0">
            <a:spAutoFit/>
          </a:bodyPr>
          <a:lstStyle/>
          <a:p>
            <a:r>
              <a:rPr lang="en-US" sz="2500" b="1" dirty="0" err="1" smtClean="0"/>
              <a:t>combined_df</a:t>
            </a:r>
            <a:r>
              <a:rPr lang="en-US" sz="2500" b="1" dirty="0" smtClean="0"/>
              <a:t> dataset</a:t>
            </a:r>
            <a:endParaRPr lang="en-US" sz="2500" b="1" dirty="0"/>
          </a:p>
        </p:txBody>
      </p:sp>
      <p:sp>
        <p:nvSpPr>
          <p:cNvPr id="101" name="TextBox 100"/>
          <p:cNvSpPr txBox="1"/>
          <p:nvPr/>
        </p:nvSpPr>
        <p:spPr>
          <a:xfrm>
            <a:off x="5225667" y="15804142"/>
            <a:ext cx="3004990" cy="477054"/>
          </a:xfrm>
          <a:prstGeom prst="rect">
            <a:avLst/>
          </a:prstGeom>
          <a:noFill/>
        </p:spPr>
        <p:txBody>
          <a:bodyPr wrap="none" rtlCol="0">
            <a:spAutoFit/>
          </a:bodyPr>
          <a:lstStyle/>
          <a:p>
            <a:r>
              <a:rPr lang="en-US" sz="2500" b="1" dirty="0" err="1" smtClean="0"/>
              <a:t>combined_df</a:t>
            </a:r>
            <a:r>
              <a:rPr lang="en-US" sz="2500" b="1" dirty="0" smtClean="0"/>
              <a:t> dataset</a:t>
            </a:r>
            <a:endParaRPr lang="en-US" sz="2500" b="1" dirty="0"/>
          </a:p>
        </p:txBody>
      </p:sp>
      <p:grpSp>
        <p:nvGrpSpPr>
          <p:cNvPr id="107" name="Group 106"/>
          <p:cNvGrpSpPr/>
          <p:nvPr/>
        </p:nvGrpSpPr>
        <p:grpSpPr>
          <a:xfrm>
            <a:off x="11356207" y="12274254"/>
            <a:ext cx="9680464" cy="3751508"/>
            <a:chOff x="11356207" y="12179868"/>
            <a:chExt cx="9680464" cy="3751508"/>
          </a:xfrm>
        </p:grpSpPr>
        <p:pic>
          <p:nvPicPr>
            <p:cNvPr id="76" name="Picture 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6207" y="12179868"/>
              <a:ext cx="9680464" cy="3751508"/>
            </a:xfrm>
            <a:prstGeom prst="rect">
              <a:avLst/>
            </a:prstGeom>
          </p:spPr>
        </p:pic>
        <p:sp>
          <p:nvSpPr>
            <p:cNvPr id="104" name="Oval 103"/>
            <p:cNvSpPr/>
            <p:nvPr/>
          </p:nvSpPr>
          <p:spPr>
            <a:xfrm>
              <a:off x="12219709" y="14928269"/>
              <a:ext cx="369378" cy="435246"/>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6196439" y="14182301"/>
              <a:ext cx="369378" cy="435246"/>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0268661" y="12581359"/>
              <a:ext cx="369378" cy="435246"/>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p:cNvSpPr txBox="1"/>
          <p:nvPr/>
        </p:nvSpPr>
        <p:spPr>
          <a:xfrm>
            <a:off x="12507296" y="12837664"/>
            <a:ext cx="3004990" cy="477054"/>
          </a:xfrm>
          <a:prstGeom prst="rect">
            <a:avLst/>
          </a:prstGeom>
          <a:noFill/>
        </p:spPr>
        <p:txBody>
          <a:bodyPr wrap="none" rtlCol="0">
            <a:spAutoFit/>
          </a:bodyPr>
          <a:lstStyle/>
          <a:p>
            <a:r>
              <a:rPr lang="en-US" sz="2500" b="1" dirty="0" err="1" smtClean="0"/>
              <a:t>combined_df</a:t>
            </a:r>
            <a:r>
              <a:rPr lang="en-US" sz="2500" b="1" dirty="0" smtClean="0"/>
              <a:t> dataset</a:t>
            </a:r>
            <a:endParaRPr lang="en-US" sz="2500" b="1" dirty="0"/>
          </a:p>
        </p:txBody>
      </p:sp>
      <p:sp>
        <p:nvSpPr>
          <p:cNvPr id="109" name="TextBox 108"/>
          <p:cNvSpPr txBox="1"/>
          <p:nvPr/>
        </p:nvSpPr>
        <p:spPr>
          <a:xfrm>
            <a:off x="18103379" y="14028419"/>
            <a:ext cx="1887633" cy="730521"/>
          </a:xfrm>
          <a:prstGeom prst="rect">
            <a:avLst/>
          </a:prstGeom>
          <a:noFill/>
        </p:spPr>
        <p:txBody>
          <a:bodyPr wrap="none" rtlCol="0">
            <a:spAutoFit/>
          </a:bodyPr>
          <a:lstStyle/>
          <a:p>
            <a:r>
              <a:rPr lang="en-US" smtClean="0">
                <a:solidFill>
                  <a:srgbClr val="FF0000"/>
                </a:solidFill>
              </a:rPr>
              <a:t>Outliers</a:t>
            </a:r>
            <a:endParaRPr lang="en-US">
              <a:solidFill>
                <a:srgbClr val="FF0000"/>
              </a:solidFill>
            </a:endParaRPr>
          </a:p>
        </p:txBody>
      </p:sp>
      <p:sp>
        <p:nvSpPr>
          <p:cNvPr id="110" name="TextBox 109"/>
          <p:cNvSpPr txBox="1"/>
          <p:nvPr/>
        </p:nvSpPr>
        <p:spPr>
          <a:xfrm>
            <a:off x="11960575" y="16466877"/>
            <a:ext cx="8841105" cy="4708981"/>
          </a:xfrm>
          <a:prstGeom prst="rect">
            <a:avLst/>
          </a:prstGeom>
          <a:noFill/>
        </p:spPr>
        <p:txBody>
          <a:bodyPr wrap="square" rtlCol="0">
            <a:spAutoFit/>
          </a:bodyPr>
          <a:lstStyle/>
          <a:p>
            <a:pPr marL="342900" indent="-342900">
              <a:buFont typeface="Arial" charset="0"/>
              <a:buChar char="•"/>
            </a:pPr>
            <a:r>
              <a:rPr lang="en-US" sz="3000" dirty="0" smtClean="0">
                <a:solidFill>
                  <a:srgbClr val="FF0000"/>
                </a:solidFill>
              </a:rPr>
              <a:t>There are only 1 entry for each outlier value that I researched. I checked </a:t>
            </a:r>
            <a:r>
              <a:rPr lang="en-US" sz="3000" dirty="0" err="1" smtClean="0">
                <a:solidFill>
                  <a:srgbClr val="FF0000"/>
                </a:solidFill>
              </a:rPr>
              <a:t>GrLivArea</a:t>
            </a:r>
            <a:r>
              <a:rPr lang="en-US" sz="3000" dirty="0" smtClean="0">
                <a:solidFill>
                  <a:srgbClr val="FF0000"/>
                </a:solidFill>
              </a:rPr>
              <a:t> vs </a:t>
            </a:r>
            <a:r>
              <a:rPr lang="en-US" sz="3000" dirty="0" err="1" smtClean="0">
                <a:solidFill>
                  <a:srgbClr val="FF0000"/>
                </a:solidFill>
              </a:rPr>
              <a:t>TotRmsAbvGrd</a:t>
            </a:r>
            <a:r>
              <a:rPr lang="en-US" sz="3000" dirty="0" smtClean="0">
                <a:solidFill>
                  <a:srgbClr val="FF0000"/>
                </a:solidFill>
              </a:rPr>
              <a:t> to make sure that as the number of rooms go up, the area of above grade living area also goes up, and that is exactly what we see.</a:t>
            </a:r>
          </a:p>
          <a:p>
            <a:pPr marL="342900" indent="-342900">
              <a:buFont typeface="Arial" charset="0"/>
              <a:buChar char="•"/>
            </a:pPr>
            <a:r>
              <a:rPr lang="en-US" sz="3000" dirty="0" smtClean="0">
                <a:solidFill>
                  <a:srgbClr val="FF0000"/>
                </a:solidFill>
              </a:rPr>
              <a:t>I couldn’t look at the </a:t>
            </a:r>
            <a:r>
              <a:rPr lang="en-US" sz="3000" dirty="0" err="1" smtClean="0">
                <a:solidFill>
                  <a:srgbClr val="FF0000"/>
                </a:solidFill>
              </a:rPr>
              <a:t>saleprices</a:t>
            </a:r>
            <a:r>
              <a:rPr lang="en-US" sz="3000" dirty="0" smtClean="0">
                <a:solidFill>
                  <a:srgbClr val="FF0000"/>
                </a:solidFill>
              </a:rPr>
              <a:t> in the train_X2 </a:t>
            </a:r>
            <a:r>
              <a:rPr lang="en-US" sz="3000" dirty="0" err="1" smtClean="0">
                <a:solidFill>
                  <a:srgbClr val="FF0000"/>
                </a:solidFill>
              </a:rPr>
              <a:t>dataframe</a:t>
            </a:r>
            <a:r>
              <a:rPr lang="en-US" sz="3000" dirty="0" smtClean="0">
                <a:solidFill>
                  <a:srgbClr val="FF0000"/>
                </a:solidFill>
              </a:rPr>
              <a:t> because only one of these values is in the train_X2 </a:t>
            </a:r>
            <a:r>
              <a:rPr lang="en-US" sz="3000" dirty="0" err="1" smtClean="0">
                <a:solidFill>
                  <a:srgbClr val="FF0000"/>
                </a:solidFill>
              </a:rPr>
              <a:t>dataframe</a:t>
            </a:r>
            <a:r>
              <a:rPr lang="en-US" sz="3000" dirty="0" smtClean="0">
                <a:solidFill>
                  <a:srgbClr val="FF0000"/>
                </a:solidFill>
              </a:rPr>
              <a:t> and that house is worth $200,000 (outlier = 14), and that is because it is an abnormal sale involving a trade, foreclosure, and short sale.</a:t>
            </a:r>
            <a:endParaRPr lang="en-US" sz="3000" dirty="0">
              <a:solidFill>
                <a:srgbClr val="FF0000"/>
              </a:solidFill>
            </a:endParaRPr>
          </a:p>
        </p:txBody>
      </p:sp>
    </p:spTree>
    <p:extLst>
      <p:ext uri="{BB962C8B-B14F-4D97-AF65-F5344CB8AC3E}">
        <p14:creationId xmlns:p14="http://schemas.microsoft.com/office/powerpoint/2010/main" val="36945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671" y="-178213"/>
            <a:ext cx="22834777" cy="861774"/>
          </a:xfrm>
          <a:prstGeom prst="rect">
            <a:avLst/>
          </a:prstGeom>
          <a:noFill/>
        </p:spPr>
        <p:txBody>
          <a:bodyPr wrap="none" rtlCol="0">
            <a:spAutoFit/>
          </a:bodyPr>
          <a:lstStyle/>
          <a:p>
            <a:r>
              <a:rPr lang="en-US" sz="5000" b="1" dirty="0" err="1" smtClean="0">
                <a:solidFill>
                  <a:srgbClr val="FF0000"/>
                </a:solidFill>
              </a:rPr>
              <a:t>WoodDeckSF</a:t>
            </a:r>
            <a:r>
              <a:rPr lang="en-US" sz="5000" b="1" dirty="0" smtClean="0">
                <a:solidFill>
                  <a:srgbClr val="FF0000"/>
                </a:solidFill>
              </a:rPr>
              <a:t>, </a:t>
            </a:r>
            <a:r>
              <a:rPr lang="en-US" sz="5000" b="1" dirty="0" err="1" smtClean="0">
                <a:solidFill>
                  <a:srgbClr val="FF0000"/>
                </a:solidFill>
              </a:rPr>
              <a:t>OpenPorchSF</a:t>
            </a:r>
            <a:r>
              <a:rPr lang="en-US" sz="5000" b="1" dirty="0" smtClean="0">
                <a:solidFill>
                  <a:srgbClr val="FF0000"/>
                </a:solidFill>
              </a:rPr>
              <a:t>, </a:t>
            </a:r>
            <a:r>
              <a:rPr lang="en-US" sz="5000" b="1" dirty="0" err="1" smtClean="0">
                <a:solidFill>
                  <a:srgbClr val="FF0000"/>
                </a:solidFill>
              </a:rPr>
              <a:t>EnclosedPorch</a:t>
            </a:r>
            <a:r>
              <a:rPr lang="en-US" sz="5000" b="1" dirty="0" smtClean="0">
                <a:solidFill>
                  <a:srgbClr val="FF0000"/>
                </a:solidFill>
              </a:rPr>
              <a:t>, 3SsnPorch, </a:t>
            </a:r>
            <a:r>
              <a:rPr lang="en-US" sz="5000" b="1" dirty="0" err="1" smtClean="0">
                <a:solidFill>
                  <a:srgbClr val="FF0000"/>
                </a:solidFill>
              </a:rPr>
              <a:t>ScreenPorch</a:t>
            </a:r>
            <a:r>
              <a:rPr lang="en-US" sz="5000" b="1" dirty="0" smtClean="0">
                <a:solidFill>
                  <a:srgbClr val="FF0000"/>
                </a:solidFill>
              </a:rPr>
              <a:t> </a:t>
            </a:r>
            <a:r>
              <a:rPr lang="en-US" sz="5000" b="1" dirty="0" smtClean="0"/>
              <a:t>&amp; </a:t>
            </a:r>
            <a:r>
              <a:rPr lang="en-US" sz="5000" b="1" dirty="0" err="1" smtClean="0">
                <a:solidFill>
                  <a:srgbClr val="00B050"/>
                </a:solidFill>
              </a:rPr>
              <a:t>combo_porch</a:t>
            </a:r>
            <a:endParaRPr lang="en-US" sz="5000" b="1" dirty="0">
              <a:solidFill>
                <a:srgbClr val="00B05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9232" y="14179319"/>
            <a:ext cx="11308584" cy="36343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87" y="14538460"/>
            <a:ext cx="8142095" cy="30441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7506" y="10677305"/>
            <a:ext cx="5644185" cy="20336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7506" y="8600338"/>
            <a:ext cx="5747900" cy="21705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53745" y="6529178"/>
            <a:ext cx="5497091" cy="204053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91376" y="4496430"/>
            <a:ext cx="5534030" cy="200212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91376" y="2502617"/>
            <a:ext cx="5459460" cy="196318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51" y="10147309"/>
            <a:ext cx="4763969" cy="1676211"/>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407" y="8181037"/>
            <a:ext cx="5006697" cy="1814021"/>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385790"/>
            <a:ext cx="4943434" cy="1795247"/>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640955"/>
            <a:ext cx="4818380" cy="1732813"/>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741795"/>
            <a:ext cx="4818380" cy="1711200"/>
          </a:xfrm>
          <a:prstGeom prst="rect">
            <a:avLst/>
          </a:prstGeom>
        </p:spPr>
      </p:pic>
      <p:sp>
        <p:nvSpPr>
          <p:cNvPr id="15" name="TextBox 14"/>
          <p:cNvSpPr txBox="1"/>
          <p:nvPr/>
        </p:nvSpPr>
        <p:spPr>
          <a:xfrm>
            <a:off x="3093869" y="1842665"/>
            <a:ext cx="3449021" cy="784830"/>
          </a:xfrm>
          <a:prstGeom prst="rect">
            <a:avLst/>
          </a:prstGeom>
          <a:noFill/>
        </p:spPr>
        <p:txBody>
          <a:bodyPr wrap="none" rtlCol="0">
            <a:spAutoFit/>
          </a:bodyPr>
          <a:lstStyle/>
          <a:p>
            <a:r>
              <a:rPr lang="en-US" sz="4500" b="1" u="sng" dirty="0" smtClean="0">
                <a:solidFill>
                  <a:srgbClr val="00B050"/>
                </a:solidFill>
              </a:rPr>
              <a:t>HISTOGRAMS</a:t>
            </a:r>
            <a:endParaRPr lang="en-US" sz="4500" b="1" u="sng" dirty="0">
              <a:solidFill>
                <a:srgbClr val="00B050"/>
              </a:solidFill>
            </a:endParaRPr>
          </a:p>
        </p:txBody>
      </p:sp>
      <p:sp>
        <p:nvSpPr>
          <p:cNvPr id="16" name="TextBox 15"/>
          <p:cNvSpPr txBox="1"/>
          <p:nvPr/>
        </p:nvSpPr>
        <p:spPr>
          <a:xfrm>
            <a:off x="4943434" y="4602334"/>
            <a:ext cx="4975025" cy="4708981"/>
          </a:xfrm>
          <a:prstGeom prst="rect">
            <a:avLst/>
          </a:prstGeom>
          <a:noFill/>
        </p:spPr>
        <p:txBody>
          <a:bodyPr wrap="square" rtlCol="0">
            <a:spAutoFit/>
          </a:bodyPr>
          <a:lstStyle/>
          <a:p>
            <a:pPr marL="571500" indent="-571500">
              <a:buFont typeface="Arial" charset="0"/>
              <a:buChar char="•"/>
            </a:pPr>
            <a:r>
              <a:rPr lang="en-US" sz="2500" dirty="0" smtClean="0">
                <a:solidFill>
                  <a:srgbClr val="00B050"/>
                </a:solidFill>
              </a:rPr>
              <a:t>These are the histograms for the different Porch variables. </a:t>
            </a:r>
          </a:p>
          <a:p>
            <a:pPr marL="571500" indent="-571500">
              <a:buFont typeface="Arial" charset="0"/>
              <a:buChar char="•"/>
            </a:pPr>
            <a:r>
              <a:rPr lang="en-US" sz="2500" dirty="0" err="1" smtClean="0">
                <a:solidFill>
                  <a:srgbClr val="00B050"/>
                </a:solidFill>
              </a:rPr>
              <a:t>WoodDeckSF</a:t>
            </a:r>
            <a:r>
              <a:rPr lang="en-US" sz="2500" dirty="0" smtClean="0">
                <a:solidFill>
                  <a:srgbClr val="00B050"/>
                </a:solidFill>
              </a:rPr>
              <a:t> has 1522 0 values</a:t>
            </a:r>
          </a:p>
          <a:p>
            <a:pPr marL="571500" indent="-571500">
              <a:buFont typeface="Arial" charset="0"/>
              <a:buChar char="•"/>
            </a:pPr>
            <a:r>
              <a:rPr lang="en-US" sz="2500" dirty="0" err="1" smtClean="0">
                <a:solidFill>
                  <a:srgbClr val="00B050"/>
                </a:solidFill>
              </a:rPr>
              <a:t>OpenPorchSF</a:t>
            </a:r>
            <a:r>
              <a:rPr lang="en-US" sz="2500" dirty="0" smtClean="0">
                <a:solidFill>
                  <a:srgbClr val="00B050"/>
                </a:solidFill>
              </a:rPr>
              <a:t> has 1296 0 values</a:t>
            </a:r>
          </a:p>
          <a:p>
            <a:pPr marL="571500" indent="-571500">
              <a:buFont typeface="Arial" charset="0"/>
              <a:buChar char="•"/>
            </a:pPr>
            <a:r>
              <a:rPr lang="en-US" sz="2500" dirty="0" err="1" smtClean="0">
                <a:solidFill>
                  <a:srgbClr val="00B050"/>
                </a:solidFill>
              </a:rPr>
              <a:t>EnclosedPorch</a:t>
            </a:r>
            <a:r>
              <a:rPr lang="en-US" sz="2500" dirty="0" smtClean="0">
                <a:solidFill>
                  <a:srgbClr val="00B050"/>
                </a:solidFill>
              </a:rPr>
              <a:t> has 2457 0 values</a:t>
            </a:r>
          </a:p>
          <a:p>
            <a:pPr marL="571500" indent="-571500">
              <a:buFont typeface="Arial" charset="0"/>
              <a:buChar char="•"/>
            </a:pPr>
            <a:r>
              <a:rPr lang="en-US" sz="2500" dirty="0" smtClean="0">
                <a:solidFill>
                  <a:srgbClr val="00B050"/>
                </a:solidFill>
              </a:rPr>
              <a:t>3SsnPorch has 2879 0 values</a:t>
            </a:r>
          </a:p>
          <a:p>
            <a:pPr marL="571500" indent="-571500">
              <a:buFont typeface="Arial" charset="0"/>
              <a:buChar char="•"/>
            </a:pPr>
            <a:r>
              <a:rPr lang="en-US" sz="2500" dirty="0" err="1" smtClean="0">
                <a:solidFill>
                  <a:srgbClr val="00B050"/>
                </a:solidFill>
              </a:rPr>
              <a:t>ScreenPorch</a:t>
            </a:r>
            <a:r>
              <a:rPr lang="en-US" sz="2500" dirty="0" smtClean="0">
                <a:solidFill>
                  <a:srgbClr val="00B050"/>
                </a:solidFill>
              </a:rPr>
              <a:t> has 2660 0 values.</a:t>
            </a:r>
          </a:p>
          <a:p>
            <a:pPr marL="571500" indent="-571500">
              <a:buFont typeface="Arial" charset="0"/>
              <a:buChar char="•"/>
            </a:pPr>
            <a:r>
              <a:rPr lang="en-US" sz="2500" dirty="0" smtClean="0">
                <a:solidFill>
                  <a:srgbClr val="00B050"/>
                </a:solidFill>
              </a:rPr>
              <a:t>There are 1215 entries that have multiple porches</a:t>
            </a:r>
          </a:p>
          <a:p>
            <a:pPr marL="571500" indent="-571500">
              <a:buFont typeface="Arial" charset="0"/>
              <a:buChar char="•"/>
            </a:pPr>
            <a:r>
              <a:rPr lang="en-US" sz="2500" dirty="0" smtClean="0">
                <a:solidFill>
                  <a:srgbClr val="00B050"/>
                </a:solidFill>
              </a:rPr>
              <a:t>There are 481 entries that have no porches.</a:t>
            </a:r>
            <a:endParaRPr lang="en-US" sz="2500" dirty="0">
              <a:solidFill>
                <a:srgbClr val="00B050"/>
              </a:solidFill>
            </a:endParaRPr>
          </a:p>
        </p:txBody>
      </p:sp>
      <p:sp>
        <p:nvSpPr>
          <p:cNvPr id="17" name="TextBox 16"/>
          <p:cNvSpPr txBox="1"/>
          <p:nvPr/>
        </p:nvSpPr>
        <p:spPr>
          <a:xfrm>
            <a:off x="1282353" y="3234164"/>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18" name="TextBox 17"/>
          <p:cNvSpPr txBox="1"/>
          <p:nvPr/>
        </p:nvSpPr>
        <p:spPr>
          <a:xfrm>
            <a:off x="1282353" y="10585304"/>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19" name="TextBox 18"/>
          <p:cNvSpPr txBox="1"/>
          <p:nvPr/>
        </p:nvSpPr>
        <p:spPr>
          <a:xfrm>
            <a:off x="1191764" y="8856172"/>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20" name="TextBox 19"/>
          <p:cNvSpPr txBox="1"/>
          <p:nvPr/>
        </p:nvSpPr>
        <p:spPr>
          <a:xfrm>
            <a:off x="1282353" y="6986156"/>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21" name="TextBox 20"/>
          <p:cNvSpPr txBox="1"/>
          <p:nvPr/>
        </p:nvSpPr>
        <p:spPr>
          <a:xfrm>
            <a:off x="1191764" y="5232491"/>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22" name="TextBox 21"/>
          <p:cNvSpPr txBox="1"/>
          <p:nvPr/>
        </p:nvSpPr>
        <p:spPr>
          <a:xfrm>
            <a:off x="14421106" y="1671996"/>
            <a:ext cx="6435160" cy="784830"/>
          </a:xfrm>
          <a:prstGeom prst="rect">
            <a:avLst/>
          </a:prstGeom>
          <a:noFill/>
        </p:spPr>
        <p:txBody>
          <a:bodyPr wrap="none" rtlCol="0">
            <a:spAutoFit/>
          </a:bodyPr>
          <a:lstStyle/>
          <a:p>
            <a:r>
              <a:rPr lang="en-US" sz="4500" b="1" u="sng" dirty="0" err="1" smtClean="0">
                <a:solidFill>
                  <a:srgbClr val="FF0000"/>
                </a:solidFill>
              </a:rPr>
              <a:t>SalePrice</a:t>
            </a:r>
            <a:r>
              <a:rPr lang="en-US" sz="4500" b="1" u="sng" dirty="0" smtClean="0">
                <a:solidFill>
                  <a:srgbClr val="FF0000"/>
                </a:solidFill>
              </a:rPr>
              <a:t> vs Porch Feature</a:t>
            </a:r>
            <a:endParaRPr lang="en-US" sz="4500" b="1" u="sng" dirty="0">
              <a:solidFill>
                <a:srgbClr val="FF0000"/>
              </a:solidFill>
            </a:endParaRPr>
          </a:p>
        </p:txBody>
      </p:sp>
      <p:sp>
        <p:nvSpPr>
          <p:cNvPr id="23" name="Rectangle 22"/>
          <p:cNvSpPr/>
          <p:nvPr/>
        </p:nvSpPr>
        <p:spPr>
          <a:xfrm>
            <a:off x="0" y="1842665"/>
            <a:ext cx="10376117" cy="1025968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092325" y="3789966"/>
            <a:ext cx="4503651" cy="6247864"/>
          </a:xfrm>
          <a:prstGeom prst="rect">
            <a:avLst/>
          </a:prstGeom>
          <a:noFill/>
        </p:spPr>
        <p:txBody>
          <a:bodyPr wrap="square" rtlCol="0">
            <a:spAutoFit/>
          </a:bodyPr>
          <a:lstStyle/>
          <a:p>
            <a:pPr marL="571500" indent="-571500">
              <a:buFont typeface="Arial" charset="0"/>
              <a:buChar char="•"/>
            </a:pPr>
            <a:r>
              <a:rPr lang="en-US" sz="2500" dirty="0" smtClean="0">
                <a:solidFill>
                  <a:srgbClr val="FF0000"/>
                </a:solidFill>
              </a:rPr>
              <a:t>These are the </a:t>
            </a:r>
            <a:r>
              <a:rPr lang="en-US" sz="2500" dirty="0" err="1" smtClean="0">
                <a:solidFill>
                  <a:srgbClr val="FF0000"/>
                </a:solidFill>
              </a:rPr>
              <a:t>SalePrice</a:t>
            </a:r>
            <a:r>
              <a:rPr lang="en-US" sz="2500" dirty="0" smtClean="0">
                <a:solidFill>
                  <a:srgbClr val="FF0000"/>
                </a:solidFill>
              </a:rPr>
              <a:t> plots for the different Porch variables. </a:t>
            </a:r>
          </a:p>
          <a:p>
            <a:pPr marL="571500" indent="-571500">
              <a:buFont typeface="Arial" charset="0"/>
              <a:buChar char="•"/>
            </a:pPr>
            <a:r>
              <a:rPr lang="en-US" sz="2500" dirty="0" smtClean="0">
                <a:solidFill>
                  <a:srgbClr val="FF0000"/>
                </a:solidFill>
              </a:rPr>
              <a:t>The top 2 plots (</a:t>
            </a:r>
            <a:r>
              <a:rPr lang="en-US" sz="2500" dirty="0" err="1" smtClean="0">
                <a:solidFill>
                  <a:srgbClr val="FF0000"/>
                </a:solidFill>
              </a:rPr>
              <a:t>WoodDeckSF</a:t>
            </a:r>
            <a:r>
              <a:rPr lang="en-US" sz="2500" dirty="0" smtClean="0">
                <a:solidFill>
                  <a:srgbClr val="FF0000"/>
                </a:solidFill>
              </a:rPr>
              <a:t> and </a:t>
            </a:r>
            <a:r>
              <a:rPr lang="en-US" sz="2500" dirty="0" err="1" smtClean="0">
                <a:solidFill>
                  <a:srgbClr val="FF0000"/>
                </a:solidFill>
              </a:rPr>
              <a:t>OpenPorchSF</a:t>
            </a:r>
            <a:r>
              <a:rPr lang="en-US" sz="2500" dirty="0" smtClean="0">
                <a:solidFill>
                  <a:srgbClr val="FF0000"/>
                </a:solidFill>
              </a:rPr>
              <a:t>) look like they have a more positive correlation with </a:t>
            </a:r>
            <a:r>
              <a:rPr lang="en-US" sz="2500" dirty="0" err="1" smtClean="0">
                <a:solidFill>
                  <a:srgbClr val="FF0000"/>
                </a:solidFill>
              </a:rPr>
              <a:t>SalePrice</a:t>
            </a:r>
            <a:r>
              <a:rPr lang="en-US" sz="2500" dirty="0" smtClean="0">
                <a:solidFill>
                  <a:srgbClr val="FF0000"/>
                </a:solidFill>
              </a:rPr>
              <a:t>. This can probably be attributed to the fact that these 2 porch variables don’t have as many 0’s as the bottom 3 porch variables (</a:t>
            </a:r>
            <a:r>
              <a:rPr lang="en-US" sz="2500" dirty="0" err="1" smtClean="0">
                <a:solidFill>
                  <a:srgbClr val="FF0000"/>
                </a:solidFill>
              </a:rPr>
              <a:t>EnclosedPorch</a:t>
            </a:r>
            <a:r>
              <a:rPr lang="en-US" sz="2500" dirty="0" smtClean="0">
                <a:solidFill>
                  <a:srgbClr val="FF0000"/>
                </a:solidFill>
              </a:rPr>
              <a:t>, 3SsnPorch, </a:t>
            </a:r>
            <a:r>
              <a:rPr lang="en-US" sz="2500" dirty="0" err="1" smtClean="0">
                <a:solidFill>
                  <a:srgbClr val="FF0000"/>
                </a:solidFill>
              </a:rPr>
              <a:t>ScreenPorch</a:t>
            </a:r>
            <a:r>
              <a:rPr lang="en-US" sz="2500" dirty="0" smtClean="0">
                <a:solidFill>
                  <a:srgbClr val="FF0000"/>
                </a:solidFill>
              </a:rPr>
              <a:t>).</a:t>
            </a:r>
          </a:p>
          <a:p>
            <a:pPr marL="571500" indent="-571500">
              <a:buFont typeface="Arial" charset="0"/>
              <a:buChar char="•"/>
            </a:pPr>
            <a:endParaRPr lang="en-US" sz="2500" dirty="0">
              <a:solidFill>
                <a:srgbClr val="FF0000"/>
              </a:solidFill>
            </a:endParaRPr>
          </a:p>
        </p:txBody>
      </p:sp>
      <p:sp>
        <p:nvSpPr>
          <p:cNvPr id="25" name="Rectangle 24"/>
          <p:cNvSpPr/>
          <p:nvPr/>
        </p:nvSpPr>
        <p:spPr>
          <a:xfrm>
            <a:off x="11233718" y="1479176"/>
            <a:ext cx="10711882" cy="115644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4725853" y="2724452"/>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27" name="TextBox 26"/>
          <p:cNvSpPr txBox="1"/>
          <p:nvPr/>
        </p:nvSpPr>
        <p:spPr>
          <a:xfrm>
            <a:off x="14725853" y="4700541"/>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28" name="TextBox 27"/>
          <p:cNvSpPr txBox="1"/>
          <p:nvPr/>
        </p:nvSpPr>
        <p:spPr>
          <a:xfrm>
            <a:off x="14725853" y="10823831"/>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29" name="TextBox 28"/>
          <p:cNvSpPr txBox="1"/>
          <p:nvPr/>
        </p:nvSpPr>
        <p:spPr>
          <a:xfrm>
            <a:off x="14754619" y="6795794"/>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30" name="TextBox 29"/>
          <p:cNvSpPr txBox="1"/>
          <p:nvPr/>
        </p:nvSpPr>
        <p:spPr>
          <a:xfrm>
            <a:off x="14861893" y="9006068"/>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32" name="TextBox 31"/>
          <p:cNvSpPr txBox="1"/>
          <p:nvPr/>
        </p:nvSpPr>
        <p:spPr>
          <a:xfrm>
            <a:off x="711825" y="13395969"/>
            <a:ext cx="3844001" cy="861774"/>
          </a:xfrm>
          <a:prstGeom prst="rect">
            <a:avLst/>
          </a:prstGeom>
          <a:noFill/>
        </p:spPr>
        <p:txBody>
          <a:bodyPr wrap="none" rtlCol="0">
            <a:spAutoFit/>
          </a:bodyPr>
          <a:lstStyle/>
          <a:p>
            <a:r>
              <a:rPr lang="en-US" sz="5000" b="1" u="sng">
                <a:solidFill>
                  <a:srgbClr val="0057FF"/>
                </a:solidFill>
              </a:rPr>
              <a:t>c</a:t>
            </a:r>
            <a:r>
              <a:rPr lang="en-US" sz="5000" b="1" u="sng" smtClean="0">
                <a:solidFill>
                  <a:srgbClr val="0057FF"/>
                </a:solidFill>
              </a:rPr>
              <a:t>ombo_porch</a:t>
            </a:r>
            <a:endParaRPr lang="en-US" sz="5000" b="1" u="sng" dirty="0">
              <a:solidFill>
                <a:srgbClr val="0057FF"/>
              </a:solidFill>
            </a:endParaRPr>
          </a:p>
        </p:txBody>
      </p:sp>
      <p:sp>
        <p:nvSpPr>
          <p:cNvPr id="33" name="TextBox 32"/>
          <p:cNvSpPr txBox="1"/>
          <p:nvPr/>
        </p:nvSpPr>
        <p:spPr>
          <a:xfrm>
            <a:off x="9144000" y="18144854"/>
            <a:ext cx="12451975" cy="3170099"/>
          </a:xfrm>
          <a:prstGeom prst="rect">
            <a:avLst/>
          </a:prstGeom>
          <a:noFill/>
        </p:spPr>
        <p:txBody>
          <a:bodyPr wrap="square" rtlCol="0">
            <a:spAutoFit/>
          </a:bodyPr>
          <a:lstStyle/>
          <a:p>
            <a:pPr marL="571500" indent="-571500">
              <a:buFont typeface="Arial" charset="0"/>
              <a:buChar char="•"/>
            </a:pPr>
            <a:r>
              <a:rPr lang="en-US" sz="2500" dirty="0" smtClean="0">
                <a:solidFill>
                  <a:srgbClr val="0057FF"/>
                </a:solidFill>
              </a:rPr>
              <a:t>I decided to combine all the porch variables together to create the </a:t>
            </a:r>
            <a:r>
              <a:rPr lang="en-US" sz="2500" dirty="0" err="1" smtClean="0">
                <a:solidFill>
                  <a:srgbClr val="0057FF"/>
                </a:solidFill>
              </a:rPr>
              <a:t>combo_porch</a:t>
            </a:r>
            <a:r>
              <a:rPr lang="en-US" sz="2500" dirty="0" smtClean="0">
                <a:solidFill>
                  <a:srgbClr val="0057FF"/>
                </a:solidFill>
              </a:rPr>
              <a:t> variable. </a:t>
            </a:r>
          </a:p>
          <a:p>
            <a:pPr marL="571500" indent="-571500">
              <a:buFont typeface="Arial" charset="0"/>
              <a:buChar char="•"/>
            </a:pPr>
            <a:r>
              <a:rPr lang="en-US" sz="2500" dirty="0" smtClean="0">
                <a:solidFill>
                  <a:srgbClr val="0057FF"/>
                </a:solidFill>
              </a:rPr>
              <a:t>To the left are there </a:t>
            </a:r>
            <a:r>
              <a:rPr lang="en-US" sz="2500" dirty="0" err="1" smtClean="0">
                <a:solidFill>
                  <a:srgbClr val="0057FF"/>
                </a:solidFill>
              </a:rPr>
              <a:t>SalePrice</a:t>
            </a:r>
            <a:r>
              <a:rPr lang="en-US" sz="2500" dirty="0" smtClean="0">
                <a:solidFill>
                  <a:srgbClr val="0057FF"/>
                </a:solidFill>
              </a:rPr>
              <a:t> vs </a:t>
            </a:r>
            <a:r>
              <a:rPr lang="en-US" sz="2500" dirty="0" err="1" smtClean="0">
                <a:solidFill>
                  <a:srgbClr val="0057FF"/>
                </a:solidFill>
              </a:rPr>
              <a:t>combo_porch</a:t>
            </a:r>
            <a:r>
              <a:rPr lang="en-US" sz="2500" dirty="0" smtClean="0">
                <a:solidFill>
                  <a:srgbClr val="0057FF"/>
                </a:solidFill>
              </a:rPr>
              <a:t> graph (top) and the </a:t>
            </a:r>
            <a:r>
              <a:rPr lang="en-US" sz="2500" dirty="0" err="1" smtClean="0">
                <a:solidFill>
                  <a:srgbClr val="0057FF"/>
                </a:solidFill>
              </a:rPr>
              <a:t>combo_porch</a:t>
            </a:r>
            <a:r>
              <a:rPr lang="en-US" sz="2500" dirty="0" smtClean="0">
                <a:solidFill>
                  <a:srgbClr val="0057FF"/>
                </a:solidFill>
              </a:rPr>
              <a:t> histogram that shows the distribution of this variable. </a:t>
            </a:r>
          </a:p>
          <a:p>
            <a:pPr marL="571500" indent="-571500">
              <a:buFont typeface="Arial" charset="0"/>
              <a:buChar char="•"/>
            </a:pPr>
            <a:r>
              <a:rPr lang="en-US" sz="2500" dirty="0" smtClean="0">
                <a:solidFill>
                  <a:srgbClr val="0057FF"/>
                </a:solidFill>
              </a:rPr>
              <a:t>As we can see, this variable has far less 0’s than any of the other porch variables alone, and based on the correlation graphic above, it is more positively correlated with </a:t>
            </a:r>
            <a:r>
              <a:rPr lang="en-US" sz="2500" dirty="0" err="1" smtClean="0">
                <a:solidFill>
                  <a:srgbClr val="0057FF"/>
                </a:solidFill>
              </a:rPr>
              <a:t>SalePrice</a:t>
            </a:r>
            <a:r>
              <a:rPr lang="en-US" sz="2500" dirty="0" smtClean="0">
                <a:solidFill>
                  <a:srgbClr val="0057FF"/>
                </a:solidFill>
              </a:rPr>
              <a:t> than any of the other porch variables by themselves.</a:t>
            </a:r>
          </a:p>
          <a:p>
            <a:pPr marL="571500" indent="-571500">
              <a:buFont typeface="Arial" charset="0"/>
              <a:buChar char="•"/>
            </a:pPr>
            <a:r>
              <a:rPr lang="en-US" sz="2500" dirty="0" smtClean="0">
                <a:solidFill>
                  <a:srgbClr val="0057FF"/>
                </a:solidFill>
              </a:rPr>
              <a:t>Because of this, I added this variable to </a:t>
            </a:r>
            <a:r>
              <a:rPr lang="en-US" sz="2500" dirty="0" err="1" smtClean="0">
                <a:solidFill>
                  <a:srgbClr val="0057FF"/>
                </a:solidFill>
              </a:rPr>
              <a:t>combined_df</a:t>
            </a:r>
            <a:r>
              <a:rPr lang="en-US" sz="2500" dirty="0" smtClean="0">
                <a:solidFill>
                  <a:srgbClr val="0057FF"/>
                </a:solidFill>
              </a:rPr>
              <a:t> and removed the other porch variables.</a:t>
            </a:r>
            <a:endParaRPr lang="en-US" sz="2500" dirty="0">
              <a:solidFill>
                <a:srgbClr val="0057FF"/>
              </a:solidFill>
            </a:endParaRPr>
          </a:p>
        </p:txBody>
      </p:sp>
      <p:sp>
        <p:nvSpPr>
          <p:cNvPr id="34" name="TextBox 33"/>
          <p:cNvSpPr txBox="1"/>
          <p:nvPr/>
        </p:nvSpPr>
        <p:spPr>
          <a:xfrm>
            <a:off x="5870293" y="14914980"/>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sp>
        <p:nvSpPr>
          <p:cNvPr id="35" name="TextBox 34"/>
          <p:cNvSpPr txBox="1"/>
          <p:nvPr/>
        </p:nvSpPr>
        <p:spPr>
          <a:xfrm>
            <a:off x="9500135" y="14242797"/>
            <a:ext cx="2191241" cy="323165"/>
          </a:xfrm>
          <a:prstGeom prst="rect">
            <a:avLst/>
          </a:prstGeom>
          <a:noFill/>
        </p:spPr>
        <p:txBody>
          <a:bodyPr wrap="none" rtlCol="0">
            <a:spAutoFit/>
          </a:bodyPr>
          <a:lstStyle/>
          <a:p>
            <a:r>
              <a:rPr lang="en-US" sz="1500" b="1" dirty="0" smtClean="0"/>
              <a:t>From train_X2 </a:t>
            </a:r>
            <a:r>
              <a:rPr lang="en-US" sz="1500" b="1" dirty="0" err="1" smtClean="0"/>
              <a:t>dataframe</a:t>
            </a:r>
            <a:endParaRPr lang="en-US" sz="1500" b="1" dirty="0"/>
          </a:p>
        </p:txBody>
      </p:sp>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9144" y="17441081"/>
            <a:ext cx="7817438" cy="2852308"/>
          </a:xfrm>
          <a:prstGeom prst="rect">
            <a:avLst/>
          </a:prstGeom>
        </p:spPr>
      </p:pic>
      <p:sp>
        <p:nvSpPr>
          <p:cNvPr id="37" name="TextBox 36"/>
          <p:cNvSpPr txBox="1"/>
          <p:nvPr/>
        </p:nvSpPr>
        <p:spPr>
          <a:xfrm>
            <a:off x="3808676" y="17964494"/>
            <a:ext cx="3364062" cy="400110"/>
          </a:xfrm>
          <a:prstGeom prst="rect">
            <a:avLst/>
          </a:prstGeom>
          <a:noFill/>
        </p:spPr>
        <p:txBody>
          <a:bodyPr wrap="none" rtlCol="0">
            <a:spAutoFit/>
          </a:bodyPr>
          <a:lstStyle/>
          <a:p>
            <a:r>
              <a:rPr lang="en-US" sz="2000" b="1" dirty="0" smtClean="0"/>
              <a:t>From </a:t>
            </a:r>
            <a:r>
              <a:rPr lang="en-US" sz="2000" b="1" dirty="0" err="1" smtClean="0"/>
              <a:t>combined_df</a:t>
            </a:r>
            <a:r>
              <a:rPr lang="en-US" sz="2000" b="1" dirty="0" smtClean="0"/>
              <a:t> </a:t>
            </a:r>
            <a:r>
              <a:rPr lang="en-US" sz="2000" b="1" dirty="0" err="1" smtClean="0"/>
              <a:t>dataframe</a:t>
            </a:r>
            <a:endParaRPr lang="en-US" sz="2000" b="1" dirty="0"/>
          </a:p>
        </p:txBody>
      </p:sp>
      <p:sp>
        <p:nvSpPr>
          <p:cNvPr id="38" name="Rectangle 37"/>
          <p:cNvSpPr/>
          <p:nvPr/>
        </p:nvSpPr>
        <p:spPr>
          <a:xfrm>
            <a:off x="336887" y="13395969"/>
            <a:ext cx="21608713" cy="8231579"/>
          </a:xfrm>
          <a:prstGeom prst="rect">
            <a:avLst/>
          </a:prstGeom>
          <a:noFill/>
          <a:ln w="76200">
            <a:solidFill>
              <a:srgbClr val="005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5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496492" y="0"/>
            <a:ext cx="3495765" cy="938719"/>
          </a:xfrm>
          <a:prstGeom prst="rect">
            <a:avLst/>
          </a:prstGeom>
          <a:noFill/>
        </p:spPr>
        <p:txBody>
          <a:bodyPr wrap="none" rtlCol="0">
            <a:spAutoFit/>
          </a:bodyPr>
          <a:lstStyle/>
          <a:p>
            <a:r>
              <a:rPr lang="en-US" sz="5500" b="1" smtClean="0">
                <a:solidFill>
                  <a:srgbClr val="FF0000"/>
                </a:solidFill>
              </a:rPr>
              <a:t>PavedDrive</a:t>
            </a:r>
            <a:endParaRPr lang="en-US" sz="5500" b="1" dirty="0">
              <a:solidFill>
                <a:srgbClr val="FF0000"/>
              </a:solidFill>
            </a:endParaRPr>
          </a:p>
        </p:txBody>
      </p:sp>
      <p:sp>
        <p:nvSpPr>
          <p:cNvPr id="6" name="TextBox 5"/>
          <p:cNvSpPr txBox="1"/>
          <p:nvPr/>
        </p:nvSpPr>
        <p:spPr>
          <a:xfrm>
            <a:off x="14842045" y="-1"/>
            <a:ext cx="2855462" cy="938719"/>
          </a:xfrm>
          <a:prstGeom prst="rect">
            <a:avLst/>
          </a:prstGeom>
          <a:noFill/>
        </p:spPr>
        <p:txBody>
          <a:bodyPr wrap="none" rtlCol="0">
            <a:spAutoFit/>
          </a:bodyPr>
          <a:lstStyle/>
          <a:p>
            <a:r>
              <a:rPr lang="en-US" sz="5500" b="1" dirty="0" err="1" smtClean="0">
                <a:solidFill>
                  <a:srgbClr val="FF0000"/>
                </a:solidFill>
              </a:rPr>
              <a:t>PoolArea</a:t>
            </a:r>
            <a:endParaRPr lang="en-US" sz="5500" b="1" dirty="0">
              <a:solidFill>
                <a:srgbClr val="FF0000"/>
              </a:solidFill>
            </a:endParaRPr>
          </a:p>
        </p:txBody>
      </p:sp>
      <p:sp>
        <p:nvSpPr>
          <p:cNvPr id="8" name="TextBox 7"/>
          <p:cNvSpPr txBox="1"/>
          <p:nvPr/>
        </p:nvSpPr>
        <p:spPr>
          <a:xfrm>
            <a:off x="4421572" y="10972798"/>
            <a:ext cx="1883593" cy="938719"/>
          </a:xfrm>
          <a:prstGeom prst="rect">
            <a:avLst/>
          </a:prstGeom>
          <a:noFill/>
        </p:spPr>
        <p:txBody>
          <a:bodyPr wrap="none" rtlCol="0">
            <a:spAutoFit/>
          </a:bodyPr>
          <a:lstStyle/>
          <a:p>
            <a:r>
              <a:rPr lang="en-US" sz="5500" b="1" smtClean="0">
                <a:solidFill>
                  <a:srgbClr val="00B050"/>
                </a:solidFill>
              </a:rPr>
              <a:t>Fence</a:t>
            </a:r>
            <a:endParaRPr lang="en-US" sz="5500" b="1" dirty="0">
              <a:solidFill>
                <a:srgbClr val="00B050"/>
              </a:solidFill>
            </a:endParaRPr>
          </a:p>
        </p:txBody>
      </p:sp>
      <p:sp>
        <p:nvSpPr>
          <p:cNvPr id="9" name="TextBox 8"/>
          <p:cNvSpPr txBox="1"/>
          <p:nvPr/>
        </p:nvSpPr>
        <p:spPr>
          <a:xfrm>
            <a:off x="13434746" y="10895430"/>
            <a:ext cx="7024423" cy="938719"/>
          </a:xfrm>
          <a:prstGeom prst="rect">
            <a:avLst/>
          </a:prstGeom>
          <a:noFill/>
        </p:spPr>
        <p:txBody>
          <a:bodyPr wrap="none" rtlCol="0">
            <a:spAutoFit/>
          </a:bodyPr>
          <a:lstStyle/>
          <a:p>
            <a:r>
              <a:rPr lang="en-US" sz="5500" b="1" dirty="0">
                <a:solidFill>
                  <a:srgbClr val="FF0000"/>
                </a:solidFill>
              </a:rPr>
              <a:t> </a:t>
            </a:r>
            <a:r>
              <a:rPr lang="en-US" sz="5500" b="1" dirty="0" err="1" smtClean="0">
                <a:solidFill>
                  <a:srgbClr val="FF0000"/>
                </a:solidFill>
              </a:rPr>
              <a:t>MiscFeature</a:t>
            </a:r>
            <a:r>
              <a:rPr lang="en-US" sz="5500" b="1" dirty="0" smtClean="0">
                <a:solidFill>
                  <a:srgbClr val="FF0000"/>
                </a:solidFill>
              </a:rPr>
              <a:t> &amp; </a:t>
            </a:r>
            <a:r>
              <a:rPr lang="en-US" sz="5500" b="1" dirty="0" err="1" smtClean="0">
                <a:solidFill>
                  <a:srgbClr val="FF0000"/>
                </a:solidFill>
              </a:rPr>
              <a:t>MiscVal</a:t>
            </a:r>
            <a:endParaRPr lang="en-US" sz="5500"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47" y="4485709"/>
            <a:ext cx="9486900" cy="3352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721" y="5016460"/>
            <a:ext cx="4371500" cy="182026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47" y="958218"/>
            <a:ext cx="9309100" cy="32385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8638" y="1326573"/>
            <a:ext cx="2365736" cy="1465728"/>
          </a:xfrm>
          <a:prstGeom prst="rect">
            <a:avLst/>
          </a:prstGeom>
        </p:spPr>
      </p:pic>
      <p:sp>
        <p:nvSpPr>
          <p:cNvPr id="12" name="TextBox 11"/>
          <p:cNvSpPr txBox="1"/>
          <p:nvPr/>
        </p:nvSpPr>
        <p:spPr>
          <a:xfrm>
            <a:off x="5655219" y="1468862"/>
            <a:ext cx="3327309" cy="1323439"/>
          </a:xfrm>
          <a:prstGeom prst="rect">
            <a:avLst/>
          </a:prstGeom>
          <a:noFill/>
        </p:spPr>
        <p:txBody>
          <a:bodyPr wrap="square" rtlCol="0">
            <a:spAutoFit/>
          </a:bodyPr>
          <a:lstStyle/>
          <a:p>
            <a:pPr marL="571500" indent="-571500">
              <a:buFont typeface="Arial" charset="0"/>
              <a:buChar char="•"/>
            </a:pPr>
            <a:r>
              <a:rPr lang="en-US" sz="2000" dirty="0" smtClean="0"/>
              <a:t>This category is heavily biased for one value.</a:t>
            </a:r>
          </a:p>
          <a:p>
            <a:pPr marL="571500" indent="-571500">
              <a:buFont typeface="Arial" charset="0"/>
              <a:buChar char="•"/>
            </a:pPr>
            <a:r>
              <a:rPr lang="en-US" sz="2000" dirty="0" smtClean="0"/>
              <a:t>Taken from the </a:t>
            </a:r>
            <a:r>
              <a:rPr lang="en-US" sz="2000" dirty="0" err="1" smtClean="0"/>
              <a:t>combined_df</a:t>
            </a:r>
            <a:r>
              <a:rPr lang="en-US" sz="2000" dirty="0" smtClean="0"/>
              <a:t> </a:t>
            </a:r>
            <a:r>
              <a:rPr lang="en-US" sz="2000" dirty="0" err="1" smtClean="0"/>
              <a:t>dataframe</a:t>
            </a:r>
            <a:endParaRPr lang="en-US" sz="2000" dirty="0" smtClean="0"/>
          </a:p>
        </p:txBody>
      </p:sp>
      <p:sp>
        <p:nvSpPr>
          <p:cNvPr id="13" name="TextBox 12"/>
          <p:cNvSpPr txBox="1"/>
          <p:nvPr/>
        </p:nvSpPr>
        <p:spPr>
          <a:xfrm>
            <a:off x="343783" y="8276064"/>
            <a:ext cx="10039170" cy="2015936"/>
          </a:xfrm>
          <a:prstGeom prst="rect">
            <a:avLst/>
          </a:prstGeom>
          <a:noFill/>
        </p:spPr>
        <p:txBody>
          <a:bodyPr wrap="square" rtlCol="0">
            <a:spAutoFit/>
          </a:bodyPr>
          <a:lstStyle/>
          <a:p>
            <a:pPr marL="342900" indent="-342900">
              <a:buFont typeface="Arial" charset="0"/>
              <a:buChar char="•"/>
            </a:pPr>
            <a:r>
              <a:rPr lang="en-US" sz="2500" dirty="0" smtClean="0"/>
              <a:t>There are pretty distinct clusters for the </a:t>
            </a:r>
            <a:r>
              <a:rPr lang="en-US" sz="2500" dirty="0" err="1" smtClean="0"/>
              <a:t>SalePrice</a:t>
            </a:r>
            <a:r>
              <a:rPr lang="en-US" sz="2500" dirty="0" smtClean="0"/>
              <a:t> of the values N and P. </a:t>
            </a:r>
          </a:p>
          <a:p>
            <a:pPr marL="342900" indent="-342900">
              <a:buFont typeface="Arial" charset="0"/>
              <a:buChar char="•"/>
            </a:pPr>
            <a:r>
              <a:rPr lang="en-US" sz="2500" dirty="0" smtClean="0"/>
              <a:t>However, given that this variable is extremely uniform and that the Y value seems to take on values from both extremes of the </a:t>
            </a:r>
            <a:r>
              <a:rPr lang="en-US" sz="2500" dirty="0" err="1" smtClean="0"/>
              <a:t>SalePrice</a:t>
            </a:r>
            <a:r>
              <a:rPr lang="en-US" sz="2500" dirty="0" smtClean="0"/>
              <a:t> value, I do not think this variable will add much to the analysis for this analysis.</a:t>
            </a:r>
          </a:p>
          <a:p>
            <a:pPr marL="342900" indent="-342900">
              <a:buFont typeface="Arial" charset="0"/>
              <a:buChar char="•"/>
            </a:pPr>
            <a:r>
              <a:rPr lang="en-US" sz="2500" dirty="0" smtClean="0"/>
              <a:t>This graph was produced from the train_X2 </a:t>
            </a:r>
            <a:r>
              <a:rPr lang="en-US" sz="2500" dirty="0" err="1" smtClean="0"/>
              <a:t>dataframe</a:t>
            </a:r>
            <a:r>
              <a:rPr lang="en-US" sz="2500" dirty="0" smtClean="0"/>
              <a:t>.</a:t>
            </a:r>
            <a:endParaRPr lang="en-US" sz="25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7484" y="912152"/>
            <a:ext cx="9903526" cy="3643750"/>
          </a:xfrm>
          <a:prstGeom prst="rect">
            <a:avLst/>
          </a:prstGeom>
        </p:spPr>
      </p:pic>
      <p:sp>
        <p:nvSpPr>
          <p:cNvPr id="18" name="TextBox 17"/>
          <p:cNvSpPr txBox="1"/>
          <p:nvPr/>
        </p:nvSpPr>
        <p:spPr>
          <a:xfrm>
            <a:off x="11784036" y="1145768"/>
            <a:ext cx="4154670" cy="1938992"/>
          </a:xfrm>
          <a:prstGeom prst="rect">
            <a:avLst/>
          </a:prstGeom>
          <a:noFill/>
        </p:spPr>
        <p:txBody>
          <a:bodyPr wrap="square" rtlCol="0">
            <a:spAutoFit/>
          </a:bodyPr>
          <a:lstStyle/>
          <a:p>
            <a:pPr marL="285750" indent="-285750">
              <a:buFont typeface="Arial" charset="0"/>
              <a:buChar char="•"/>
            </a:pPr>
            <a:r>
              <a:rPr lang="en-US" sz="1500" dirty="0" smtClean="0"/>
              <a:t>This is a histogram of all </a:t>
            </a:r>
            <a:r>
              <a:rPr lang="en-US" sz="1500" dirty="0" err="1" smtClean="0"/>
              <a:t>PoolArea</a:t>
            </a:r>
            <a:r>
              <a:rPr lang="en-US" sz="1500" dirty="0" smtClean="0"/>
              <a:t> &gt; 0.</a:t>
            </a:r>
          </a:p>
          <a:p>
            <a:pPr marL="285750" indent="-285750">
              <a:buFont typeface="Arial" charset="0"/>
              <a:buChar char="•"/>
            </a:pPr>
            <a:r>
              <a:rPr lang="en-US" sz="1500" dirty="0" smtClean="0"/>
              <a:t>From the </a:t>
            </a:r>
            <a:r>
              <a:rPr lang="en-US" sz="1500" dirty="0" err="1" smtClean="0"/>
              <a:t>value_counts</a:t>
            </a:r>
            <a:r>
              <a:rPr lang="en-US" sz="1500" dirty="0" smtClean="0"/>
              <a:t> list, we can see there are  much more 0 values than the rest.</a:t>
            </a:r>
          </a:p>
          <a:p>
            <a:pPr marL="285750" indent="-285750">
              <a:buFont typeface="Arial" charset="0"/>
              <a:buChar char="•"/>
            </a:pPr>
            <a:r>
              <a:rPr lang="en-US" sz="1500" dirty="0" smtClean="0"/>
              <a:t>If </a:t>
            </a:r>
            <a:r>
              <a:rPr lang="en-US" sz="1500" dirty="0" err="1" smtClean="0"/>
              <a:t>PoolArea</a:t>
            </a:r>
            <a:r>
              <a:rPr lang="en-US" sz="1500" dirty="0" smtClean="0"/>
              <a:t> can show to be substantially correlated with the </a:t>
            </a:r>
            <a:r>
              <a:rPr lang="en-US" sz="1500" dirty="0" err="1" smtClean="0"/>
              <a:t>SalePrice</a:t>
            </a:r>
            <a:r>
              <a:rPr lang="en-US" sz="1500" dirty="0" smtClean="0"/>
              <a:t> variable, then we will keep it as an indicator of pool ownership (w/out </a:t>
            </a:r>
            <a:r>
              <a:rPr lang="en-US" sz="1500" dirty="0" err="1" smtClean="0"/>
              <a:t>PoolQC</a:t>
            </a:r>
            <a:r>
              <a:rPr lang="en-US" sz="1500" dirty="0" smtClean="0"/>
              <a:t>).</a:t>
            </a:r>
          </a:p>
          <a:p>
            <a:pPr marL="285750" indent="-285750">
              <a:buFont typeface="Arial" charset="0"/>
              <a:buChar char="•"/>
            </a:pPr>
            <a:r>
              <a:rPr lang="en-US" sz="1500" dirty="0" smtClean="0"/>
              <a:t>This is taken from the </a:t>
            </a:r>
            <a:r>
              <a:rPr lang="en-US" sz="1500" dirty="0" err="1" smtClean="0"/>
              <a:t>combined_df</a:t>
            </a:r>
            <a:r>
              <a:rPr lang="en-US" sz="1500" dirty="0" smtClean="0"/>
              <a:t> </a:t>
            </a:r>
            <a:r>
              <a:rPr lang="en-US" sz="1500" dirty="0" err="1" smtClean="0"/>
              <a:t>dataframe</a:t>
            </a:r>
            <a:r>
              <a:rPr lang="en-US" sz="1500" dirty="0" smtClean="0"/>
              <a:t>.</a:t>
            </a:r>
            <a:endParaRPr lang="en-US" sz="1500" dirty="0"/>
          </a:p>
        </p:txBody>
      </p:sp>
      <p:sp>
        <p:nvSpPr>
          <p:cNvPr id="21" name="TextBox 20"/>
          <p:cNvSpPr txBox="1"/>
          <p:nvPr/>
        </p:nvSpPr>
        <p:spPr>
          <a:xfrm>
            <a:off x="11157483" y="8363400"/>
            <a:ext cx="10788117" cy="2031325"/>
          </a:xfrm>
          <a:prstGeom prst="rect">
            <a:avLst/>
          </a:prstGeom>
          <a:noFill/>
        </p:spPr>
        <p:txBody>
          <a:bodyPr wrap="square" rtlCol="0">
            <a:spAutoFit/>
          </a:bodyPr>
          <a:lstStyle/>
          <a:p>
            <a:pPr marL="285750" indent="-285750">
              <a:buFont typeface="Arial" charset="0"/>
              <a:buChar char="•"/>
            </a:pPr>
            <a:r>
              <a:rPr lang="en-US" sz="1800" dirty="0" smtClean="0"/>
              <a:t>The above graphs represents </a:t>
            </a:r>
            <a:r>
              <a:rPr lang="en-US" sz="1800" dirty="0" err="1" smtClean="0"/>
              <a:t>SalePrice</a:t>
            </a:r>
            <a:r>
              <a:rPr lang="en-US" sz="1800" dirty="0" smtClean="0"/>
              <a:t> vs </a:t>
            </a:r>
            <a:r>
              <a:rPr lang="en-US" sz="1800" dirty="0" err="1" smtClean="0"/>
              <a:t>PoolArea</a:t>
            </a:r>
            <a:r>
              <a:rPr lang="en-US" sz="1800" dirty="0" smtClean="0"/>
              <a:t> from the train_X2 </a:t>
            </a:r>
            <a:r>
              <a:rPr lang="en-US" sz="1800" dirty="0" err="1" smtClean="0"/>
              <a:t>dataframe</a:t>
            </a:r>
            <a:r>
              <a:rPr lang="en-US" sz="1800" dirty="0" smtClean="0"/>
              <a:t>. The first 4 dots show a positive correlation between these variables but the 3 dots in red completely skew this pattern.</a:t>
            </a:r>
          </a:p>
          <a:p>
            <a:pPr marL="285750" indent="-285750">
              <a:buFont typeface="Arial" charset="0"/>
              <a:buChar char="•"/>
            </a:pPr>
            <a:r>
              <a:rPr lang="en-US" sz="1800" dirty="0" smtClean="0"/>
              <a:t>There are 2 tables that show the correlation values between </a:t>
            </a:r>
            <a:r>
              <a:rPr lang="en-US" sz="1800" dirty="0" err="1" smtClean="0"/>
              <a:t>PoolArea</a:t>
            </a:r>
            <a:r>
              <a:rPr lang="en-US" sz="1800" dirty="0" smtClean="0"/>
              <a:t> and </a:t>
            </a:r>
            <a:r>
              <a:rPr lang="en-US" sz="1800" dirty="0" err="1" smtClean="0"/>
              <a:t>SalePrice</a:t>
            </a:r>
            <a:r>
              <a:rPr lang="en-US" sz="1800" dirty="0" smtClean="0"/>
              <a:t> (This shows the standard Pearson correlation coefficient r). </a:t>
            </a:r>
          </a:p>
          <a:p>
            <a:pPr marL="285750" indent="-285750">
              <a:buFont typeface="Arial" charset="0"/>
              <a:buChar char="•"/>
            </a:pPr>
            <a:r>
              <a:rPr lang="en-US" sz="1800" dirty="0" smtClean="0"/>
              <a:t>When we include the 0 </a:t>
            </a:r>
            <a:r>
              <a:rPr lang="en-US" sz="1800" dirty="0" err="1" smtClean="0"/>
              <a:t>PoolArea</a:t>
            </a:r>
            <a:r>
              <a:rPr lang="en-US" sz="1800" dirty="0" smtClean="0"/>
              <a:t> values, we see that r is very weakly positive. However, when we only use the positive values for </a:t>
            </a:r>
            <a:r>
              <a:rPr lang="en-US" sz="1800" dirty="0" err="1" smtClean="0"/>
              <a:t>PoolArea</a:t>
            </a:r>
            <a:r>
              <a:rPr lang="en-US" sz="1800" dirty="0" smtClean="0"/>
              <a:t>, we see the correlation is very weakly negative. Given the amount of 0’s and how this variable correlates with </a:t>
            </a:r>
            <a:r>
              <a:rPr lang="en-US" sz="1800" dirty="0" err="1" smtClean="0"/>
              <a:t>SalePrice</a:t>
            </a:r>
            <a:r>
              <a:rPr lang="en-US" sz="1800" dirty="0" smtClean="0"/>
              <a:t>, I decided to remove it from the </a:t>
            </a:r>
            <a:r>
              <a:rPr lang="en-US" sz="1800" dirty="0" err="1" smtClean="0"/>
              <a:t>dataframe</a:t>
            </a:r>
            <a:r>
              <a:rPr lang="en-US" sz="1800" dirty="0" smtClean="0"/>
              <a:t>.</a:t>
            </a:r>
            <a:endParaRPr lang="en-US" sz="1800"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8013" y="4727080"/>
            <a:ext cx="9903526" cy="364194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24442" y="1326573"/>
            <a:ext cx="1121158" cy="2454428"/>
          </a:xfrm>
          <a:prstGeom prst="rect">
            <a:avLst/>
          </a:prstGeom>
        </p:spPr>
      </p:pic>
      <p:sp>
        <p:nvSpPr>
          <p:cNvPr id="22" name="Oval 21"/>
          <p:cNvSpPr/>
          <p:nvPr/>
        </p:nvSpPr>
        <p:spPr>
          <a:xfrm>
            <a:off x="15333506" y="7493959"/>
            <a:ext cx="255346" cy="24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7509547" y="7481437"/>
            <a:ext cx="255346" cy="24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0203823" y="7060360"/>
            <a:ext cx="255346" cy="24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5130615" y="5457681"/>
            <a:ext cx="2229200" cy="400110"/>
          </a:xfrm>
          <a:prstGeom prst="rect">
            <a:avLst/>
          </a:prstGeom>
          <a:noFill/>
        </p:spPr>
        <p:txBody>
          <a:bodyPr wrap="none" rtlCol="0">
            <a:spAutoFit/>
          </a:bodyPr>
          <a:lstStyle/>
          <a:p>
            <a:r>
              <a:rPr lang="en-US" sz="2000" b="1" dirty="0" smtClean="0">
                <a:solidFill>
                  <a:srgbClr val="00B050"/>
                </a:solidFill>
              </a:rPr>
              <a:t>All </a:t>
            </a:r>
            <a:r>
              <a:rPr lang="en-US" sz="2000" b="1" dirty="0" err="1" smtClean="0">
                <a:solidFill>
                  <a:srgbClr val="00B050"/>
                </a:solidFill>
              </a:rPr>
              <a:t>PoolArea</a:t>
            </a:r>
            <a:r>
              <a:rPr lang="en-US" sz="2000" b="1" dirty="0" smtClean="0">
                <a:solidFill>
                  <a:srgbClr val="00B050"/>
                </a:solidFill>
              </a:rPr>
              <a:t> values</a:t>
            </a:r>
            <a:endParaRPr lang="en-US" sz="2000" b="1" dirty="0">
              <a:solidFill>
                <a:srgbClr val="00B050"/>
              </a:solidFill>
            </a:endParaRPr>
          </a:p>
        </p:txBody>
      </p:sp>
      <p:sp>
        <p:nvSpPr>
          <p:cNvPr id="32" name="TextBox 31"/>
          <p:cNvSpPr txBox="1"/>
          <p:nvPr/>
        </p:nvSpPr>
        <p:spPr>
          <a:xfrm>
            <a:off x="15607768" y="6349019"/>
            <a:ext cx="1555768" cy="400110"/>
          </a:xfrm>
          <a:prstGeom prst="rect">
            <a:avLst/>
          </a:prstGeom>
          <a:noFill/>
        </p:spPr>
        <p:txBody>
          <a:bodyPr wrap="square" rtlCol="0">
            <a:spAutoFit/>
          </a:bodyPr>
          <a:lstStyle/>
          <a:p>
            <a:r>
              <a:rPr lang="en-US" sz="2000" b="1" dirty="0" err="1" smtClean="0">
                <a:solidFill>
                  <a:srgbClr val="0057FF"/>
                </a:solidFill>
              </a:rPr>
              <a:t>PoolArea</a:t>
            </a:r>
            <a:r>
              <a:rPr lang="en-US" sz="2000" b="1" dirty="0" smtClean="0">
                <a:solidFill>
                  <a:srgbClr val="0057FF"/>
                </a:solidFill>
              </a:rPr>
              <a:t> &gt; 0</a:t>
            </a:r>
            <a:endParaRPr lang="en-US" sz="2000" b="1" dirty="0">
              <a:solidFill>
                <a:srgbClr val="0057FF"/>
              </a:solidFill>
            </a:endParaRPr>
          </a:p>
        </p:txBody>
      </p:sp>
      <p:grpSp>
        <p:nvGrpSpPr>
          <p:cNvPr id="37" name="Group 36"/>
          <p:cNvGrpSpPr/>
          <p:nvPr/>
        </p:nvGrpSpPr>
        <p:grpSpPr>
          <a:xfrm>
            <a:off x="17315390" y="5058507"/>
            <a:ext cx="2808257" cy="1110538"/>
            <a:chOff x="17618227" y="5069010"/>
            <a:chExt cx="2808257" cy="1110538"/>
          </a:xfrm>
        </p:grpSpPr>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18227" y="5069010"/>
              <a:ext cx="2808257" cy="1110538"/>
            </a:xfrm>
            <a:prstGeom prst="rect">
              <a:avLst/>
            </a:prstGeom>
          </p:spPr>
        </p:pic>
        <p:cxnSp>
          <p:nvCxnSpPr>
            <p:cNvPr id="34" name="Straight Connector 33"/>
            <p:cNvCxnSpPr/>
            <p:nvPr/>
          </p:nvCxnSpPr>
          <p:spPr>
            <a:xfrm>
              <a:off x="19531173" y="5709336"/>
              <a:ext cx="67265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7335218" y="6016605"/>
            <a:ext cx="2768600" cy="1092200"/>
            <a:chOff x="17618227" y="6065460"/>
            <a:chExt cx="2768600" cy="1092200"/>
          </a:xfrm>
        </p:grpSpPr>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618227" y="6065460"/>
              <a:ext cx="2768600" cy="1092200"/>
            </a:xfrm>
            <a:prstGeom prst="rect">
              <a:avLst/>
            </a:prstGeom>
          </p:spPr>
        </p:pic>
        <p:cxnSp>
          <p:nvCxnSpPr>
            <p:cNvPr id="35" name="Straight Connector 34"/>
            <p:cNvCxnSpPr/>
            <p:nvPr/>
          </p:nvCxnSpPr>
          <p:spPr>
            <a:xfrm>
              <a:off x="19531173" y="6666714"/>
              <a:ext cx="672650" cy="0"/>
            </a:xfrm>
            <a:prstGeom prst="line">
              <a:avLst/>
            </a:prstGeom>
            <a:ln w="76200">
              <a:solidFill>
                <a:srgbClr val="0057FF"/>
              </a:solidFill>
            </a:ln>
          </p:spPr>
          <p:style>
            <a:lnRef idx="1">
              <a:schemeClr val="accent1"/>
            </a:lnRef>
            <a:fillRef idx="0">
              <a:schemeClr val="accent1"/>
            </a:fillRef>
            <a:effectRef idx="0">
              <a:schemeClr val="accent1"/>
            </a:effectRef>
            <a:fontRef idx="minor">
              <a:schemeClr val="tx1"/>
            </a:fontRef>
          </p:style>
        </p:cxnSp>
      </p:grpSp>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978" y="11737747"/>
            <a:ext cx="10874715" cy="4216726"/>
          </a:xfrm>
          <a:prstGeom prst="rect">
            <a:avLst/>
          </a:prstGeom>
        </p:spPr>
      </p:pic>
      <p:pic>
        <p:nvPicPr>
          <p:cNvPr id="40" name="Picture 39"/>
          <p:cNvPicPr>
            <a:picLocks noChangeAspect="1"/>
          </p:cNvPicPr>
          <p:nvPr/>
        </p:nvPicPr>
        <p:blipFill rotWithShape="1">
          <a:blip r:embed="rId13">
            <a:extLst>
              <a:ext uri="{28A0092B-C50C-407E-A947-70E740481C1C}">
                <a14:useLocalDpi xmlns:a14="http://schemas.microsoft.com/office/drawing/2010/main" val="0"/>
              </a:ext>
            </a:extLst>
          </a:blip>
          <a:srcRect t="5471"/>
          <a:stretch/>
        </p:blipFill>
        <p:spPr>
          <a:xfrm>
            <a:off x="892685" y="16069234"/>
            <a:ext cx="9131300" cy="3313447"/>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35843" y="16372958"/>
            <a:ext cx="3441700" cy="2222500"/>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99081" y="12466234"/>
            <a:ext cx="2200665" cy="1650499"/>
          </a:xfrm>
          <a:prstGeom prst="rect">
            <a:avLst/>
          </a:prstGeom>
        </p:spPr>
      </p:pic>
      <p:sp>
        <p:nvSpPr>
          <p:cNvPr id="43" name="TextBox 42"/>
          <p:cNvSpPr txBox="1"/>
          <p:nvPr/>
        </p:nvSpPr>
        <p:spPr>
          <a:xfrm>
            <a:off x="4671684" y="12475876"/>
            <a:ext cx="5711269" cy="1631216"/>
          </a:xfrm>
          <a:prstGeom prst="rect">
            <a:avLst/>
          </a:prstGeom>
          <a:noFill/>
        </p:spPr>
        <p:txBody>
          <a:bodyPr wrap="square" rtlCol="0">
            <a:spAutoFit/>
          </a:bodyPr>
          <a:lstStyle/>
          <a:p>
            <a:pPr marL="342900" indent="-342900">
              <a:buFont typeface="Arial" charset="0"/>
              <a:buChar char="•"/>
            </a:pPr>
            <a:r>
              <a:rPr lang="en-US" sz="2000" dirty="0" smtClean="0"/>
              <a:t>A bar plot of the different values from the Fence feature, taken from the </a:t>
            </a:r>
            <a:r>
              <a:rPr lang="en-US" sz="2000" dirty="0" err="1" smtClean="0"/>
              <a:t>combined_df</a:t>
            </a:r>
            <a:r>
              <a:rPr lang="en-US" sz="2000" dirty="0" smtClean="0"/>
              <a:t> </a:t>
            </a:r>
            <a:r>
              <a:rPr lang="en-US" sz="2000" dirty="0" err="1" smtClean="0"/>
              <a:t>dataframe</a:t>
            </a:r>
            <a:r>
              <a:rPr lang="en-US" sz="2000" dirty="0" smtClean="0"/>
              <a:t>.</a:t>
            </a:r>
          </a:p>
          <a:p>
            <a:pPr marL="342900" indent="-342900">
              <a:buFont typeface="Arial" charset="0"/>
              <a:buChar char="•"/>
            </a:pPr>
            <a:r>
              <a:rPr lang="en-US" sz="2000" dirty="0" smtClean="0"/>
              <a:t>Many of the values are in the NA (No Fence) category, but there is a decent enough spread that we cannot throw it out for being too uniform.</a:t>
            </a:r>
            <a:endParaRPr lang="en-US" sz="2000" dirty="0"/>
          </a:p>
        </p:txBody>
      </p:sp>
      <p:sp>
        <p:nvSpPr>
          <p:cNvPr id="44" name="TextBox 43"/>
          <p:cNvSpPr txBox="1"/>
          <p:nvPr/>
        </p:nvSpPr>
        <p:spPr>
          <a:xfrm>
            <a:off x="285073" y="19459673"/>
            <a:ext cx="10402655" cy="2246769"/>
          </a:xfrm>
          <a:prstGeom prst="rect">
            <a:avLst/>
          </a:prstGeom>
          <a:noFill/>
        </p:spPr>
        <p:txBody>
          <a:bodyPr wrap="square" rtlCol="0">
            <a:spAutoFit/>
          </a:bodyPr>
          <a:lstStyle/>
          <a:p>
            <a:pPr marL="342900" indent="-342900">
              <a:buFont typeface="Arial" charset="0"/>
              <a:buChar char="•"/>
            </a:pPr>
            <a:r>
              <a:rPr lang="en-US" sz="2000" dirty="0" smtClean="0"/>
              <a:t>Above is the </a:t>
            </a:r>
            <a:r>
              <a:rPr lang="en-US" sz="2000" dirty="0" err="1" smtClean="0"/>
              <a:t>SalePrice</a:t>
            </a:r>
            <a:r>
              <a:rPr lang="en-US" sz="2000" dirty="0" smtClean="0"/>
              <a:t> histogram that Is split between the Fence values.</a:t>
            </a:r>
          </a:p>
          <a:p>
            <a:pPr marL="342900" indent="-342900">
              <a:buFont typeface="Arial" charset="0"/>
              <a:buChar char="•"/>
            </a:pPr>
            <a:r>
              <a:rPr lang="en-US" sz="2000" dirty="0" smtClean="0"/>
              <a:t>We can see that there are some pretty distinctive clusters that form depending on the values that the Fence feature takes. Specifically, we see that </a:t>
            </a:r>
            <a:r>
              <a:rPr lang="en-US" sz="2000" dirty="0" err="1" smtClean="0"/>
              <a:t>MnWw</a:t>
            </a:r>
            <a:r>
              <a:rPr lang="en-US" sz="2000" dirty="0" smtClean="0"/>
              <a:t> and </a:t>
            </a:r>
            <a:r>
              <a:rPr lang="en-US" sz="2000" dirty="0" err="1" smtClean="0"/>
              <a:t>GdWo</a:t>
            </a:r>
            <a:r>
              <a:rPr lang="en-US" sz="2000" dirty="0" smtClean="0"/>
              <a:t> tend to be associated with lower value homes, while both </a:t>
            </a:r>
            <a:r>
              <a:rPr lang="en-US" sz="2000" dirty="0" err="1" smtClean="0"/>
              <a:t>Prv</a:t>
            </a:r>
            <a:r>
              <a:rPr lang="en-US" sz="2000" dirty="0" smtClean="0"/>
              <a:t> values tend to be associated with higher value homes. NA values are all around the spectrum, but this is probably due to the fact that these homes have vastly more counts and have other redeeming qualities that make them more expensive.</a:t>
            </a:r>
          </a:p>
          <a:p>
            <a:pPr marL="342900" indent="-342900">
              <a:buFont typeface="Arial" charset="0"/>
              <a:buChar char="•"/>
            </a:pPr>
            <a:r>
              <a:rPr lang="en-US" sz="2000" dirty="0" smtClean="0"/>
              <a:t>Because of all of this, I decided to keep the Fence variable.</a:t>
            </a:r>
            <a:endParaRPr lang="en-US" sz="2000" dirty="0"/>
          </a:p>
        </p:txBody>
      </p:sp>
      <p:pic>
        <p:nvPicPr>
          <p:cNvPr id="46" name="Picture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57483" y="11911517"/>
            <a:ext cx="5171088" cy="1808817"/>
          </a:xfrm>
          <a:prstGeom prst="rect">
            <a:avLst/>
          </a:prstGeom>
        </p:spPr>
      </p:pic>
      <p:pic>
        <p:nvPicPr>
          <p:cNvPr id="48" name="Picture 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376898" y="12174716"/>
            <a:ext cx="1473200" cy="1117600"/>
          </a:xfrm>
          <a:prstGeom prst="rect">
            <a:avLst/>
          </a:prstGeom>
        </p:spPr>
      </p:pic>
      <p:pic>
        <p:nvPicPr>
          <p:cNvPr id="49" name="Picture 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060920" y="15698144"/>
            <a:ext cx="6761493" cy="2552903"/>
          </a:xfrm>
          <a:prstGeom prst="rect">
            <a:avLst/>
          </a:prstGeom>
        </p:spPr>
      </p:pic>
      <p:pic>
        <p:nvPicPr>
          <p:cNvPr id="52" name="Picture 5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862232" y="18377258"/>
            <a:ext cx="7080086" cy="2558736"/>
          </a:xfrm>
          <a:prstGeom prst="rect">
            <a:avLst/>
          </a:prstGeom>
        </p:spPr>
      </p:pic>
      <p:grpSp>
        <p:nvGrpSpPr>
          <p:cNvPr id="54" name="Group 53"/>
          <p:cNvGrpSpPr/>
          <p:nvPr/>
        </p:nvGrpSpPr>
        <p:grpSpPr>
          <a:xfrm>
            <a:off x="11220690" y="13746167"/>
            <a:ext cx="5107881" cy="1825766"/>
            <a:chOff x="11220690" y="13746167"/>
            <a:chExt cx="5107881" cy="1825766"/>
          </a:xfrm>
        </p:grpSpPr>
        <p:pic>
          <p:nvPicPr>
            <p:cNvPr id="47" name="Picture 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20690" y="13746167"/>
              <a:ext cx="5107881" cy="1825766"/>
            </a:xfrm>
            <a:prstGeom prst="rect">
              <a:avLst/>
            </a:prstGeom>
          </p:spPr>
        </p:pic>
        <p:sp>
          <p:nvSpPr>
            <p:cNvPr id="53" name="Rectangle 52"/>
            <p:cNvSpPr/>
            <p:nvPr/>
          </p:nvSpPr>
          <p:spPr>
            <a:xfrm>
              <a:off x="14486021" y="15268601"/>
              <a:ext cx="151254" cy="1186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16269776" y="12088548"/>
            <a:ext cx="5371024" cy="3139321"/>
          </a:xfrm>
          <a:prstGeom prst="rect">
            <a:avLst/>
          </a:prstGeom>
          <a:noFill/>
        </p:spPr>
        <p:txBody>
          <a:bodyPr wrap="square" rtlCol="0">
            <a:spAutoFit/>
          </a:bodyPr>
          <a:lstStyle/>
          <a:p>
            <a:pPr marL="342900" indent="-342900">
              <a:buFont typeface="Arial" charset="0"/>
              <a:buChar char="•"/>
            </a:pPr>
            <a:r>
              <a:rPr lang="en-US" sz="1800" dirty="0" smtClean="0"/>
              <a:t>To the left are histograms that show the distributions of the </a:t>
            </a:r>
            <a:r>
              <a:rPr lang="en-US" sz="1800" dirty="0" err="1" smtClean="0"/>
              <a:t>SalePrice</a:t>
            </a:r>
            <a:r>
              <a:rPr lang="en-US" sz="1800" dirty="0" smtClean="0"/>
              <a:t> depending on the </a:t>
            </a:r>
            <a:r>
              <a:rPr lang="en-US" sz="1800" dirty="0" err="1" smtClean="0"/>
              <a:t>MiscFeature</a:t>
            </a:r>
            <a:r>
              <a:rPr lang="en-US" sz="1800" dirty="0" smtClean="0"/>
              <a:t> variable. These values for the histogram were taken from the train_X2 </a:t>
            </a:r>
            <a:r>
              <a:rPr lang="en-US" sz="1800" dirty="0" err="1" smtClean="0"/>
              <a:t>dataframe</a:t>
            </a:r>
            <a:r>
              <a:rPr lang="en-US" sz="1800" dirty="0" smtClean="0"/>
              <a:t>, while the </a:t>
            </a:r>
            <a:r>
              <a:rPr lang="en-US" sz="1800" dirty="0" err="1" smtClean="0"/>
              <a:t>value_counts</a:t>
            </a:r>
            <a:r>
              <a:rPr lang="en-US" sz="1800" dirty="0" smtClean="0"/>
              <a:t> are taken from the </a:t>
            </a:r>
            <a:r>
              <a:rPr lang="en-US" sz="1800" dirty="0" err="1" smtClean="0"/>
              <a:t>combined_df</a:t>
            </a:r>
            <a:r>
              <a:rPr lang="en-US" sz="1800" dirty="0" smtClean="0"/>
              <a:t> </a:t>
            </a:r>
            <a:r>
              <a:rPr lang="en-US" sz="1800" dirty="0" err="1" smtClean="0"/>
              <a:t>dataframe</a:t>
            </a:r>
            <a:r>
              <a:rPr lang="en-US" sz="1800" dirty="0" smtClean="0"/>
              <a:t>.</a:t>
            </a:r>
          </a:p>
          <a:p>
            <a:pPr marL="342900" indent="-342900">
              <a:buFont typeface="Arial" charset="0"/>
              <a:buChar char="•"/>
            </a:pPr>
            <a:r>
              <a:rPr lang="en-US" sz="1800" dirty="0" smtClean="0"/>
              <a:t>The most common value besides NA, Shed, is pretty spread out across the histogram, while the other values don’t have a well defined </a:t>
            </a:r>
            <a:r>
              <a:rPr lang="en-US" sz="1800" dirty="0" err="1" smtClean="0"/>
              <a:t>distribuition</a:t>
            </a:r>
            <a:r>
              <a:rPr lang="en-US" sz="1800" dirty="0" smtClean="0"/>
              <a:t>.</a:t>
            </a:r>
          </a:p>
          <a:p>
            <a:pPr marL="342900" indent="-342900">
              <a:buFont typeface="Arial" charset="0"/>
              <a:buChar char="•"/>
            </a:pPr>
            <a:r>
              <a:rPr lang="en-US" sz="1800" dirty="0" smtClean="0"/>
              <a:t>I have my doubts about how useful this variable is, so I decided to look at the </a:t>
            </a:r>
            <a:r>
              <a:rPr lang="en-US" sz="1800" dirty="0" err="1" smtClean="0"/>
              <a:t>MiscVal</a:t>
            </a:r>
            <a:r>
              <a:rPr lang="en-US" sz="1800" dirty="0" smtClean="0"/>
              <a:t> variable as well </a:t>
            </a:r>
            <a:endParaRPr lang="en-US" sz="1800" dirty="0"/>
          </a:p>
        </p:txBody>
      </p:sp>
      <p:pic>
        <p:nvPicPr>
          <p:cNvPr id="56" name="Picture 5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84555" y="18741667"/>
            <a:ext cx="1652706" cy="690567"/>
          </a:xfrm>
          <a:prstGeom prst="rect">
            <a:avLst/>
          </a:prstGeom>
        </p:spPr>
      </p:pic>
      <p:pic>
        <p:nvPicPr>
          <p:cNvPr id="57" name="Picture 5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059769" y="15954473"/>
            <a:ext cx="2288107" cy="1422337"/>
          </a:xfrm>
          <a:prstGeom prst="rect">
            <a:avLst/>
          </a:prstGeom>
        </p:spPr>
      </p:pic>
      <p:sp>
        <p:nvSpPr>
          <p:cNvPr id="58" name="TextBox 57"/>
          <p:cNvSpPr txBox="1"/>
          <p:nvPr/>
        </p:nvSpPr>
        <p:spPr>
          <a:xfrm>
            <a:off x="11187877" y="15698144"/>
            <a:ext cx="3765542" cy="6109365"/>
          </a:xfrm>
          <a:prstGeom prst="rect">
            <a:avLst/>
          </a:prstGeom>
          <a:noFill/>
        </p:spPr>
        <p:txBody>
          <a:bodyPr wrap="square" rtlCol="0">
            <a:spAutoFit/>
          </a:bodyPr>
          <a:lstStyle/>
          <a:p>
            <a:pPr marL="342900" indent="-342900">
              <a:buFont typeface="Arial" charset="0"/>
              <a:buChar char="•"/>
            </a:pPr>
            <a:r>
              <a:rPr lang="en-US" sz="1700" dirty="0" smtClean="0"/>
              <a:t>To the right is a histogram of the </a:t>
            </a:r>
            <a:r>
              <a:rPr lang="en-US" sz="1700" dirty="0" err="1" smtClean="0"/>
              <a:t>MiscValue</a:t>
            </a:r>
            <a:r>
              <a:rPr lang="en-US" sz="1700" dirty="0" smtClean="0"/>
              <a:t> variable, without the zero values. Most of the add-ons aren’t that expensive, but some are very expensive. </a:t>
            </a:r>
          </a:p>
          <a:p>
            <a:pPr marL="342900" indent="-342900">
              <a:buFont typeface="Arial" charset="0"/>
              <a:buChar char="•"/>
            </a:pPr>
            <a:r>
              <a:rPr lang="en-US" sz="1700" dirty="0" smtClean="0"/>
              <a:t>The </a:t>
            </a:r>
            <a:r>
              <a:rPr lang="en-US" sz="1700" dirty="0" err="1" smtClean="0"/>
              <a:t>MiscVal</a:t>
            </a:r>
            <a:r>
              <a:rPr lang="en-US" sz="1700" dirty="0" smtClean="0"/>
              <a:t> variable has 2813 0 values instead of 2810 like the </a:t>
            </a:r>
            <a:r>
              <a:rPr lang="en-US" sz="1700" dirty="0" err="1" smtClean="0"/>
              <a:t>MiscFeature</a:t>
            </a:r>
            <a:r>
              <a:rPr lang="en-US" sz="1700" dirty="0" smtClean="0"/>
              <a:t> variable would indicate. I found this to be an error in the dataset and replaced these values with the mean </a:t>
            </a:r>
            <a:r>
              <a:rPr lang="en-US" sz="1700" dirty="0" err="1" smtClean="0"/>
              <a:t>MiscVal</a:t>
            </a:r>
            <a:r>
              <a:rPr lang="en-US" sz="1700" dirty="0" smtClean="0"/>
              <a:t> associated with the respective </a:t>
            </a:r>
            <a:r>
              <a:rPr lang="en-US" sz="1700" dirty="0" err="1" smtClean="0"/>
              <a:t>MiscFeature</a:t>
            </a:r>
            <a:r>
              <a:rPr lang="en-US" sz="1700" dirty="0"/>
              <a:t> </a:t>
            </a:r>
            <a:r>
              <a:rPr lang="en-US" sz="1700" dirty="0" smtClean="0"/>
              <a:t>to </a:t>
            </a:r>
            <a:r>
              <a:rPr lang="en-US" sz="1700" dirty="0" err="1" smtClean="0"/>
              <a:t>rectfy</a:t>
            </a:r>
            <a:r>
              <a:rPr lang="en-US" sz="1700" dirty="0" smtClean="0"/>
              <a:t> this problem.</a:t>
            </a:r>
          </a:p>
          <a:p>
            <a:pPr marL="342900" indent="-342900">
              <a:buFont typeface="Arial" charset="0"/>
              <a:buChar char="•"/>
            </a:pPr>
            <a:r>
              <a:rPr lang="en-US" sz="1700" dirty="0" smtClean="0"/>
              <a:t>The bottom scatter plot shows the </a:t>
            </a:r>
            <a:r>
              <a:rPr lang="en-US" sz="1700" dirty="0" err="1" smtClean="0"/>
              <a:t>SalePrice</a:t>
            </a:r>
            <a:r>
              <a:rPr lang="en-US" sz="1700" dirty="0" smtClean="0"/>
              <a:t> vs </a:t>
            </a:r>
            <a:r>
              <a:rPr lang="en-US" sz="1700" dirty="0" err="1" smtClean="0"/>
              <a:t>MiscVal</a:t>
            </a:r>
            <a:r>
              <a:rPr lang="en-US" sz="1700" dirty="0" smtClean="0"/>
              <a:t> variable, with a correlation table. Both of these only look at </a:t>
            </a:r>
            <a:r>
              <a:rPr lang="en-US" sz="1700" dirty="0" err="1" smtClean="0"/>
              <a:t>MiscVal</a:t>
            </a:r>
            <a:r>
              <a:rPr lang="en-US" sz="1700" dirty="0" smtClean="0"/>
              <a:t> &gt; 0 values to get a true assessment of the relationship. It is very weakly correlated with </a:t>
            </a:r>
            <a:r>
              <a:rPr lang="en-US" sz="1700" dirty="0" err="1" smtClean="0"/>
              <a:t>SalePrice</a:t>
            </a:r>
            <a:r>
              <a:rPr lang="en-US" sz="1700" dirty="0" smtClean="0"/>
              <a:t>.</a:t>
            </a:r>
          </a:p>
          <a:p>
            <a:pPr marL="342900" indent="-342900">
              <a:buFont typeface="Arial" charset="0"/>
              <a:buChar char="•"/>
            </a:pPr>
            <a:r>
              <a:rPr lang="en-US" sz="1700" dirty="0" smtClean="0"/>
              <a:t>I decided to throw out both of these features because they don’t add much to the analysis.</a:t>
            </a:r>
            <a:endParaRPr lang="en-US" sz="1700" dirty="0"/>
          </a:p>
        </p:txBody>
      </p:sp>
    </p:spTree>
    <p:extLst>
      <p:ext uri="{BB962C8B-B14F-4D97-AF65-F5344CB8AC3E}">
        <p14:creationId xmlns:p14="http://schemas.microsoft.com/office/powerpoint/2010/main" val="161846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0972800" y="0"/>
            <a:ext cx="107577" cy="21945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09728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696758" y="0"/>
            <a:ext cx="2790123" cy="938719"/>
          </a:xfrm>
          <a:prstGeom prst="rect">
            <a:avLst/>
          </a:prstGeom>
          <a:noFill/>
        </p:spPr>
        <p:txBody>
          <a:bodyPr wrap="none" rtlCol="0">
            <a:spAutoFit/>
          </a:bodyPr>
          <a:lstStyle/>
          <a:p>
            <a:r>
              <a:rPr lang="en-US" sz="5500" b="1" smtClean="0">
                <a:solidFill>
                  <a:srgbClr val="00B050"/>
                </a:solidFill>
              </a:rPr>
              <a:t>SaleType</a:t>
            </a:r>
            <a:endParaRPr lang="en-US" sz="5500" b="1" dirty="0">
              <a:solidFill>
                <a:srgbClr val="00B050"/>
              </a:solidFill>
            </a:endParaRPr>
          </a:p>
        </p:txBody>
      </p:sp>
      <p:sp>
        <p:nvSpPr>
          <p:cNvPr id="6" name="TextBox 5"/>
          <p:cNvSpPr txBox="1"/>
          <p:nvPr/>
        </p:nvSpPr>
        <p:spPr>
          <a:xfrm>
            <a:off x="14843165" y="0"/>
            <a:ext cx="4254691" cy="938719"/>
          </a:xfrm>
          <a:prstGeom prst="rect">
            <a:avLst/>
          </a:prstGeom>
          <a:noFill/>
        </p:spPr>
        <p:txBody>
          <a:bodyPr wrap="none" rtlCol="0">
            <a:spAutoFit/>
          </a:bodyPr>
          <a:lstStyle/>
          <a:p>
            <a:r>
              <a:rPr lang="en-US" sz="5500" b="1" smtClean="0">
                <a:solidFill>
                  <a:srgbClr val="00B050"/>
                </a:solidFill>
              </a:rPr>
              <a:t>SaleCondition</a:t>
            </a:r>
            <a:endParaRPr lang="en-US" sz="5500" b="1" dirty="0">
              <a:solidFill>
                <a:srgbClr val="00B050"/>
              </a:solidFill>
            </a:endParaRPr>
          </a:p>
        </p:txBody>
      </p:sp>
      <p:sp>
        <p:nvSpPr>
          <p:cNvPr id="8" name="TextBox 7"/>
          <p:cNvSpPr txBox="1"/>
          <p:nvPr/>
        </p:nvSpPr>
        <p:spPr>
          <a:xfrm>
            <a:off x="4009812" y="11045906"/>
            <a:ext cx="2446504" cy="938719"/>
          </a:xfrm>
          <a:prstGeom prst="rect">
            <a:avLst/>
          </a:prstGeom>
          <a:noFill/>
        </p:spPr>
        <p:txBody>
          <a:bodyPr wrap="none" rtlCol="0">
            <a:spAutoFit/>
          </a:bodyPr>
          <a:lstStyle/>
          <a:p>
            <a:r>
              <a:rPr lang="en-US" sz="5500" b="1" smtClean="0">
                <a:solidFill>
                  <a:srgbClr val="FF0000"/>
                </a:solidFill>
              </a:rPr>
              <a:t>MoSold</a:t>
            </a:r>
            <a:endParaRPr lang="en-US" sz="5500" b="1" dirty="0">
              <a:solidFill>
                <a:srgbClr val="FF0000"/>
              </a:solidFill>
            </a:endParaRPr>
          </a:p>
        </p:txBody>
      </p:sp>
      <p:sp>
        <p:nvSpPr>
          <p:cNvPr id="9" name="TextBox 8"/>
          <p:cNvSpPr txBox="1"/>
          <p:nvPr/>
        </p:nvSpPr>
        <p:spPr>
          <a:xfrm>
            <a:off x="15557691" y="11022219"/>
            <a:ext cx="2032736" cy="938719"/>
          </a:xfrm>
          <a:prstGeom prst="rect">
            <a:avLst/>
          </a:prstGeom>
          <a:noFill/>
        </p:spPr>
        <p:txBody>
          <a:bodyPr wrap="none" rtlCol="0">
            <a:spAutoFit/>
          </a:bodyPr>
          <a:lstStyle/>
          <a:p>
            <a:r>
              <a:rPr lang="en-US" sz="5500" b="1" smtClean="0">
                <a:solidFill>
                  <a:srgbClr val="FF0000"/>
                </a:solidFill>
              </a:rPr>
              <a:t>YrSold</a:t>
            </a:r>
            <a:endParaRPr lang="en-US" sz="5500"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28160"/>
            <a:ext cx="6152097" cy="21042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86" y="6547506"/>
            <a:ext cx="5994127" cy="217892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7" y="8755440"/>
            <a:ext cx="5994614" cy="208508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256" y="882434"/>
            <a:ext cx="9258300" cy="35306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133" y="1366496"/>
            <a:ext cx="1600200" cy="2006600"/>
          </a:xfrm>
          <a:prstGeom prst="rect">
            <a:avLst/>
          </a:prstGeom>
        </p:spPr>
      </p:pic>
      <p:sp>
        <p:nvSpPr>
          <p:cNvPr id="13" name="TextBox 12"/>
          <p:cNvSpPr txBox="1"/>
          <p:nvPr/>
        </p:nvSpPr>
        <p:spPr>
          <a:xfrm>
            <a:off x="4961482" y="1299224"/>
            <a:ext cx="4277462" cy="1938992"/>
          </a:xfrm>
          <a:prstGeom prst="rect">
            <a:avLst/>
          </a:prstGeom>
          <a:noFill/>
        </p:spPr>
        <p:txBody>
          <a:bodyPr wrap="square" rtlCol="0">
            <a:spAutoFit/>
          </a:bodyPr>
          <a:lstStyle/>
          <a:p>
            <a:pPr marL="285750" indent="-285750">
              <a:buFont typeface="Arial" charset="0"/>
              <a:buChar char="•"/>
            </a:pPr>
            <a:r>
              <a:rPr lang="en-US" sz="2000" dirty="0" smtClean="0"/>
              <a:t>A </a:t>
            </a:r>
            <a:r>
              <a:rPr lang="en-US" sz="2000" dirty="0" err="1" smtClean="0"/>
              <a:t>barplot</a:t>
            </a:r>
            <a:r>
              <a:rPr lang="en-US" sz="2000" dirty="0" smtClean="0"/>
              <a:t> of the different values in </a:t>
            </a:r>
            <a:r>
              <a:rPr lang="en-US" sz="2000" dirty="0" err="1" smtClean="0"/>
              <a:t>SaleType</a:t>
            </a:r>
            <a:r>
              <a:rPr lang="en-US" sz="2000" dirty="0" smtClean="0"/>
              <a:t> from the </a:t>
            </a:r>
            <a:r>
              <a:rPr lang="en-US" sz="2000" dirty="0" err="1" smtClean="0"/>
              <a:t>combined_df</a:t>
            </a:r>
            <a:r>
              <a:rPr lang="en-US" sz="2000" dirty="0" smtClean="0"/>
              <a:t> </a:t>
            </a:r>
            <a:r>
              <a:rPr lang="en-US" sz="2000" dirty="0" err="1" smtClean="0"/>
              <a:t>dataframe</a:t>
            </a:r>
            <a:r>
              <a:rPr lang="en-US" sz="2000" dirty="0" smtClean="0"/>
              <a:t>. </a:t>
            </a:r>
          </a:p>
          <a:p>
            <a:pPr marL="285750" indent="-285750">
              <a:buFont typeface="Arial" charset="0"/>
              <a:buChar char="•"/>
            </a:pPr>
            <a:r>
              <a:rPr lang="en-US" sz="2000" dirty="0" smtClean="0"/>
              <a:t>This variable is fairly uniform but again, not enough to throw away on that alone.</a:t>
            </a:r>
            <a:endParaRPr lang="en-US" sz="2000" dirty="0"/>
          </a:p>
        </p:txBody>
      </p:sp>
      <p:sp>
        <p:nvSpPr>
          <p:cNvPr id="14" name="TextBox 13"/>
          <p:cNvSpPr txBox="1"/>
          <p:nvPr/>
        </p:nvSpPr>
        <p:spPr>
          <a:xfrm>
            <a:off x="6195700" y="4666924"/>
            <a:ext cx="4666915" cy="5940088"/>
          </a:xfrm>
          <a:prstGeom prst="rect">
            <a:avLst/>
          </a:prstGeom>
          <a:noFill/>
        </p:spPr>
        <p:txBody>
          <a:bodyPr wrap="square" rtlCol="0">
            <a:spAutoFit/>
          </a:bodyPr>
          <a:lstStyle/>
          <a:p>
            <a:pPr marL="285750" indent="-285750">
              <a:buFont typeface="Arial" charset="0"/>
              <a:buChar char="•"/>
            </a:pPr>
            <a:r>
              <a:rPr lang="en-US" sz="2000" dirty="0" smtClean="0"/>
              <a:t>These are histograms of the </a:t>
            </a:r>
            <a:r>
              <a:rPr lang="en-US" sz="2000" dirty="0" err="1" smtClean="0"/>
              <a:t>SalePrice</a:t>
            </a:r>
            <a:r>
              <a:rPr lang="en-US" sz="2000" dirty="0" smtClean="0"/>
              <a:t> that are </a:t>
            </a:r>
            <a:r>
              <a:rPr lang="en-US" sz="2000" dirty="0" err="1" smtClean="0"/>
              <a:t>seperated</a:t>
            </a:r>
            <a:r>
              <a:rPr lang="en-US" sz="2000" dirty="0" smtClean="0"/>
              <a:t> based on the value of </a:t>
            </a:r>
            <a:r>
              <a:rPr lang="en-US" sz="2000" dirty="0" err="1" smtClean="0"/>
              <a:t>SaleType</a:t>
            </a:r>
            <a:r>
              <a:rPr lang="en-US" sz="2000" dirty="0" smtClean="0"/>
              <a:t>. I had to graph multiple histograms because some of the values are so low that they can’t be seen in the other histograms.</a:t>
            </a:r>
          </a:p>
          <a:p>
            <a:pPr marL="285750" indent="-285750">
              <a:buFont typeface="Arial" charset="0"/>
              <a:buChar char="•"/>
            </a:pPr>
            <a:r>
              <a:rPr lang="en-US" sz="2000" dirty="0" smtClean="0"/>
              <a:t>WD and New seem to have pretty well defined distributions (even though the latter is much more spread out). COD also has a decent distribution.</a:t>
            </a:r>
          </a:p>
          <a:p>
            <a:pPr marL="285750" indent="-285750">
              <a:buFont typeface="Arial" charset="0"/>
              <a:buChar char="•"/>
            </a:pPr>
            <a:r>
              <a:rPr lang="en-US" sz="2000" dirty="0" smtClean="0"/>
              <a:t>I decided to keep this variable because its an indicator of a pretty important property.</a:t>
            </a:r>
          </a:p>
          <a:p>
            <a:pPr marL="285750" indent="-285750">
              <a:buFont typeface="Arial" charset="0"/>
              <a:buChar char="•"/>
            </a:pPr>
            <a:r>
              <a:rPr lang="en-US" sz="2000" dirty="0" smtClean="0"/>
              <a:t>Also notice that all the values that deal with contracts (</a:t>
            </a:r>
            <a:r>
              <a:rPr lang="en-US" sz="2000" dirty="0" err="1" smtClean="0"/>
              <a:t>ConLD</a:t>
            </a:r>
            <a:r>
              <a:rPr lang="en-US" sz="2000" dirty="0" smtClean="0"/>
              <a:t>, </a:t>
            </a:r>
            <a:r>
              <a:rPr lang="en-US" sz="2000" dirty="0" err="1" smtClean="0"/>
              <a:t>ConLI</a:t>
            </a:r>
            <a:r>
              <a:rPr lang="en-US" sz="2000" dirty="0" smtClean="0"/>
              <a:t>, </a:t>
            </a:r>
            <a:r>
              <a:rPr lang="en-US" sz="2000" dirty="0" err="1" smtClean="0"/>
              <a:t>ConLw</a:t>
            </a:r>
            <a:r>
              <a:rPr lang="en-US" sz="2000" dirty="0" smtClean="0"/>
              <a:t>, and Con) are spread around the same values. Because of this, I decided to combine them together into one value, Contract.</a:t>
            </a:r>
            <a:endParaRPr lang="en-US" sz="2000"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56009" y="1032820"/>
            <a:ext cx="9436100" cy="374650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32450" y="1536416"/>
            <a:ext cx="2196869" cy="170180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90562" y="5145108"/>
            <a:ext cx="6638504" cy="2375410"/>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22241" y="7723896"/>
            <a:ext cx="6606825" cy="2401658"/>
          </a:xfrm>
          <a:prstGeom prst="rect">
            <a:avLst/>
          </a:prstGeom>
        </p:spPr>
      </p:pic>
      <p:sp>
        <p:nvSpPr>
          <p:cNvPr id="23" name="TextBox 22"/>
          <p:cNvSpPr txBox="1"/>
          <p:nvPr/>
        </p:nvSpPr>
        <p:spPr>
          <a:xfrm>
            <a:off x="16269776" y="1632550"/>
            <a:ext cx="4527019" cy="1631216"/>
          </a:xfrm>
          <a:prstGeom prst="rect">
            <a:avLst/>
          </a:prstGeom>
          <a:noFill/>
        </p:spPr>
        <p:txBody>
          <a:bodyPr wrap="square" rtlCol="0">
            <a:spAutoFit/>
          </a:bodyPr>
          <a:lstStyle/>
          <a:p>
            <a:pPr marL="342900" indent="-342900">
              <a:buFont typeface="Arial" charset="0"/>
              <a:buChar char="•"/>
            </a:pPr>
            <a:r>
              <a:rPr lang="en-US" sz="2000" dirty="0" err="1" smtClean="0"/>
              <a:t>Barplot</a:t>
            </a:r>
            <a:r>
              <a:rPr lang="en-US" sz="2000" dirty="0" smtClean="0"/>
              <a:t> of the different values for </a:t>
            </a:r>
            <a:r>
              <a:rPr lang="en-US" sz="2000" dirty="0" err="1" smtClean="0"/>
              <a:t>SaleCondition</a:t>
            </a:r>
            <a:r>
              <a:rPr lang="en-US" sz="2000" dirty="0" smtClean="0"/>
              <a:t> from the </a:t>
            </a:r>
            <a:r>
              <a:rPr lang="en-US" sz="2000" dirty="0" err="1" smtClean="0"/>
              <a:t>combined_df</a:t>
            </a:r>
            <a:r>
              <a:rPr lang="en-US" sz="2000" dirty="0" smtClean="0"/>
              <a:t> </a:t>
            </a:r>
            <a:r>
              <a:rPr lang="en-US" sz="2000" dirty="0" err="1" smtClean="0"/>
              <a:t>dataframe</a:t>
            </a:r>
            <a:r>
              <a:rPr lang="en-US" sz="2000" dirty="0" smtClean="0"/>
              <a:t>.</a:t>
            </a:r>
          </a:p>
          <a:p>
            <a:pPr marL="342900" indent="-342900">
              <a:buFont typeface="Arial" charset="0"/>
              <a:buChar char="•"/>
            </a:pPr>
            <a:r>
              <a:rPr lang="en-US" sz="2000" dirty="0" smtClean="0"/>
              <a:t>It is pretty uniform but again is spread pretty well across different values.</a:t>
            </a:r>
          </a:p>
        </p:txBody>
      </p:sp>
      <p:sp>
        <p:nvSpPr>
          <p:cNvPr id="24" name="TextBox 23"/>
          <p:cNvSpPr txBox="1"/>
          <p:nvPr/>
        </p:nvSpPr>
        <p:spPr>
          <a:xfrm>
            <a:off x="17906266" y="5580527"/>
            <a:ext cx="3909391" cy="4247317"/>
          </a:xfrm>
          <a:prstGeom prst="rect">
            <a:avLst/>
          </a:prstGeom>
          <a:noFill/>
        </p:spPr>
        <p:txBody>
          <a:bodyPr wrap="square" rtlCol="0">
            <a:spAutoFit/>
          </a:bodyPr>
          <a:lstStyle/>
          <a:p>
            <a:pPr marL="342900" indent="-342900">
              <a:buFont typeface="Arial" charset="0"/>
              <a:buChar char="•"/>
            </a:pPr>
            <a:r>
              <a:rPr lang="en-US" sz="1500" dirty="0" smtClean="0"/>
              <a:t>These are </a:t>
            </a:r>
            <a:r>
              <a:rPr lang="en-US" sz="1500" dirty="0" err="1" smtClean="0"/>
              <a:t>SalePrice</a:t>
            </a:r>
            <a:r>
              <a:rPr lang="en-US" sz="1500" dirty="0" smtClean="0"/>
              <a:t> histograms from the train_X2 </a:t>
            </a:r>
            <a:r>
              <a:rPr lang="en-US" sz="1500" dirty="0" err="1" smtClean="0"/>
              <a:t>dataframe</a:t>
            </a:r>
            <a:r>
              <a:rPr lang="en-US" sz="1500" dirty="0" smtClean="0"/>
              <a:t>.</a:t>
            </a:r>
          </a:p>
          <a:p>
            <a:pPr marL="342900" indent="-342900">
              <a:buFont typeface="Arial" charset="0"/>
              <a:buChar char="•"/>
            </a:pPr>
            <a:r>
              <a:rPr lang="en-US" sz="1500" dirty="0" smtClean="0"/>
              <a:t>These values cluster up in certain areas and these make sense. For example, Abnormal sales tend to be associated with lower </a:t>
            </a:r>
            <a:r>
              <a:rPr lang="en-US" sz="1500" dirty="0" err="1" smtClean="0"/>
              <a:t>SalePrice</a:t>
            </a:r>
            <a:r>
              <a:rPr lang="en-US" sz="1500" dirty="0" smtClean="0"/>
              <a:t> values. This makes sense because Abnormal sales are associated with a financially distressed homeowner that sells there house for less than its worth.</a:t>
            </a:r>
          </a:p>
          <a:p>
            <a:pPr marL="342900" indent="-342900">
              <a:buFont typeface="Arial" charset="0"/>
              <a:buChar char="•"/>
            </a:pPr>
            <a:r>
              <a:rPr lang="en-US" sz="1500" dirty="0" smtClean="0"/>
              <a:t>The distribution for Partial sales also make sense because these tend to be newer, larger houses that are being developed however, they are not completely finished. This explains their overall expensive values because of how new they are.</a:t>
            </a:r>
          </a:p>
          <a:p>
            <a:pPr marL="342900" indent="-342900">
              <a:buFont typeface="Arial" charset="0"/>
              <a:buChar char="•"/>
            </a:pPr>
            <a:r>
              <a:rPr lang="en-US" sz="1500" dirty="0" smtClean="0"/>
              <a:t>Because of all of this I decided to keep this variable as it can be very helpful to help predict </a:t>
            </a:r>
            <a:r>
              <a:rPr lang="en-US" sz="1500" dirty="0" err="1" smtClean="0"/>
              <a:t>SalePrice</a:t>
            </a:r>
            <a:r>
              <a:rPr lang="en-US" sz="1500" dirty="0" smtClean="0"/>
              <a:t> values.</a:t>
            </a:r>
            <a:endParaRPr lang="en-US" sz="1500" dirty="0"/>
          </a:p>
        </p:txBody>
      </p:sp>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2048916"/>
            <a:ext cx="7244529" cy="2673115"/>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7517" y="17471141"/>
            <a:ext cx="7082495" cy="2473700"/>
          </a:xfrm>
          <a:prstGeom prst="rect">
            <a:avLst/>
          </a:prstGeom>
        </p:spPr>
      </p:pic>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87" y="14755832"/>
            <a:ext cx="7107157" cy="2749348"/>
          </a:xfrm>
          <a:prstGeom prst="rect">
            <a:avLst/>
          </a:prstGeom>
        </p:spPr>
      </p:pic>
      <p:pic>
        <p:nvPicPr>
          <p:cNvPr id="37" name="Picture 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30007" y="20060240"/>
            <a:ext cx="4545812" cy="1885360"/>
          </a:xfrm>
          <a:prstGeom prst="rect">
            <a:avLst/>
          </a:prstGeom>
        </p:spPr>
      </p:pic>
      <p:sp>
        <p:nvSpPr>
          <p:cNvPr id="38" name="TextBox 37"/>
          <p:cNvSpPr txBox="1"/>
          <p:nvPr/>
        </p:nvSpPr>
        <p:spPr>
          <a:xfrm>
            <a:off x="7030719" y="12117757"/>
            <a:ext cx="3831896" cy="9633406"/>
          </a:xfrm>
          <a:prstGeom prst="rect">
            <a:avLst/>
          </a:prstGeom>
          <a:noFill/>
        </p:spPr>
        <p:txBody>
          <a:bodyPr wrap="square" rtlCol="0">
            <a:spAutoFit/>
          </a:bodyPr>
          <a:lstStyle/>
          <a:p>
            <a:pPr marL="285750" indent="-285750">
              <a:buFont typeface="Arial" charset="0"/>
              <a:buChar char="•"/>
            </a:pPr>
            <a:r>
              <a:rPr lang="en-US" sz="2000" dirty="0" smtClean="0"/>
              <a:t>This is a histogram showing the distributions of the </a:t>
            </a:r>
            <a:r>
              <a:rPr lang="en-US" sz="2000" dirty="0" err="1" smtClean="0"/>
              <a:t>MoSold</a:t>
            </a:r>
            <a:r>
              <a:rPr lang="en-US" sz="2000" dirty="0" smtClean="0"/>
              <a:t> variable from the </a:t>
            </a:r>
            <a:r>
              <a:rPr lang="en-US" sz="2000" dirty="0" err="1" smtClean="0"/>
              <a:t>combined_df</a:t>
            </a:r>
            <a:r>
              <a:rPr lang="en-US" sz="2000" dirty="0" smtClean="0"/>
              <a:t> </a:t>
            </a:r>
            <a:r>
              <a:rPr lang="en-US" sz="2000" dirty="0" err="1" smtClean="0"/>
              <a:t>dataframe</a:t>
            </a:r>
            <a:r>
              <a:rPr lang="en-US" sz="2000" dirty="0" smtClean="0"/>
              <a:t>.</a:t>
            </a:r>
          </a:p>
          <a:p>
            <a:pPr marL="285750" indent="-285750">
              <a:buFont typeface="Arial" charset="0"/>
              <a:buChar char="•"/>
            </a:pPr>
            <a:r>
              <a:rPr lang="en-US" sz="2000" dirty="0" smtClean="0"/>
              <a:t>We can see that most houses are being sold around the end of spring and beginning of summer, but we can’t tell from this plot alone if this is a good indicator of </a:t>
            </a:r>
            <a:r>
              <a:rPr lang="en-US" sz="2000" dirty="0" err="1" smtClean="0"/>
              <a:t>SalePrice</a:t>
            </a:r>
            <a:r>
              <a:rPr lang="en-US" sz="2000" dirty="0" smtClean="0"/>
              <a:t>.</a:t>
            </a:r>
          </a:p>
          <a:p>
            <a:pPr marL="285750" indent="-285750">
              <a:buFont typeface="Arial" charset="0"/>
              <a:buChar char="•"/>
            </a:pPr>
            <a:r>
              <a:rPr lang="en-US" sz="2000" dirty="0" smtClean="0"/>
              <a:t>The other 2 plots show 1) the </a:t>
            </a:r>
            <a:r>
              <a:rPr lang="en-US" sz="2000" dirty="0" err="1" smtClean="0"/>
              <a:t>SalePrice</a:t>
            </a:r>
            <a:r>
              <a:rPr lang="en-US" sz="2000" dirty="0" smtClean="0"/>
              <a:t> by </a:t>
            </a:r>
            <a:r>
              <a:rPr lang="en-US" sz="2000" dirty="0" err="1" smtClean="0"/>
              <a:t>MoSold</a:t>
            </a:r>
            <a:r>
              <a:rPr lang="en-US" sz="2000" dirty="0" smtClean="0"/>
              <a:t> and 2) the mean </a:t>
            </a:r>
            <a:r>
              <a:rPr lang="en-US" sz="2000" dirty="0" err="1" smtClean="0"/>
              <a:t>SalePrice</a:t>
            </a:r>
            <a:r>
              <a:rPr lang="en-US" sz="2000" dirty="0" smtClean="0"/>
              <a:t> by </a:t>
            </a:r>
            <a:r>
              <a:rPr lang="en-US" sz="2000" dirty="0" err="1" smtClean="0"/>
              <a:t>MoSold</a:t>
            </a:r>
            <a:r>
              <a:rPr lang="en-US" sz="2000" dirty="0" smtClean="0"/>
              <a:t> with the error bars indicating 1 standard deviation. They were both created from the train_X2 </a:t>
            </a:r>
            <a:r>
              <a:rPr lang="en-US" sz="2000" dirty="0" err="1" smtClean="0"/>
              <a:t>dataframe</a:t>
            </a:r>
            <a:r>
              <a:rPr lang="en-US" sz="2000" dirty="0" smtClean="0"/>
              <a:t>.</a:t>
            </a:r>
          </a:p>
          <a:p>
            <a:pPr marL="285750" indent="-285750">
              <a:buFont typeface="Arial" charset="0"/>
              <a:buChar char="•"/>
            </a:pPr>
            <a:r>
              <a:rPr lang="en-US" sz="2000" dirty="0" smtClean="0"/>
              <a:t>As we can see, there is a lot of variability between months, and the means are all really close together.</a:t>
            </a:r>
          </a:p>
          <a:p>
            <a:pPr marL="285750" indent="-285750">
              <a:buFont typeface="Arial" charset="0"/>
              <a:buChar char="•"/>
            </a:pPr>
            <a:r>
              <a:rPr lang="en-US" sz="2000" dirty="0" smtClean="0"/>
              <a:t>The table at the bottom shows the Pearson correlation coefficient of </a:t>
            </a:r>
            <a:r>
              <a:rPr lang="en-US" sz="2000" dirty="0" err="1" smtClean="0"/>
              <a:t>MoSold</a:t>
            </a:r>
            <a:r>
              <a:rPr lang="en-US" sz="2000" dirty="0" smtClean="0"/>
              <a:t> vs </a:t>
            </a:r>
            <a:r>
              <a:rPr lang="en-US" sz="2000" dirty="0" err="1" smtClean="0"/>
              <a:t>SalePrice</a:t>
            </a:r>
            <a:r>
              <a:rPr lang="en-US" sz="2000" dirty="0" smtClean="0"/>
              <a:t>. As we can see from the table and the mean </a:t>
            </a:r>
            <a:r>
              <a:rPr lang="en-US" sz="2000" dirty="0" err="1" smtClean="0"/>
              <a:t>SalePrice</a:t>
            </a:r>
            <a:r>
              <a:rPr lang="en-US" sz="2000" dirty="0" smtClean="0"/>
              <a:t> graph, there isn’t a strong correlation between </a:t>
            </a:r>
            <a:r>
              <a:rPr lang="en-US" sz="2000" dirty="0" err="1" smtClean="0"/>
              <a:t>MoSold</a:t>
            </a:r>
            <a:r>
              <a:rPr lang="en-US" sz="2000" dirty="0" smtClean="0"/>
              <a:t> and </a:t>
            </a:r>
            <a:r>
              <a:rPr lang="en-US" sz="2000" dirty="0" err="1" smtClean="0"/>
              <a:t>SalePrice</a:t>
            </a:r>
            <a:r>
              <a:rPr lang="en-US" sz="2000" dirty="0" smtClean="0"/>
              <a:t>. </a:t>
            </a:r>
          </a:p>
          <a:p>
            <a:pPr marL="285750" indent="-285750">
              <a:buFont typeface="Arial" charset="0"/>
              <a:buChar char="•"/>
            </a:pPr>
            <a:r>
              <a:rPr lang="en-US" sz="2000" dirty="0" smtClean="0"/>
              <a:t>This variable is not helpful and is removed from the dataset.</a:t>
            </a:r>
          </a:p>
        </p:txBody>
      </p:sp>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41965" y="14427534"/>
            <a:ext cx="7141648" cy="2649171"/>
          </a:xfrm>
          <a:prstGeom prst="rect">
            <a:avLst/>
          </a:prstGeom>
        </p:spPr>
      </p:pic>
      <p:pic>
        <p:nvPicPr>
          <p:cNvPr id="40" name="Picture 39"/>
          <p:cNvPicPr>
            <a:picLocks noChangeAspect="1"/>
          </p:cNvPicPr>
          <p:nvPr/>
        </p:nvPicPr>
        <p:blipFill rotWithShape="1">
          <a:blip r:embed="rId17">
            <a:extLst>
              <a:ext uri="{28A0092B-C50C-407E-A947-70E740481C1C}">
                <a14:useLocalDpi xmlns:a14="http://schemas.microsoft.com/office/drawing/2010/main" val="0"/>
              </a:ext>
            </a:extLst>
          </a:blip>
          <a:srcRect t="11896"/>
          <a:stretch/>
        </p:blipFill>
        <p:spPr>
          <a:xfrm>
            <a:off x="12488686" y="20051190"/>
            <a:ext cx="4708958" cy="1894410"/>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90561" y="17399567"/>
            <a:ext cx="7070231" cy="2455975"/>
          </a:xfrm>
          <a:prstGeom prst="rect">
            <a:avLst/>
          </a:prstGeom>
        </p:spPr>
      </p:pic>
      <p:pic>
        <p:nvPicPr>
          <p:cNvPr id="43" name="Pictur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80377" y="11877872"/>
            <a:ext cx="7279145" cy="2547211"/>
          </a:xfrm>
          <a:prstGeom prst="rect">
            <a:avLst/>
          </a:prstGeom>
        </p:spPr>
      </p:pic>
      <p:pic>
        <p:nvPicPr>
          <p:cNvPr id="44" name="Pictur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742891" y="12441598"/>
            <a:ext cx="1100274" cy="923815"/>
          </a:xfrm>
          <a:prstGeom prst="rect">
            <a:avLst/>
          </a:prstGeom>
        </p:spPr>
      </p:pic>
      <p:sp>
        <p:nvSpPr>
          <p:cNvPr id="45" name="TextBox 44"/>
          <p:cNvSpPr txBox="1"/>
          <p:nvPr/>
        </p:nvSpPr>
        <p:spPr>
          <a:xfrm>
            <a:off x="18216087" y="12076775"/>
            <a:ext cx="3599570" cy="9233297"/>
          </a:xfrm>
          <a:prstGeom prst="rect">
            <a:avLst/>
          </a:prstGeom>
          <a:noFill/>
        </p:spPr>
        <p:txBody>
          <a:bodyPr wrap="square" rtlCol="0">
            <a:spAutoFit/>
          </a:bodyPr>
          <a:lstStyle/>
          <a:p>
            <a:pPr marL="285750" indent="-285750">
              <a:buFont typeface="Arial" charset="0"/>
              <a:buChar char="•"/>
            </a:pPr>
            <a:r>
              <a:rPr lang="en-US" sz="1800" dirty="0" smtClean="0"/>
              <a:t>This is a histogram showing the distributions of the </a:t>
            </a:r>
            <a:r>
              <a:rPr lang="en-US" sz="1800" dirty="0" err="1" smtClean="0"/>
              <a:t>YrSold</a:t>
            </a:r>
            <a:r>
              <a:rPr lang="en-US" sz="1800" dirty="0" smtClean="0"/>
              <a:t> variable from the </a:t>
            </a:r>
            <a:r>
              <a:rPr lang="en-US" sz="1800" dirty="0" err="1" smtClean="0"/>
              <a:t>combined_df</a:t>
            </a:r>
            <a:r>
              <a:rPr lang="en-US" sz="1800" dirty="0" smtClean="0"/>
              <a:t> </a:t>
            </a:r>
            <a:r>
              <a:rPr lang="en-US" sz="1800" dirty="0" err="1" smtClean="0"/>
              <a:t>dataframe</a:t>
            </a:r>
            <a:r>
              <a:rPr lang="en-US" sz="1800" dirty="0" smtClean="0"/>
              <a:t>. It looks a little weird but the bars closest to the whole number year are supposed to represent sales for that year.</a:t>
            </a:r>
          </a:p>
          <a:p>
            <a:pPr marL="285750" indent="-285750">
              <a:buFont typeface="Arial" charset="0"/>
              <a:buChar char="•"/>
            </a:pPr>
            <a:r>
              <a:rPr lang="en-US" sz="1800" dirty="0" smtClean="0"/>
              <a:t>The weakest year is 2010, but that is because the data collection stopped at some point in 2010. We still don’t </a:t>
            </a:r>
            <a:r>
              <a:rPr lang="en-US" sz="1800" dirty="0" err="1" smtClean="0"/>
              <a:t>kmow</a:t>
            </a:r>
            <a:r>
              <a:rPr lang="en-US" sz="1800" dirty="0" smtClean="0"/>
              <a:t> if a certain year is associated with higher sales or not.</a:t>
            </a:r>
          </a:p>
          <a:p>
            <a:pPr marL="285750" indent="-285750">
              <a:buFont typeface="Arial" charset="0"/>
              <a:buChar char="•"/>
            </a:pPr>
            <a:r>
              <a:rPr lang="en-US" sz="1800" dirty="0" smtClean="0"/>
              <a:t>The other 2 plots show 1) the </a:t>
            </a:r>
            <a:r>
              <a:rPr lang="en-US" sz="1800" dirty="0" err="1" smtClean="0"/>
              <a:t>SalePrice</a:t>
            </a:r>
            <a:r>
              <a:rPr lang="en-US" sz="1800" dirty="0" smtClean="0"/>
              <a:t> by </a:t>
            </a:r>
            <a:r>
              <a:rPr lang="en-US" sz="1800" dirty="0" err="1" smtClean="0"/>
              <a:t>YrSold</a:t>
            </a:r>
            <a:r>
              <a:rPr lang="en-US" sz="1800" dirty="0" smtClean="0"/>
              <a:t> and 2) the mean </a:t>
            </a:r>
            <a:r>
              <a:rPr lang="en-US" sz="1800" dirty="0" err="1" smtClean="0"/>
              <a:t>SalePrice</a:t>
            </a:r>
            <a:r>
              <a:rPr lang="en-US" sz="1800" dirty="0" smtClean="0"/>
              <a:t> by </a:t>
            </a:r>
            <a:r>
              <a:rPr lang="en-US" sz="1800" dirty="0" err="1" smtClean="0"/>
              <a:t>YrSold</a:t>
            </a:r>
            <a:r>
              <a:rPr lang="en-US" sz="1800" dirty="0" smtClean="0"/>
              <a:t> with the error bars indicating 1 standard deviation. They were both created from the train_X2 </a:t>
            </a:r>
            <a:r>
              <a:rPr lang="en-US" sz="1800" dirty="0" err="1" smtClean="0"/>
              <a:t>dataframe</a:t>
            </a:r>
            <a:r>
              <a:rPr lang="en-US" sz="1800" dirty="0" smtClean="0"/>
              <a:t>.</a:t>
            </a:r>
          </a:p>
          <a:p>
            <a:pPr marL="285750" indent="-285750">
              <a:buFont typeface="Arial" charset="0"/>
              <a:buChar char="•"/>
            </a:pPr>
            <a:r>
              <a:rPr lang="en-US" sz="1800" dirty="0" smtClean="0"/>
              <a:t>As we can see, there is a lot of variability between years, and the means are all really close together.</a:t>
            </a:r>
          </a:p>
          <a:p>
            <a:pPr marL="285750" indent="-285750">
              <a:buFont typeface="Arial" charset="0"/>
              <a:buChar char="•"/>
            </a:pPr>
            <a:r>
              <a:rPr lang="en-US" sz="1800" dirty="0" smtClean="0"/>
              <a:t>The table at the bottom shows the Pearson correlation coefficient of </a:t>
            </a:r>
            <a:r>
              <a:rPr lang="en-US" sz="1800" dirty="0" err="1" smtClean="0"/>
              <a:t>YrSold</a:t>
            </a:r>
            <a:r>
              <a:rPr lang="en-US" sz="1800" dirty="0" smtClean="0"/>
              <a:t> vs </a:t>
            </a:r>
            <a:r>
              <a:rPr lang="en-US" sz="1800" dirty="0" err="1" smtClean="0"/>
              <a:t>SalePrice</a:t>
            </a:r>
            <a:r>
              <a:rPr lang="en-US" sz="1800" dirty="0" smtClean="0"/>
              <a:t>. As we can see from the table and the mean </a:t>
            </a:r>
            <a:r>
              <a:rPr lang="en-US" sz="1800" dirty="0" err="1" smtClean="0"/>
              <a:t>SalePrice</a:t>
            </a:r>
            <a:r>
              <a:rPr lang="en-US" sz="1800" dirty="0" smtClean="0"/>
              <a:t> graph, there isn’t a strong correlation between </a:t>
            </a:r>
            <a:r>
              <a:rPr lang="en-US" sz="1800" dirty="0" err="1" smtClean="0"/>
              <a:t>YrSold</a:t>
            </a:r>
            <a:r>
              <a:rPr lang="en-US" sz="1800" dirty="0" smtClean="0"/>
              <a:t> and </a:t>
            </a:r>
            <a:r>
              <a:rPr lang="en-US" sz="1800" dirty="0" err="1" smtClean="0"/>
              <a:t>SalePrice</a:t>
            </a:r>
            <a:r>
              <a:rPr lang="en-US" sz="1800" dirty="0" smtClean="0"/>
              <a:t>. </a:t>
            </a:r>
          </a:p>
          <a:p>
            <a:pPr marL="285750" indent="-285750">
              <a:buFont typeface="Arial" charset="0"/>
              <a:buChar char="•"/>
            </a:pPr>
            <a:r>
              <a:rPr lang="en-US" sz="1800" dirty="0" smtClean="0"/>
              <a:t>This variable is not helpful and is removed from the dataset.</a:t>
            </a:r>
          </a:p>
        </p:txBody>
      </p:sp>
    </p:spTree>
    <p:extLst>
      <p:ext uri="{BB962C8B-B14F-4D97-AF65-F5344CB8AC3E}">
        <p14:creationId xmlns:p14="http://schemas.microsoft.com/office/powerpoint/2010/main" val="1893640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Rectangle 5"/>
          <p:cNvSpPr/>
          <p:nvPr/>
        </p:nvSpPr>
        <p:spPr>
          <a:xfrm>
            <a:off x="-4023360" y="4201774"/>
            <a:ext cx="16367760" cy="2092881"/>
          </a:xfrm>
          <a:prstGeom prst="rect">
            <a:avLst/>
          </a:prstGeom>
          <a:noFill/>
          <a:ln w="3492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lIns="91440" tIns="45720" rIns="91440" bIns="45720">
            <a:spAutoFit/>
          </a:bodyPr>
          <a:lstStyle/>
          <a:p>
            <a:pPr algn="ctr"/>
            <a:r>
              <a:rPr lang="en-US" sz="13000" b="1" i="1" cap="none" spc="0" smtClean="0">
                <a:ln w="9525">
                  <a:solidFill>
                    <a:schemeClr val="bg1"/>
                  </a:solidFill>
                  <a:prstDash val="solid"/>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effectLst>
                  <a:outerShdw blurRad="12700" dist="38100" dir="2700000" algn="tl" rotWithShape="0">
                    <a:schemeClr val="bg1">
                      <a:lumMod val="50000"/>
                    </a:schemeClr>
                  </a:outerShdw>
                </a:effectLst>
              </a:rPr>
              <a:t>FINISHING TOUCHES</a:t>
            </a:r>
            <a:endParaRPr lang="en-US" sz="13000" b="1" i="1" cap="none" spc="0" dirty="0">
              <a:ln w="9525">
                <a:solidFill>
                  <a:schemeClr val="bg1"/>
                </a:solidFill>
                <a:prstDash val="solid"/>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effectLst>
                <a:outerShdw blurRad="12700" dist="38100" dir="2700000" algn="tl" rotWithShape="0">
                  <a:schemeClr val="bg1">
                    <a:lumMod val="50000"/>
                  </a:schemeClr>
                </a:outerShdw>
              </a:effectLst>
            </a:endParaRPr>
          </a:p>
        </p:txBody>
      </p:sp>
      <p:sp>
        <p:nvSpPr>
          <p:cNvPr id="7" name="TextBox 6"/>
          <p:cNvSpPr txBox="1"/>
          <p:nvPr/>
        </p:nvSpPr>
        <p:spPr>
          <a:xfrm>
            <a:off x="1627303" y="8036573"/>
            <a:ext cx="5299970" cy="11726287"/>
          </a:xfrm>
          <a:prstGeom prst="rect">
            <a:avLst/>
          </a:prstGeom>
          <a:noFill/>
        </p:spPr>
        <p:txBody>
          <a:bodyPr wrap="square" rtlCol="0">
            <a:spAutoFit/>
          </a:bodyPr>
          <a:lstStyle/>
          <a:p>
            <a:pPr marL="571500" indent="-571500">
              <a:buFont typeface="Arial" charset="0"/>
              <a:buChar char="•"/>
            </a:pPr>
            <a:r>
              <a:rPr lang="en-US" sz="2800" dirty="0" smtClean="0">
                <a:solidFill>
                  <a:srgbClr val="0057FF"/>
                </a:solidFill>
              </a:rPr>
              <a:t>After all appropriate features were removed, added and condensed, I converted all the ordinal variables to a numerical scale and all categorical variables into one hot vectors.</a:t>
            </a:r>
          </a:p>
          <a:p>
            <a:pPr marL="571500" indent="-571500">
              <a:buFont typeface="Arial" charset="0"/>
              <a:buChar char="•"/>
            </a:pPr>
            <a:r>
              <a:rPr lang="en-US" sz="2800" dirty="0" smtClean="0">
                <a:solidFill>
                  <a:srgbClr val="0057FF"/>
                </a:solidFill>
              </a:rPr>
              <a:t>I combined the 3 different sets of </a:t>
            </a:r>
            <a:r>
              <a:rPr lang="en-US" sz="2800" dirty="0" err="1" smtClean="0">
                <a:solidFill>
                  <a:srgbClr val="0057FF"/>
                </a:solidFill>
              </a:rPr>
              <a:t>Qual</a:t>
            </a:r>
            <a:r>
              <a:rPr lang="en-US" sz="2800" dirty="0" smtClean="0">
                <a:solidFill>
                  <a:srgbClr val="0057FF"/>
                </a:solidFill>
              </a:rPr>
              <a:t> and Cond variables left now that they were converted to a numerical scale, and dumped them after they were combined.</a:t>
            </a:r>
          </a:p>
          <a:p>
            <a:pPr marL="571500" indent="-571500">
              <a:buFont typeface="Arial" charset="0"/>
              <a:buChar char="•"/>
            </a:pPr>
            <a:r>
              <a:rPr lang="en-US" sz="2800" dirty="0" smtClean="0">
                <a:solidFill>
                  <a:srgbClr val="0057FF"/>
                </a:solidFill>
              </a:rPr>
              <a:t>The new features added were re-organized to represent their original order (since all new features were appended to the end of the </a:t>
            </a:r>
            <a:r>
              <a:rPr lang="en-US" sz="2800" dirty="0" err="1" smtClean="0">
                <a:solidFill>
                  <a:srgbClr val="0057FF"/>
                </a:solidFill>
              </a:rPr>
              <a:t>dataframe</a:t>
            </a:r>
            <a:r>
              <a:rPr lang="en-US" sz="2800" dirty="0" smtClean="0">
                <a:solidFill>
                  <a:srgbClr val="0057FF"/>
                </a:solidFill>
              </a:rPr>
              <a:t>).</a:t>
            </a:r>
          </a:p>
          <a:p>
            <a:pPr marL="571500" indent="-571500">
              <a:buFont typeface="Arial" charset="0"/>
              <a:buChar char="•"/>
            </a:pPr>
            <a:r>
              <a:rPr lang="en-US" sz="2800" dirty="0" smtClean="0">
                <a:solidFill>
                  <a:srgbClr val="0057FF"/>
                </a:solidFill>
              </a:rPr>
              <a:t>I created a </a:t>
            </a:r>
            <a:r>
              <a:rPr lang="en-US" sz="2800" dirty="0" err="1" smtClean="0">
                <a:solidFill>
                  <a:srgbClr val="0057FF"/>
                </a:solidFill>
              </a:rPr>
              <a:t>correaltions</a:t>
            </a:r>
            <a:r>
              <a:rPr lang="en-US" sz="2800" dirty="0" smtClean="0">
                <a:solidFill>
                  <a:srgbClr val="0057FF"/>
                </a:solidFill>
              </a:rPr>
              <a:t> table of all these variables (now that they are numeric) and saved the file as an excel file.</a:t>
            </a:r>
          </a:p>
          <a:p>
            <a:pPr marL="571500" indent="-571500">
              <a:buFont typeface="Arial" charset="0"/>
              <a:buChar char="•"/>
            </a:pPr>
            <a:r>
              <a:rPr lang="en-US" sz="2800" dirty="0" smtClean="0">
                <a:solidFill>
                  <a:srgbClr val="0057FF"/>
                </a:solidFill>
              </a:rPr>
              <a:t>I split the data into the respective training and test sets, dumped the Id feature, and saved them with the pickle package. </a:t>
            </a:r>
          </a:p>
          <a:p>
            <a:pPr marL="571500" indent="-571500">
              <a:buFont typeface="Arial" charset="0"/>
              <a:buChar char="•"/>
            </a:pPr>
            <a:endParaRPr lang="en-US" sz="2800" dirty="0">
              <a:solidFill>
                <a:srgbClr val="0057FF"/>
              </a:solidFill>
            </a:endParaRPr>
          </a:p>
        </p:txBody>
      </p:sp>
    </p:spTree>
    <p:extLst>
      <p:ext uri="{BB962C8B-B14F-4D97-AF65-F5344CB8AC3E}">
        <p14:creationId xmlns:p14="http://schemas.microsoft.com/office/powerpoint/2010/main" val="121566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lai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1" y="7908926"/>
            <a:ext cx="4748213" cy="1325563"/>
          </a:xfrm>
          <a:solidFill>
            <a:schemeClr val="bg1"/>
          </a:solidFill>
        </p:spPr>
        <p:txBody>
          <a:bodyPr>
            <a:normAutofit/>
          </a:bodyPr>
          <a:lstStyle/>
          <a:p>
            <a:pPr algn="ctr"/>
            <a:r>
              <a:rPr lang="en-US" sz="6000" dirty="0">
                <a:solidFill>
                  <a:srgbClr val="FF0000"/>
                </a:solidFill>
              </a:rPr>
              <a:t>Intro</a:t>
            </a:r>
          </a:p>
        </p:txBody>
      </p:sp>
      <p:sp>
        <p:nvSpPr>
          <p:cNvPr id="4" name="TextBox 3"/>
          <p:cNvSpPr txBox="1"/>
          <p:nvPr/>
        </p:nvSpPr>
        <p:spPr>
          <a:xfrm>
            <a:off x="5814097" y="9812581"/>
            <a:ext cx="10317407" cy="2708434"/>
          </a:xfrm>
          <a:prstGeom prst="rect">
            <a:avLst/>
          </a:prstGeom>
          <a:solidFill>
            <a:schemeClr val="bg1"/>
          </a:solidFill>
        </p:spPr>
        <p:txBody>
          <a:bodyPr wrap="square" rtlCol="0">
            <a:spAutoFit/>
          </a:bodyPr>
          <a:lstStyle/>
          <a:p>
            <a:pPr marL="285750" indent="-285750">
              <a:buFont typeface="Arial" charset="0"/>
              <a:buChar char="•"/>
            </a:pPr>
            <a:r>
              <a:rPr lang="en-US" sz="3400" dirty="0"/>
              <a:t>The whole point of this </a:t>
            </a:r>
            <a:r>
              <a:rPr lang="en-US" sz="3400" dirty="0" err="1"/>
              <a:t>powerpoint</a:t>
            </a:r>
            <a:r>
              <a:rPr lang="en-US" sz="3400" dirty="0"/>
              <a:t> is to document my progress with all that I’ve done so far, and to help me keep track of data pipelines, graphs, etc.</a:t>
            </a:r>
          </a:p>
          <a:p>
            <a:pPr marL="285750" indent="-285750">
              <a:buFont typeface="Arial" charset="0"/>
              <a:buChar char="•"/>
            </a:pPr>
            <a:r>
              <a:rPr lang="en-US" sz="3400" dirty="0"/>
              <a:t>I will also try to document anomalies that I see and investigate.</a:t>
            </a:r>
          </a:p>
        </p:txBody>
      </p:sp>
    </p:spTree>
    <p:extLst>
      <p:ext uri="{BB962C8B-B14F-4D97-AF65-F5344CB8AC3E}">
        <p14:creationId xmlns:p14="http://schemas.microsoft.com/office/powerpoint/2010/main" val="1538406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017" y="0"/>
            <a:ext cx="8138766" cy="1015663"/>
          </a:xfrm>
          <a:prstGeom prst="rect">
            <a:avLst/>
          </a:prstGeom>
          <a:noFill/>
        </p:spPr>
        <p:txBody>
          <a:bodyPr wrap="none" rtlCol="0">
            <a:spAutoFit/>
          </a:bodyPr>
          <a:lstStyle/>
          <a:p>
            <a:r>
              <a:rPr lang="en-US" sz="6000" b="1" dirty="0" smtClean="0">
                <a:solidFill>
                  <a:srgbClr val="0057FF"/>
                </a:solidFill>
              </a:rPr>
              <a:t>New </a:t>
            </a:r>
            <a:r>
              <a:rPr lang="en-US" sz="6000" b="1" smtClean="0">
                <a:solidFill>
                  <a:srgbClr val="0057FF"/>
                </a:solidFill>
              </a:rPr>
              <a:t>Functions Summary</a:t>
            </a:r>
            <a:endParaRPr lang="en-US" sz="6000" b="1" dirty="0">
              <a:solidFill>
                <a:srgbClr val="0057FF"/>
              </a:solidFill>
            </a:endParaRPr>
          </a:p>
        </p:txBody>
      </p:sp>
      <p:sp>
        <p:nvSpPr>
          <p:cNvPr id="3" name="TextBox 2"/>
          <p:cNvSpPr txBox="1"/>
          <p:nvPr/>
        </p:nvSpPr>
        <p:spPr>
          <a:xfrm>
            <a:off x="522514" y="1015663"/>
            <a:ext cx="20595772" cy="21152522"/>
          </a:xfrm>
          <a:prstGeom prst="rect">
            <a:avLst/>
          </a:prstGeom>
          <a:noFill/>
        </p:spPr>
        <p:txBody>
          <a:bodyPr wrap="square" rtlCol="0">
            <a:spAutoFit/>
          </a:bodyPr>
          <a:lstStyle/>
          <a:p>
            <a:pPr marL="571500" indent="-571500">
              <a:buFont typeface="Arial" charset="0"/>
              <a:buChar char="•"/>
            </a:pPr>
            <a:r>
              <a:rPr lang="en-US" b="1" dirty="0" err="1" smtClean="0"/>
              <a:t>SaveFitModels</a:t>
            </a:r>
            <a:r>
              <a:rPr lang="en-US" dirty="0" smtClean="0"/>
              <a:t> </a:t>
            </a:r>
            <a:r>
              <a:rPr lang="mr-IN" dirty="0" smtClean="0"/>
              <a:t>–</a:t>
            </a:r>
            <a:r>
              <a:rPr lang="en-US" dirty="0" smtClean="0"/>
              <a:t> Takes the predictions from a model from test_X2 data and creates/saves a csv file in a specific directory. This csv file can be submitted on </a:t>
            </a:r>
            <a:r>
              <a:rPr lang="en-US" dirty="0" err="1" smtClean="0"/>
              <a:t>Kaggle</a:t>
            </a:r>
            <a:r>
              <a:rPr lang="en-US" dirty="0" smtClean="0"/>
              <a:t> and scored.</a:t>
            </a:r>
          </a:p>
          <a:p>
            <a:pPr marL="571500" indent="-571500">
              <a:buFont typeface="Arial" charset="0"/>
              <a:buChar char="•"/>
            </a:pPr>
            <a:r>
              <a:rPr lang="en-US" b="1" dirty="0" err="1" smtClean="0"/>
              <a:t>SplitStandard</a:t>
            </a:r>
            <a:r>
              <a:rPr lang="en-US" b="1" dirty="0" smtClean="0"/>
              <a:t> </a:t>
            </a:r>
            <a:r>
              <a:rPr lang="mr-IN" dirty="0" smtClean="0"/>
              <a:t>–</a:t>
            </a:r>
            <a:r>
              <a:rPr lang="en-US" dirty="0" smtClean="0"/>
              <a:t> Takes our training data, and splits the data into a new training set and a dev set. This function also lets you either 1.) Scale the data (Via </a:t>
            </a:r>
            <a:r>
              <a:rPr lang="en-US" dirty="0" err="1" smtClean="0"/>
              <a:t>StandardScaler</a:t>
            </a:r>
            <a:r>
              <a:rPr lang="en-US" dirty="0" smtClean="0"/>
              <a:t>, </a:t>
            </a:r>
            <a:r>
              <a:rPr lang="en-US" dirty="0" err="1" smtClean="0"/>
              <a:t>MinMaxScaler</a:t>
            </a:r>
            <a:r>
              <a:rPr lang="en-US" dirty="0" smtClean="0"/>
              <a:t>, or </a:t>
            </a:r>
            <a:r>
              <a:rPr lang="en-US" dirty="0" err="1" smtClean="0"/>
              <a:t>RobustScaler</a:t>
            </a:r>
            <a:r>
              <a:rPr lang="en-US" dirty="0" smtClean="0"/>
              <a:t>), 2.) Normalize the data, or 3.) Standardize and Normalize the data. You can also choose to do neither of 1.) </a:t>
            </a:r>
            <a:r>
              <a:rPr lang="mr-IN" dirty="0" smtClean="0"/>
              <a:t>–</a:t>
            </a:r>
            <a:r>
              <a:rPr lang="en-US" dirty="0" smtClean="0"/>
              <a:t> 3.) if you just want the data to be split.</a:t>
            </a:r>
          </a:p>
          <a:p>
            <a:pPr marL="571500" indent="-571500">
              <a:buFont typeface="Arial" charset="0"/>
              <a:buChar char="•"/>
            </a:pPr>
            <a:r>
              <a:rPr lang="en-US" b="1" dirty="0" err="1" smtClean="0"/>
              <a:t>XGBRModelTune</a:t>
            </a:r>
            <a:r>
              <a:rPr lang="en-US" dirty="0" smtClean="0"/>
              <a:t> </a:t>
            </a:r>
            <a:r>
              <a:rPr lang="mr-IN" dirty="0" smtClean="0"/>
              <a:t>–</a:t>
            </a:r>
            <a:r>
              <a:rPr lang="en-US" dirty="0" smtClean="0"/>
              <a:t> Takes an </a:t>
            </a:r>
            <a:r>
              <a:rPr lang="en-US" dirty="0" err="1" smtClean="0"/>
              <a:t>XGBoost</a:t>
            </a:r>
            <a:r>
              <a:rPr lang="en-US" dirty="0" smtClean="0"/>
              <a:t> model, </a:t>
            </a:r>
            <a:r>
              <a:rPr lang="en-US" dirty="0" err="1" smtClean="0"/>
              <a:t>XGBoost</a:t>
            </a:r>
            <a:r>
              <a:rPr lang="en-US" dirty="0" smtClean="0"/>
              <a:t> parameter name, and a range of values for that parameter, and does a parameter search for that model. You can choose to do a randomized search or a grid search. Outputs the model, results of the search, the best </a:t>
            </a:r>
            <a:r>
              <a:rPr lang="en-US" dirty="0" err="1" smtClean="0"/>
              <a:t>param</a:t>
            </a:r>
            <a:r>
              <a:rPr lang="en-US" dirty="0" smtClean="0"/>
              <a:t> value, and the best score. If you want, you can plot the error score vs the parameter values, and the importance of the features for the current model.</a:t>
            </a:r>
            <a:endParaRPr lang="en-US" dirty="0"/>
          </a:p>
          <a:p>
            <a:pPr marL="571500" indent="-571500">
              <a:buFont typeface="Arial" charset="0"/>
              <a:buChar char="•"/>
            </a:pPr>
            <a:r>
              <a:rPr lang="en-US" b="1" dirty="0" err="1" smtClean="0"/>
              <a:t>TrainDevTestErrors</a:t>
            </a:r>
            <a:r>
              <a:rPr lang="en-US" dirty="0" smtClean="0"/>
              <a:t> </a:t>
            </a:r>
            <a:r>
              <a:rPr lang="mr-IN" dirty="0" smtClean="0"/>
              <a:t>–</a:t>
            </a:r>
            <a:r>
              <a:rPr lang="en-US" dirty="0" smtClean="0"/>
              <a:t> Takes a model, fits to a training set, then computes error scores and explained variances on the training, and dev sets. Also can make predictions on a test set and saves them so they can be submitted on </a:t>
            </a:r>
            <a:r>
              <a:rPr lang="en-US" dirty="0" err="1" smtClean="0"/>
              <a:t>Kaggle</a:t>
            </a:r>
            <a:r>
              <a:rPr lang="en-US" dirty="0" smtClean="0"/>
              <a:t>.</a:t>
            </a:r>
          </a:p>
          <a:p>
            <a:pPr marL="571500" indent="-571500">
              <a:buFont typeface="Arial" charset="0"/>
              <a:buChar char="•"/>
            </a:pPr>
            <a:r>
              <a:rPr lang="en-US" b="1" dirty="0" err="1" smtClean="0"/>
              <a:t>XGBTrainDevComparisons</a:t>
            </a:r>
            <a:r>
              <a:rPr lang="en-US" b="1" dirty="0" smtClean="0"/>
              <a:t> </a:t>
            </a:r>
            <a:r>
              <a:rPr lang="mr-IN" b="1" dirty="0" smtClean="0"/>
              <a:t>–</a:t>
            </a:r>
            <a:r>
              <a:rPr lang="en-US" b="1" dirty="0" smtClean="0"/>
              <a:t> </a:t>
            </a:r>
            <a:r>
              <a:rPr lang="en-US" dirty="0" smtClean="0"/>
              <a:t>Takes in a </a:t>
            </a:r>
            <a:r>
              <a:rPr lang="en-US" dirty="0" err="1" smtClean="0"/>
              <a:t>XGBoost</a:t>
            </a:r>
            <a:r>
              <a:rPr lang="en-US" dirty="0" smtClean="0"/>
              <a:t> model, </a:t>
            </a:r>
            <a:r>
              <a:rPr lang="en-US" dirty="0" err="1" smtClean="0"/>
              <a:t>XGBoost</a:t>
            </a:r>
            <a:r>
              <a:rPr lang="en-US" dirty="0" smtClean="0"/>
              <a:t> parameter, training sets, and dev sets. Essentially what this function does is it takes an array of different values of a specific </a:t>
            </a:r>
            <a:r>
              <a:rPr lang="en-US" dirty="0" err="1" smtClean="0"/>
              <a:t>XGBoost</a:t>
            </a:r>
            <a:r>
              <a:rPr lang="en-US" dirty="0" smtClean="0"/>
              <a:t> parameter. We take a parameter and insert it into the XGB model. The model is fit on the training set, and makes predictions on the training and dev sets respectfully so that we can compute error scores and explained variances. After each value of the parameter is tested, the values of the training and dev errors are graphed so that you can visually compare the errors for different parameter values.</a:t>
            </a:r>
          </a:p>
          <a:p>
            <a:pPr marL="571500" indent="-571500">
              <a:buFont typeface="Arial" charset="0"/>
              <a:buChar char="•"/>
            </a:pPr>
            <a:r>
              <a:rPr lang="en-US" b="1" dirty="0" err="1" smtClean="0"/>
              <a:t>TDComp</a:t>
            </a:r>
            <a:r>
              <a:rPr lang="en-US" b="1" dirty="0" smtClean="0"/>
              <a:t> </a:t>
            </a:r>
            <a:r>
              <a:rPr lang="mr-IN" b="1" dirty="0" smtClean="0"/>
              <a:t>–</a:t>
            </a:r>
            <a:r>
              <a:rPr lang="en-US" b="1" dirty="0" smtClean="0"/>
              <a:t> </a:t>
            </a:r>
            <a:r>
              <a:rPr lang="en-US" dirty="0" smtClean="0"/>
              <a:t>This function is an complimentary function for </a:t>
            </a:r>
            <a:r>
              <a:rPr lang="en-US" b="1" dirty="0" err="1" smtClean="0"/>
              <a:t>XGBTrainDevComparisons</a:t>
            </a:r>
            <a:r>
              <a:rPr lang="en-US" dirty="0" smtClean="0"/>
              <a:t>. Essentially, this function takes the model results from </a:t>
            </a:r>
            <a:r>
              <a:rPr lang="en-US" dirty="0" err="1" smtClean="0"/>
              <a:t>GridSearchCV</a:t>
            </a:r>
            <a:r>
              <a:rPr lang="en-US" dirty="0" smtClean="0"/>
              <a:t> or </a:t>
            </a:r>
            <a:r>
              <a:rPr lang="en-US" dirty="0" err="1" smtClean="0"/>
              <a:t>RandomizedSearch</a:t>
            </a:r>
            <a:r>
              <a:rPr lang="en-US" dirty="0" smtClean="0"/>
              <a:t> and grabs the top n performing values (n being a number that the user defines). Once we have these values, it then converts it into a data structure that can be taken and worked with in </a:t>
            </a:r>
            <a:r>
              <a:rPr lang="en-US" b="1" dirty="0" err="1" smtClean="0"/>
              <a:t>XGBTrainDevComparisons</a:t>
            </a:r>
            <a:r>
              <a:rPr lang="en-US" dirty="0" smtClean="0"/>
              <a:t>.</a:t>
            </a:r>
            <a:endParaRPr lang="en-US" b="1" dirty="0" smtClean="0"/>
          </a:p>
          <a:p>
            <a:pPr marL="571500" indent="-571500">
              <a:buFont typeface="Arial" charset="0"/>
              <a:buChar char="•"/>
            </a:pPr>
            <a:r>
              <a:rPr lang="en-US" b="1" dirty="0" smtClean="0"/>
              <a:t>Standardizer </a:t>
            </a:r>
            <a:r>
              <a:rPr lang="mr-IN" b="1" dirty="0" smtClean="0"/>
              <a:t>–</a:t>
            </a:r>
            <a:r>
              <a:rPr lang="en-US" b="1" dirty="0" smtClean="0"/>
              <a:t> </a:t>
            </a:r>
            <a:r>
              <a:rPr lang="en-US" dirty="0" smtClean="0"/>
              <a:t>This essentially works like </a:t>
            </a:r>
            <a:r>
              <a:rPr lang="en-US" b="1" dirty="0" err="1" smtClean="0"/>
              <a:t>SplitStandard</a:t>
            </a:r>
            <a:r>
              <a:rPr lang="en-US" dirty="0" smtClean="0"/>
              <a:t>, however, it doesn’t split the data into a training and dev set.</a:t>
            </a:r>
            <a:endParaRPr lang="en-US" b="1" dirty="0" smtClean="0"/>
          </a:p>
          <a:p>
            <a:pPr marL="571500" indent="-571500">
              <a:buFont typeface="Arial" charset="0"/>
              <a:buChar char="•"/>
            </a:pPr>
            <a:r>
              <a:rPr lang="en-US" b="1" dirty="0" err="1" smtClean="0"/>
              <a:t>TrainTestErrors</a:t>
            </a:r>
            <a:r>
              <a:rPr lang="en-US" b="1" dirty="0" smtClean="0"/>
              <a:t> </a:t>
            </a:r>
            <a:r>
              <a:rPr lang="mr-IN" b="1" dirty="0" smtClean="0"/>
              <a:t>–</a:t>
            </a:r>
            <a:r>
              <a:rPr lang="en-US" b="1" dirty="0" smtClean="0"/>
              <a:t> </a:t>
            </a:r>
            <a:r>
              <a:rPr lang="en-US" dirty="0" smtClean="0"/>
              <a:t>Essentially works like </a:t>
            </a:r>
            <a:r>
              <a:rPr lang="en-US" b="1" dirty="0" err="1" smtClean="0"/>
              <a:t>TrainDevTestErrors</a:t>
            </a:r>
            <a:r>
              <a:rPr lang="en-US" dirty="0" smtClean="0"/>
              <a:t>, but doesn’t take a dev set.</a:t>
            </a:r>
          </a:p>
          <a:p>
            <a:pPr marL="571500" indent="-571500">
              <a:buFont typeface="Arial" charset="0"/>
              <a:buChar char="•"/>
            </a:pPr>
            <a:r>
              <a:rPr lang="en-US" b="1" dirty="0" err="1" smtClean="0"/>
              <a:t>KNNModelTune</a:t>
            </a:r>
            <a:r>
              <a:rPr lang="en-US" b="1" dirty="0" smtClean="0"/>
              <a:t> </a:t>
            </a:r>
            <a:r>
              <a:rPr lang="mr-IN" b="1" dirty="0" smtClean="0"/>
              <a:t>–</a:t>
            </a:r>
            <a:r>
              <a:rPr lang="en-US" b="1" dirty="0" smtClean="0"/>
              <a:t> </a:t>
            </a:r>
            <a:r>
              <a:rPr lang="en-US" dirty="0" smtClean="0"/>
              <a:t>Takes a KNN model, along with a training set and range of values for a given </a:t>
            </a:r>
            <a:r>
              <a:rPr lang="en-US" dirty="0" err="1" smtClean="0"/>
              <a:t>hyperparameter</a:t>
            </a:r>
            <a:r>
              <a:rPr lang="en-US" dirty="0" smtClean="0"/>
              <a:t>. It then conducts a grid search or randomized grid search with the parameter values and returns the best model, along with the results of the grid search. Also, we graph the parameter value and error to visualize the parameter search.</a:t>
            </a:r>
            <a:endParaRPr lang="en-US" b="1" dirty="0" smtClean="0"/>
          </a:p>
        </p:txBody>
      </p:sp>
    </p:spTree>
    <p:extLst>
      <p:ext uri="{BB962C8B-B14F-4D97-AF65-F5344CB8AC3E}">
        <p14:creationId xmlns:p14="http://schemas.microsoft.com/office/powerpoint/2010/main" val="194963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131" y="-54610"/>
            <a:ext cx="17984732" cy="861774"/>
          </a:xfrm>
          <a:prstGeom prst="rect">
            <a:avLst/>
          </a:prstGeom>
          <a:noFill/>
        </p:spPr>
        <p:txBody>
          <a:bodyPr wrap="none" rtlCol="0">
            <a:spAutoFit/>
          </a:bodyPr>
          <a:lstStyle/>
          <a:p>
            <a:r>
              <a:rPr lang="en-US" sz="5000" dirty="0" smtClean="0"/>
              <a:t>Random Forest Regressor &amp; Parameter Tuning (Practice for </a:t>
            </a:r>
            <a:r>
              <a:rPr lang="en-US" sz="5000" dirty="0" err="1" smtClean="0"/>
              <a:t>XGBoost</a:t>
            </a:r>
            <a:r>
              <a:rPr lang="en-US" sz="5000" dirty="0" smtClean="0"/>
              <a:t>)</a:t>
            </a:r>
            <a:endParaRPr lang="en-US" sz="5000" dirty="0"/>
          </a:p>
        </p:txBody>
      </p:sp>
      <p:grpSp>
        <p:nvGrpSpPr>
          <p:cNvPr id="14" name="Group 13"/>
          <p:cNvGrpSpPr/>
          <p:nvPr/>
        </p:nvGrpSpPr>
        <p:grpSpPr>
          <a:xfrm>
            <a:off x="0" y="3173452"/>
            <a:ext cx="6788727" cy="3604942"/>
            <a:chOff x="601518" y="2124220"/>
            <a:chExt cx="9728200" cy="5577753"/>
          </a:xfrm>
        </p:grpSpPr>
        <p:grpSp>
          <p:nvGrpSpPr>
            <p:cNvPr id="7" name="Group 6"/>
            <p:cNvGrpSpPr/>
            <p:nvPr/>
          </p:nvGrpSpPr>
          <p:grpSpPr>
            <a:xfrm>
              <a:off x="601518" y="2124220"/>
              <a:ext cx="9728200" cy="5577753"/>
              <a:chOff x="601518" y="2124220"/>
              <a:chExt cx="9728200" cy="557775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18" y="2190173"/>
                <a:ext cx="9728200" cy="5511800"/>
              </a:xfrm>
              <a:prstGeom prst="rect">
                <a:avLst/>
              </a:prstGeom>
            </p:spPr>
          </p:pic>
          <p:sp>
            <p:nvSpPr>
              <p:cNvPr id="6" name="TextBox 5"/>
              <p:cNvSpPr txBox="1"/>
              <p:nvPr/>
            </p:nvSpPr>
            <p:spPr>
              <a:xfrm>
                <a:off x="6144860" y="2124220"/>
                <a:ext cx="3090509" cy="857174"/>
              </a:xfrm>
              <a:prstGeom prst="rect">
                <a:avLst/>
              </a:prstGeom>
              <a:noFill/>
            </p:spPr>
            <p:txBody>
              <a:bodyPr wrap="none" rtlCol="0">
                <a:spAutoFit/>
              </a:bodyPr>
              <a:lstStyle/>
              <a:p>
                <a:r>
                  <a:rPr lang="en-US" sz="3000" dirty="0" smtClean="0"/>
                  <a:t>RFR Round 0</a:t>
                </a:r>
                <a:endParaRPr lang="en-US" sz="3000" dirty="0"/>
              </a:p>
            </p:txBody>
          </p:sp>
        </p:grpSp>
        <p:cxnSp>
          <p:nvCxnSpPr>
            <p:cNvPr id="11" name="Straight Connector 10"/>
            <p:cNvCxnSpPr/>
            <p:nvPr/>
          </p:nvCxnSpPr>
          <p:spPr>
            <a:xfrm>
              <a:off x="3564886" y="2729166"/>
              <a:ext cx="85953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63262" y="2966589"/>
              <a:ext cx="799010" cy="5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7824" y="17730864"/>
            <a:ext cx="5913078" cy="3281081"/>
            <a:chOff x="8966404" y="10282529"/>
            <a:chExt cx="6928889" cy="4010987"/>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404" y="10282529"/>
              <a:ext cx="6928889" cy="4010987"/>
            </a:xfrm>
            <a:prstGeom prst="rect">
              <a:avLst/>
            </a:prstGeom>
          </p:spPr>
        </p:pic>
        <p:sp>
          <p:nvSpPr>
            <p:cNvPr id="17" name="TextBox 16"/>
            <p:cNvSpPr txBox="1"/>
            <p:nvPr/>
          </p:nvSpPr>
          <p:spPr>
            <a:xfrm>
              <a:off x="12282164" y="11972550"/>
              <a:ext cx="2487219" cy="630942"/>
            </a:xfrm>
            <a:prstGeom prst="rect">
              <a:avLst/>
            </a:prstGeom>
            <a:noFill/>
          </p:spPr>
          <p:txBody>
            <a:bodyPr wrap="none" rtlCol="0">
              <a:spAutoFit/>
            </a:bodyPr>
            <a:lstStyle/>
            <a:p>
              <a:r>
                <a:rPr lang="en-US" sz="3500" dirty="0" smtClean="0">
                  <a:solidFill>
                    <a:srgbClr val="FF04FF"/>
                  </a:solidFill>
                </a:rPr>
                <a:t>RFR Round 4</a:t>
              </a:r>
              <a:endParaRPr lang="en-US" sz="3500" dirty="0">
                <a:solidFill>
                  <a:srgbClr val="FF04FF"/>
                </a:solidFill>
              </a:endParaRPr>
            </a:p>
          </p:txBody>
        </p:sp>
        <p:cxnSp>
          <p:nvCxnSpPr>
            <p:cNvPr id="21" name="Straight Connector 20"/>
            <p:cNvCxnSpPr/>
            <p:nvPr/>
          </p:nvCxnSpPr>
          <p:spPr>
            <a:xfrm>
              <a:off x="11032112" y="10686123"/>
              <a:ext cx="593125" cy="0"/>
            </a:xfrm>
            <a:prstGeom prst="line">
              <a:avLst/>
            </a:prstGeom>
            <a:ln w="19050">
              <a:solidFill>
                <a:srgbClr val="FF04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165565" y="10842002"/>
              <a:ext cx="400359" cy="0"/>
            </a:xfrm>
            <a:prstGeom prst="line">
              <a:avLst/>
            </a:prstGeom>
            <a:ln w="19050">
              <a:solidFill>
                <a:srgbClr val="FF04FF"/>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25764" y="7028039"/>
            <a:ext cx="6960065" cy="4444687"/>
            <a:chOff x="13257538" y="1295400"/>
            <a:chExt cx="7956542" cy="4703374"/>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7538" y="1295400"/>
              <a:ext cx="7956542" cy="4703374"/>
            </a:xfrm>
            <a:prstGeom prst="rect">
              <a:avLst/>
            </a:prstGeom>
          </p:spPr>
        </p:pic>
        <p:sp>
          <p:nvSpPr>
            <p:cNvPr id="28" name="TextBox 27"/>
            <p:cNvSpPr txBox="1"/>
            <p:nvPr/>
          </p:nvSpPr>
          <p:spPr>
            <a:xfrm>
              <a:off x="17657834" y="1889760"/>
              <a:ext cx="1817452" cy="614264"/>
            </a:xfrm>
            <a:prstGeom prst="rect">
              <a:avLst/>
            </a:prstGeom>
            <a:noFill/>
          </p:spPr>
          <p:txBody>
            <a:bodyPr wrap="none" rtlCol="0">
              <a:spAutoFit/>
            </a:bodyPr>
            <a:lstStyle/>
            <a:p>
              <a:r>
                <a:rPr lang="en-US" sz="3500" smtClean="0">
                  <a:solidFill>
                    <a:srgbClr val="FF0000"/>
                  </a:solidFill>
                </a:rPr>
                <a:t>Round 1</a:t>
              </a:r>
              <a:endParaRPr lang="en-US" sz="3500">
                <a:solidFill>
                  <a:srgbClr val="FF0000"/>
                </a:solidFill>
              </a:endParaRPr>
            </a:p>
          </p:txBody>
        </p:sp>
      </p:grpSp>
      <p:grpSp>
        <p:nvGrpSpPr>
          <p:cNvPr id="32" name="Group 31"/>
          <p:cNvGrpSpPr/>
          <p:nvPr/>
        </p:nvGrpSpPr>
        <p:grpSpPr>
          <a:xfrm>
            <a:off x="14160016" y="9279197"/>
            <a:ext cx="7586323" cy="5317286"/>
            <a:chOff x="14293858" y="6457241"/>
            <a:chExt cx="7522494" cy="5115699"/>
          </a:xfrm>
        </p:grpSpPr>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3858" y="6457241"/>
              <a:ext cx="7522494" cy="5115699"/>
            </a:xfrm>
            <a:prstGeom prst="rect">
              <a:avLst/>
            </a:prstGeom>
          </p:spPr>
        </p:pic>
        <p:sp>
          <p:nvSpPr>
            <p:cNvPr id="31" name="TextBox 30"/>
            <p:cNvSpPr txBox="1"/>
            <p:nvPr/>
          </p:nvSpPr>
          <p:spPr>
            <a:xfrm>
              <a:off x="18642526" y="6874240"/>
              <a:ext cx="1692130" cy="630942"/>
            </a:xfrm>
            <a:prstGeom prst="rect">
              <a:avLst/>
            </a:prstGeom>
            <a:noFill/>
          </p:spPr>
          <p:txBody>
            <a:bodyPr wrap="none" rtlCol="0">
              <a:spAutoFit/>
            </a:bodyPr>
            <a:lstStyle/>
            <a:p>
              <a:r>
                <a:rPr lang="en-US" sz="3500" dirty="0" smtClean="0">
                  <a:solidFill>
                    <a:srgbClr val="FFC000"/>
                  </a:solidFill>
                </a:rPr>
                <a:t>Round 2</a:t>
              </a:r>
              <a:endParaRPr lang="en-US" sz="3500" dirty="0">
                <a:solidFill>
                  <a:srgbClr val="FFC000"/>
                </a:solidFill>
              </a:endParaRPr>
            </a:p>
          </p:txBody>
        </p:sp>
      </p:grpSp>
      <p:grpSp>
        <p:nvGrpSpPr>
          <p:cNvPr id="35" name="Group 34"/>
          <p:cNvGrpSpPr/>
          <p:nvPr/>
        </p:nvGrpSpPr>
        <p:grpSpPr>
          <a:xfrm>
            <a:off x="80483" y="13300754"/>
            <a:ext cx="7001335" cy="4357395"/>
            <a:chOff x="6073340" y="3551853"/>
            <a:chExt cx="7420603" cy="4589780"/>
          </a:xfrm>
        </p:grpSpPr>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3340" y="3551853"/>
              <a:ext cx="7420603" cy="4589780"/>
            </a:xfrm>
            <a:prstGeom prst="rect">
              <a:avLst/>
            </a:prstGeom>
          </p:spPr>
        </p:pic>
        <p:sp>
          <p:nvSpPr>
            <p:cNvPr id="34" name="TextBox 33"/>
            <p:cNvSpPr txBox="1"/>
            <p:nvPr/>
          </p:nvSpPr>
          <p:spPr>
            <a:xfrm>
              <a:off x="9783641" y="3901440"/>
              <a:ext cx="1692130" cy="630942"/>
            </a:xfrm>
            <a:prstGeom prst="rect">
              <a:avLst/>
            </a:prstGeom>
            <a:noFill/>
          </p:spPr>
          <p:txBody>
            <a:bodyPr wrap="none" rtlCol="0">
              <a:spAutoFit/>
            </a:bodyPr>
            <a:lstStyle/>
            <a:p>
              <a:r>
                <a:rPr lang="en-US" sz="3500" smtClean="0">
                  <a:solidFill>
                    <a:srgbClr val="7030A0"/>
                  </a:solidFill>
                </a:rPr>
                <a:t>Round 3</a:t>
              </a:r>
              <a:endParaRPr lang="en-US" sz="3500">
                <a:solidFill>
                  <a:srgbClr val="7030A0"/>
                </a:solidFill>
              </a:endParaRPr>
            </a:p>
          </p:txBody>
        </p:sp>
      </p:grpSp>
      <p:grpSp>
        <p:nvGrpSpPr>
          <p:cNvPr id="38" name="Group 37"/>
          <p:cNvGrpSpPr/>
          <p:nvPr/>
        </p:nvGrpSpPr>
        <p:grpSpPr>
          <a:xfrm>
            <a:off x="6502213" y="17876495"/>
            <a:ext cx="5740400" cy="4069105"/>
            <a:chOff x="14973938" y="16181559"/>
            <a:chExt cx="6581168" cy="4881016"/>
          </a:xfrm>
        </p:grpSpPr>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73938" y="16181559"/>
              <a:ext cx="6581168" cy="4566699"/>
            </a:xfrm>
            <a:prstGeom prst="rect">
              <a:avLst/>
            </a:prstGeom>
          </p:spPr>
        </p:pic>
        <p:sp>
          <p:nvSpPr>
            <p:cNvPr id="37" name="TextBox 36"/>
            <p:cNvSpPr txBox="1"/>
            <p:nvPr/>
          </p:nvSpPr>
          <p:spPr>
            <a:xfrm>
              <a:off x="19236798" y="20431633"/>
              <a:ext cx="1692130" cy="630942"/>
            </a:xfrm>
            <a:prstGeom prst="rect">
              <a:avLst/>
            </a:prstGeom>
            <a:noFill/>
          </p:spPr>
          <p:txBody>
            <a:bodyPr wrap="none" rtlCol="0">
              <a:spAutoFit/>
            </a:bodyPr>
            <a:lstStyle/>
            <a:p>
              <a:r>
                <a:rPr lang="en-US" sz="3500" smtClean="0">
                  <a:solidFill>
                    <a:srgbClr val="FF04FF"/>
                  </a:solidFill>
                </a:rPr>
                <a:t>Round 4</a:t>
              </a:r>
              <a:endParaRPr lang="en-US" sz="3500">
                <a:solidFill>
                  <a:srgbClr val="FF04FF"/>
                </a:solidFill>
              </a:endParaRPr>
            </a:p>
          </p:txBody>
        </p:sp>
      </p:grpSp>
      <p:sp>
        <p:nvSpPr>
          <p:cNvPr id="39" name="TextBox 38"/>
          <p:cNvSpPr txBox="1"/>
          <p:nvPr/>
        </p:nvSpPr>
        <p:spPr>
          <a:xfrm>
            <a:off x="172563" y="1181267"/>
            <a:ext cx="21773037" cy="1631216"/>
          </a:xfrm>
          <a:prstGeom prst="rect">
            <a:avLst/>
          </a:prstGeom>
          <a:noFill/>
        </p:spPr>
        <p:txBody>
          <a:bodyPr wrap="square" rtlCol="0">
            <a:spAutoFit/>
          </a:bodyPr>
          <a:lstStyle/>
          <a:p>
            <a:r>
              <a:rPr lang="en-US" sz="2500" dirty="0" smtClean="0"/>
              <a:t>For this model, I did a pretty basic grid search, and looked at multiple parameters together, as I believed it would  make the parameter search better. It wasn’t until I read a chapter from the textbook Automated Machine Learning (</a:t>
            </a:r>
            <a:r>
              <a:rPr lang="en-US" sz="2500" dirty="0" err="1" smtClean="0"/>
              <a:t>Hutter</a:t>
            </a:r>
            <a:r>
              <a:rPr lang="en-US" sz="2500" dirty="0" smtClean="0"/>
              <a:t>, </a:t>
            </a:r>
            <a:r>
              <a:rPr lang="en-US" sz="2500" dirty="0" err="1" smtClean="0"/>
              <a:t>Kotthoff</a:t>
            </a:r>
            <a:r>
              <a:rPr lang="en-US" sz="2500" dirty="0" smtClean="0"/>
              <a:t>, and </a:t>
            </a:r>
            <a:r>
              <a:rPr lang="en-US" sz="2500" dirty="0" err="1" smtClean="0"/>
              <a:t>Vanschoren</a:t>
            </a:r>
            <a:r>
              <a:rPr lang="en-US" sz="2500" dirty="0" smtClean="0"/>
              <a:t> 2019), that I realized it is better to do parameter search one parameter at a time. I will do this with </a:t>
            </a:r>
            <a:r>
              <a:rPr lang="en-US" sz="2500" dirty="0" err="1" smtClean="0"/>
              <a:t>XGBoost</a:t>
            </a:r>
            <a:r>
              <a:rPr lang="en-US" sz="2500" dirty="0" smtClean="0"/>
              <a:t>, but for now I will walk through my process in this algorithm. The parameters that need to be tuned are:  </a:t>
            </a:r>
            <a:r>
              <a:rPr lang="en-US" sz="2500" b="1" dirty="0" err="1" smtClean="0"/>
              <a:t>max_features</a:t>
            </a:r>
            <a:r>
              <a:rPr lang="en-US" sz="2500" b="1" dirty="0" smtClean="0"/>
              <a:t>, </a:t>
            </a:r>
            <a:r>
              <a:rPr lang="en-US" sz="2500" b="1" dirty="0" err="1" smtClean="0"/>
              <a:t>min_samples_split</a:t>
            </a:r>
            <a:r>
              <a:rPr lang="en-US" sz="2500" b="1" dirty="0" smtClean="0"/>
              <a:t>, </a:t>
            </a:r>
            <a:r>
              <a:rPr lang="en-US" sz="2500" b="1" dirty="0" err="1" smtClean="0"/>
              <a:t>n_estimators</a:t>
            </a:r>
            <a:r>
              <a:rPr lang="en-US" sz="2500" b="1" dirty="0" smtClean="0"/>
              <a:t>, </a:t>
            </a:r>
            <a:r>
              <a:rPr lang="en-US" sz="2500" b="1" dirty="0" err="1" smtClean="0"/>
              <a:t>max_depth</a:t>
            </a:r>
            <a:r>
              <a:rPr lang="en-US" sz="2500" b="1" dirty="0" smtClean="0"/>
              <a:t>, and </a:t>
            </a:r>
            <a:r>
              <a:rPr lang="en-US" sz="2500" b="1" dirty="0" err="1" smtClean="0"/>
              <a:t>min_samples_leaf</a:t>
            </a:r>
            <a:r>
              <a:rPr lang="en-US" sz="2500" b="1" dirty="0" smtClean="0"/>
              <a:t>.</a:t>
            </a:r>
          </a:p>
        </p:txBody>
      </p:sp>
      <p:sp>
        <p:nvSpPr>
          <p:cNvPr id="41" name="TextBox 40"/>
          <p:cNvSpPr txBox="1"/>
          <p:nvPr/>
        </p:nvSpPr>
        <p:spPr>
          <a:xfrm>
            <a:off x="6788727" y="3271347"/>
            <a:ext cx="4836634" cy="3939540"/>
          </a:xfrm>
          <a:prstGeom prst="rect">
            <a:avLst/>
          </a:prstGeom>
          <a:noFill/>
        </p:spPr>
        <p:txBody>
          <a:bodyPr wrap="square" rtlCol="0">
            <a:spAutoFit/>
          </a:bodyPr>
          <a:lstStyle/>
          <a:p>
            <a:r>
              <a:rPr lang="en-US" sz="2500" b="1" dirty="0"/>
              <a:t>Round 0</a:t>
            </a:r>
            <a:r>
              <a:rPr lang="en-US" sz="2500" dirty="0"/>
              <a:t>: I used all the default parameter values and ran the function </a:t>
            </a:r>
            <a:r>
              <a:rPr lang="en-US" sz="2500" dirty="0" err="1"/>
              <a:t>RFRmodelfitCV</a:t>
            </a:r>
            <a:r>
              <a:rPr lang="en-US" sz="2500" dirty="0"/>
              <a:t> to gauge the mean squared log error, explained variance, and feature importance of this basic </a:t>
            </a:r>
            <a:r>
              <a:rPr lang="en-US" sz="2500" dirty="0" smtClean="0"/>
              <a:t>model. I also submitted this models predictions to </a:t>
            </a:r>
            <a:r>
              <a:rPr lang="en-US" sz="2500" dirty="0" err="1" smtClean="0"/>
              <a:t>Kaggle</a:t>
            </a:r>
            <a:r>
              <a:rPr lang="en-US" sz="2500" dirty="0" smtClean="0"/>
              <a:t> as a baseline. The score we received was </a:t>
            </a:r>
            <a:r>
              <a:rPr lang="en-US" sz="2500" b="1" dirty="0" smtClean="0"/>
              <a:t>0.15891</a:t>
            </a:r>
            <a:r>
              <a:rPr lang="en-US" sz="2500" dirty="0" smtClean="0"/>
              <a:t>.</a:t>
            </a:r>
            <a:endParaRPr lang="en-US" sz="2500" dirty="0"/>
          </a:p>
          <a:p>
            <a:endParaRPr lang="en-US" sz="2500" dirty="0"/>
          </a:p>
        </p:txBody>
      </p:sp>
      <p:pic>
        <p:nvPicPr>
          <p:cNvPr id="42" name="Picture 41"/>
          <p:cNvPicPr>
            <a:picLocks noChangeAspect="1"/>
          </p:cNvPicPr>
          <p:nvPr/>
        </p:nvPicPr>
        <p:blipFill rotWithShape="1">
          <a:blip r:embed="rId8">
            <a:extLst>
              <a:ext uri="{28A0092B-C50C-407E-A947-70E740481C1C}">
                <a14:useLocalDpi xmlns:a14="http://schemas.microsoft.com/office/drawing/2010/main" val="0"/>
              </a:ext>
            </a:extLst>
          </a:blip>
          <a:srcRect l="83912" t="-1999"/>
          <a:stretch/>
        </p:blipFill>
        <p:spPr>
          <a:xfrm>
            <a:off x="11625361" y="2518629"/>
            <a:ext cx="10187280" cy="3992337"/>
          </a:xfrm>
          <a:prstGeom prst="rect">
            <a:avLst/>
          </a:prstGeom>
        </p:spPr>
      </p:pic>
      <p:sp>
        <p:nvSpPr>
          <p:cNvPr id="43" name="TextBox 42"/>
          <p:cNvSpPr txBox="1"/>
          <p:nvPr/>
        </p:nvSpPr>
        <p:spPr>
          <a:xfrm>
            <a:off x="14852142" y="5495303"/>
            <a:ext cx="6248649" cy="1015663"/>
          </a:xfrm>
          <a:prstGeom prst="rect">
            <a:avLst/>
          </a:prstGeom>
          <a:noFill/>
        </p:spPr>
        <p:txBody>
          <a:bodyPr wrap="square" rtlCol="0">
            <a:spAutoFit/>
          </a:bodyPr>
          <a:lstStyle/>
          <a:p>
            <a:r>
              <a:rPr lang="en-US" sz="1500" dirty="0" smtClean="0"/>
              <a:t>Pictured: Part of a single decision tree that is outputted from the final tuned RFR model. Since RFR is an ensemble method, this is one of the many trees used (approximately 225 because this is what </a:t>
            </a:r>
            <a:r>
              <a:rPr lang="en-US" sz="1500" dirty="0" err="1" smtClean="0"/>
              <a:t>n_estimators</a:t>
            </a:r>
            <a:r>
              <a:rPr lang="en-US" sz="1500" dirty="0" smtClean="0"/>
              <a:t> signifies) to create the final model.</a:t>
            </a:r>
            <a:endParaRPr lang="en-US" sz="1500" dirty="0"/>
          </a:p>
        </p:txBody>
      </p:sp>
      <p:sp>
        <p:nvSpPr>
          <p:cNvPr id="44" name="TextBox 43"/>
          <p:cNvSpPr txBox="1"/>
          <p:nvPr/>
        </p:nvSpPr>
        <p:spPr>
          <a:xfrm>
            <a:off x="7185828" y="7096138"/>
            <a:ext cx="14759771" cy="2308324"/>
          </a:xfrm>
          <a:prstGeom prst="rect">
            <a:avLst/>
          </a:prstGeom>
          <a:noFill/>
        </p:spPr>
        <p:txBody>
          <a:bodyPr wrap="square" rtlCol="0">
            <a:spAutoFit/>
          </a:bodyPr>
          <a:lstStyle/>
          <a:p>
            <a:r>
              <a:rPr lang="en-US" sz="1800" b="1" dirty="0">
                <a:solidFill>
                  <a:srgbClr val="FF0000"/>
                </a:solidFill>
              </a:rPr>
              <a:t>Round </a:t>
            </a:r>
            <a:r>
              <a:rPr lang="en-US" sz="1800" b="1" dirty="0" smtClean="0">
                <a:solidFill>
                  <a:srgbClr val="FF0000"/>
                </a:solidFill>
              </a:rPr>
              <a:t>1</a:t>
            </a:r>
            <a:r>
              <a:rPr lang="en-US" sz="1800" dirty="0" smtClean="0"/>
              <a:t>: </a:t>
            </a:r>
            <a:r>
              <a:rPr lang="en-US" sz="1800" dirty="0"/>
              <a:t>I </a:t>
            </a:r>
            <a:r>
              <a:rPr lang="en-US" sz="1800" dirty="0" smtClean="0"/>
              <a:t>instantiated two features values: </a:t>
            </a:r>
            <a:r>
              <a:rPr lang="en-US" sz="1800" dirty="0" err="1" smtClean="0"/>
              <a:t>max_features</a:t>
            </a:r>
            <a:r>
              <a:rPr lang="en-US" sz="1800" dirty="0" smtClean="0"/>
              <a:t> = ‘</a:t>
            </a:r>
            <a:r>
              <a:rPr lang="en-US" sz="1800" dirty="0" err="1" smtClean="0"/>
              <a:t>sqrt</a:t>
            </a:r>
            <a:r>
              <a:rPr lang="en-US" sz="1800" dirty="0" smtClean="0"/>
              <a:t>’, and </a:t>
            </a:r>
            <a:r>
              <a:rPr lang="en-US" sz="1800" dirty="0" err="1" smtClean="0"/>
              <a:t>min_samples_split</a:t>
            </a:r>
            <a:r>
              <a:rPr lang="en-US" sz="1800" dirty="0" smtClean="0"/>
              <a:t> </a:t>
            </a:r>
            <a:r>
              <a:rPr lang="en-US" sz="1800" dirty="0"/>
              <a:t> </a:t>
            </a:r>
            <a:r>
              <a:rPr lang="en-US" sz="1800" dirty="0" smtClean="0"/>
              <a:t>= 14. The </a:t>
            </a:r>
            <a:r>
              <a:rPr lang="en-US" sz="1800" dirty="0" err="1" smtClean="0"/>
              <a:t>max_features</a:t>
            </a:r>
            <a:r>
              <a:rPr lang="en-US" sz="1800" dirty="0" smtClean="0"/>
              <a:t> value is a standard starting value in Machine Learning, and </a:t>
            </a:r>
            <a:r>
              <a:rPr lang="en-US" sz="1800" dirty="0" err="1" smtClean="0"/>
              <a:t>min_samples_split</a:t>
            </a:r>
            <a:r>
              <a:rPr lang="en-US" sz="1800" dirty="0" smtClean="0"/>
              <a:t> should be around 0.5%-1% of the total number of entries (# of entries = ~1400). I did a randomized grid search on 3 parameters: </a:t>
            </a:r>
            <a:r>
              <a:rPr lang="en-US" sz="1800" dirty="0" err="1" smtClean="0"/>
              <a:t>n_estimators</a:t>
            </a:r>
            <a:r>
              <a:rPr lang="en-US" sz="1800" dirty="0" smtClean="0"/>
              <a:t> (20 -&gt; 150, steps = 10), </a:t>
            </a:r>
            <a:r>
              <a:rPr lang="en-US" sz="1800" dirty="0" err="1" smtClean="0"/>
              <a:t>max_depth</a:t>
            </a:r>
            <a:r>
              <a:rPr lang="en-US" sz="1800" dirty="0" smtClean="0"/>
              <a:t> (3 -&gt; 10, steps = 1), and </a:t>
            </a:r>
            <a:r>
              <a:rPr lang="en-US" sz="1800" dirty="0" err="1" smtClean="0"/>
              <a:t>min_samples_leaf</a:t>
            </a:r>
            <a:r>
              <a:rPr lang="en-US" sz="1800" dirty="0" smtClean="0"/>
              <a:t> (10</a:t>
            </a:r>
            <a:r>
              <a:rPr lang="en-US" sz="1800" dirty="0" smtClean="0">
                <a:sym typeface="Wingdings"/>
              </a:rPr>
              <a:t> 100, steps = 10). </a:t>
            </a:r>
            <a:r>
              <a:rPr lang="en-US" sz="1800" dirty="0" err="1" smtClean="0">
                <a:sym typeface="Wingdings"/>
              </a:rPr>
              <a:t>RandomSearchCV</a:t>
            </a:r>
            <a:r>
              <a:rPr lang="en-US" sz="1800" dirty="0" smtClean="0">
                <a:sym typeface="Wingdings"/>
              </a:rPr>
              <a:t> randomly samples from all these ranges and tests this combination of parameters and determines the best combo. The dots in the 3D scatter plot are colored by the error from the predictions of the model; the lighter the color, the smaller the error. Clearly we see that higher values of </a:t>
            </a:r>
            <a:r>
              <a:rPr lang="en-US" sz="1800" dirty="0" err="1" smtClean="0">
                <a:sym typeface="Wingdings"/>
              </a:rPr>
              <a:t>max_depth</a:t>
            </a:r>
            <a:r>
              <a:rPr lang="en-US" sz="1800" dirty="0" smtClean="0">
                <a:sym typeface="Wingdings"/>
              </a:rPr>
              <a:t> and </a:t>
            </a:r>
            <a:r>
              <a:rPr lang="en-US" sz="1800" dirty="0" err="1" smtClean="0">
                <a:sym typeface="Wingdings"/>
              </a:rPr>
              <a:t>n_estimators</a:t>
            </a:r>
            <a:r>
              <a:rPr lang="en-US" sz="1800" dirty="0" smtClean="0">
                <a:sym typeface="Wingdings"/>
              </a:rPr>
              <a:t>, combined with lower values of </a:t>
            </a:r>
            <a:r>
              <a:rPr lang="en-US" sz="1800" dirty="0" err="1" smtClean="0">
                <a:sym typeface="Wingdings"/>
              </a:rPr>
              <a:t>min_samples_leaf</a:t>
            </a:r>
            <a:r>
              <a:rPr lang="en-US" sz="1800" dirty="0" smtClean="0">
                <a:sym typeface="Wingdings"/>
              </a:rPr>
              <a:t> produce the better models. I used this insight in order to find better ranges to search through for all 3 parameters in the next round. The best parameter combinations were: </a:t>
            </a:r>
            <a:r>
              <a:rPr lang="en-US" sz="1800" dirty="0" err="1" smtClean="0">
                <a:sym typeface="Wingdings"/>
              </a:rPr>
              <a:t>n_estimators</a:t>
            </a:r>
            <a:r>
              <a:rPr lang="en-US" sz="1800" dirty="0" smtClean="0">
                <a:sym typeface="Wingdings"/>
              </a:rPr>
              <a:t> = 150, </a:t>
            </a:r>
            <a:r>
              <a:rPr lang="en-US" sz="1800" dirty="0" err="1" smtClean="0">
                <a:sym typeface="Wingdings"/>
              </a:rPr>
              <a:t>max_depth</a:t>
            </a:r>
            <a:r>
              <a:rPr lang="en-US" sz="1800" dirty="0" smtClean="0">
                <a:sym typeface="Wingdings"/>
              </a:rPr>
              <a:t> = 9, </a:t>
            </a:r>
            <a:r>
              <a:rPr lang="en-US" sz="1800" dirty="0" err="1" smtClean="0">
                <a:sym typeface="Wingdings"/>
              </a:rPr>
              <a:t>min_samples_leaf</a:t>
            </a:r>
            <a:r>
              <a:rPr lang="en-US" sz="1800" dirty="0" smtClean="0">
                <a:sym typeface="Wingdings"/>
              </a:rPr>
              <a:t> = 10, with </a:t>
            </a:r>
            <a:r>
              <a:rPr lang="en-US" sz="1800" dirty="0" err="1" smtClean="0">
                <a:sym typeface="Wingdings"/>
              </a:rPr>
              <a:t>mean_squared_log_error</a:t>
            </a:r>
            <a:r>
              <a:rPr lang="en-US" sz="1800" dirty="0" smtClean="0">
                <a:sym typeface="Wingdings"/>
              </a:rPr>
              <a:t> ~ -0.0274.</a:t>
            </a:r>
            <a:endParaRPr lang="en-US" sz="1800" dirty="0"/>
          </a:p>
        </p:txBody>
      </p:sp>
      <p:sp>
        <p:nvSpPr>
          <p:cNvPr id="45" name="TextBox 44"/>
          <p:cNvSpPr txBox="1"/>
          <p:nvPr/>
        </p:nvSpPr>
        <p:spPr>
          <a:xfrm>
            <a:off x="225764" y="11536482"/>
            <a:ext cx="14626378" cy="1477328"/>
          </a:xfrm>
          <a:prstGeom prst="rect">
            <a:avLst/>
          </a:prstGeom>
          <a:noFill/>
        </p:spPr>
        <p:txBody>
          <a:bodyPr wrap="square" rtlCol="0">
            <a:spAutoFit/>
          </a:bodyPr>
          <a:lstStyle/>
          <a:p>
            <a:r>
              <a:rPr lang="en-US" sz="1800" b="1" dirty="0">
                <a:solidFill>
                  <a:srgbClr val="FFC000"/>
                </a:solidFill>
              </a:rPr>
              <a:t>Round 2</a:t>
            </a:r>
            <a:r>
              <a:rPr lang="en-US" sz="1800" dirty="0" smtClean="0"/>
              <a:t>: I used the insights from the above scatter plot to develop better ranges to look </a:t>
            </a:r>
            <a:r>
              <a:rPr lang="en-US" sz="1800" dirty="0" err="1" smtClean="0"/>
              <a:t>acrosss</a:t>
            </a:r>
            <a:r>
              <a:rPr lang="en-US" sz="1800" dirty="0" smtClean="0"/>
              <a:t> for the same 3 variables. For </a:t>
            </a:r>
            <a:r>
              <a:rPr lang="en-US" sz="1800" dirty="0" err="1" smtClean="0"/>
              <a:t>n_estimators</a:t>
            </a:r>
            <a:r>
              <a:rPr lang="en-US" sz="1800" dirty="0" smtClean="0"/>
              <a:t>, 80 -&gt; 200, steps of 5; for </a:t>
            </a:r>
            <a:r>
              <a:rPr lang="en-US" sz="1800" dirty="0" err="1" smtClean="0"/>
              <a:t>max_depth</a:t>
            </a:r>
            <a:r>
              <a:rPr lang="en-US" sz="1800" dirty="0" smtClean="0"/>
              <a:t>, 8 -&gt; 14. steps of 1; and for </a:t>
            </a:r>
            <a:r>
              <a:rPr lang="en-US" sz="1800" dirty="0" err="1" smtClean="0"/>
              <a:t>min_samples_leaf</a:t>
            </a:r>
            <a:r>
              <a:rPr lang="en-US" sz="1800" dirty="0" smtClean="0"/>
              <a:t>, 5 -&gt; 15, steps of 1. </a:t>
            </a:r>
            <a:r>
              <a:rPr lang="en-US" sz="1800" dirty="0" err="1" smtClean="0"/>
              <a:t>GridSearchCV</a:t>
            </a:r>
            <a:r>
              <a:rPr lang="en-US" sz="1800" dirty="0"/>
              <a:t> </a:t>
            </a:r>
            <a:r>
              <a:rPr lang="en-US" sz="1800" dirty="0" smtClean="0"/>
              <a:t>tests all combinations of parameters, hence the graphic on the right. We see that as </a:t>
            </a:r>
            <a:r>
              <a:rPr lang="en-US" sz="1800" dirty="0" err="1" smtClean="0"/>
              <a:t>max_depth</a:t>
            </a:r>
            <a:r>
              <a:rPr lang="en-US" sz="1800" dirty="0" smtClean="0"/>
              <a:t>, and </a:t>
            </a:r>
            <a:r>
              <a:rPr lang="en-US" sz="1800" dirty="0" err="1" smtClean="0"/>
              <a:t>n_estimators</a:t>
            </a:r>
            <a:r>
              <a:rPr lang="en-US" sz="1800" dirty="0" smtClean="0"/>
              <a:t> increases, while </a:t>
            </a:r>
            <a:r>
              <a:rPr lang="en-US" sz="1800" dirty="0" err="1" smtClean="0"/>
              <a:t>min_samples_leaf</a:t>
            </a:r>
            <a:r>
              <a:rPr lang="en-US" sz="1800" dirty="0" smtClean="0"/>
              <a:t> decreases, we reduce the error in our predictions. The best combinations were: </a:t>
            </a:r>
            <a:r>
              <a:rPr lang="en-US" sz="1800" dirty="0" err="1" smtClean="0"/>
              <a:t>n_estimators</a:t>
            </a:r>
            <a:r>
              <a:rPr lang="en-US" sz="1800" dirty="0" smtClean="0"/>
              <a:t> = 200, </a:t>
            </a:r>
            <a:r>
              <a:rPr lang="en-US" sz="1800" b="1" dirty="0" err="1" smtClean="0"/>
              <a:t>max_depth</a:t>
            </a:r>
            <a:r>
              <a:rPr lang="en-US" sz="1800" b="1" dirty="0" smtClean="0"/>
              <a:t> = 13</a:t>
            </a:r>
            <a:r>
              <a:rPr lang="en-US" sz="1800" dirty="0" smtClean="0"/>
              <a:t>, and </a:t>
            </a:r>
            <a:r>
              <a:rPr lang="en-US" sz="1800" dirty="0" err="1" smtClean="0"/>
              <a:t>min_samples_leaf</a:t>
            </a:r>
            <a:r>
              <a:rPr lang="en-US" sz="1800" dirty="0" smtClean="0"/>
              <a:t> = 5, with </a:t>
            </a:r>
            <a:r>
              <a:rPr lang="en-US" sz="1800" dirty="0" err="1" smtClean="0"/>
              <a:t>mean_squared_log_error</a:t>
            </a:r>
            <a:r>
              <a:rPr lang="en-US" sz="1800" dirty="0" smtClean="0"/>
              <a:t> ~ -0.02451 (which is a significant boost). I decided to keep </a:t>
            </a:r>
            <a:r>
              <a:rPr lang="en-US" sz="1800" dirty="0" err="1" smtClean="0"/>
              <a:t>max_depth</a:t>
            </a:r>
            <a:r>
              <a:rPr lang="en-US" sz="1800" dirty="0" smtClean="0"/>
              <a:t> as that value and switch it with another variable, </a:t>
            </a:r>
            <a:r>
              <a:rPr lang="en-US" sz="1800" dirty="0" err="1" smtClean="0"/>
              <a:t>min_samples_split</a:t>
            </a:r>
            <a:r>
              <a:rPr lang="en-US" sz="1800" dirty="0" smtClean="0"/>
              <a:t>.</a:t>
            </a:r>
            <a:endParaRPr lang="en-US" sz="1800" dirty="0"/>
          </a:p>
        </p:txBody>
      </p:sp>
      <p:sp>
        <p:nvSpPr>
          <p:cNvPr id="46" name="TextBox 45"/>
          <p:cNvSpPr txBox="1"/>
          <p:nvPr/>
        </p:nvSpPr>
        <p:spPr>
          <a:xfrm>
            <a:off x="-68734" y="21218741"/>
            <a:ext cx="7150552" cy="615553"/>
          </a:xfrm>
          <a:prstGeom prst="rect">
            <a:avLst/>
          </a:prstGeom>
          <a:noFill/>
        </p:spPr>
        <p:txBody>
          <a:bodyPr wrap="square" rtlCol="0">
            <a:spAutoFit/>
          </a:bodyPr>
          <a:lstStyle/>
          <a:p>
            <a:r>
              <a:rPr lang="en-US" sz="1700" dirty="0" smtClean="0"/>
              <a:t>NOTE: Try to use </a:t>
            </a:r>
            <a:r>
              <a:rPr lang="en-US" sz="1700" b="1" dirty="0" smtClean="0"/>
              <a:t>size = -1 * </a:t>
            </a:r>
            <a:r>
              <a:rPr lang="en-US" sz="1700" b="1" dirty="0" err="1" smtClean="0"/>
              <a:t>mean_squared_log_error</a:t>
            </a:r>
            <a:r>
              <a:rPr lang="en-US" sz="1700" b="1" dirty="0" smtClean="0"/>
              <a:t>  </a:t>
            </a:r>
            <a:r>
              <a:rPr lang="en-US" sz="1700" dirty="0" smtClean="0"/>
              <a:t>for </a:t>
            </a:r>
            <a:r>
              <a:rPr lang="en-US" sz="1700" dirty="0" err="1" smtClean="0"/>
              <a:t>plotly</a:t>
            </a:r>
            <a:r>
              <a:rPr lang="en-US" sz="1700" dirty="0" smtClean="0"/>
              <a:t> so that the sizes of points vary as well, and they are easier to see.</a:t>
            </a:r>
            <a:endParaRPr lang="en-US" sz="1700" dirty="0"/>
          </a:p>
        </p:txBody>
      </p:sp>
      <p:sp>
        <p:nvSpPr>
          <p:cNvPr id="47" name="TextBox 46"/>
          <p:cNvSpPr txBox="1"/>
          <p:nvPr/>
        </p:nvSpPr>
        <p:spPr>
          <a:xfrm>
            <a:off x="7366538" y="14596483"/>
            <a:ext cx="14446103" cy="2308324"/>
          </a:xfrm>
          <a:prstGeom prst="rect">
            <a:avLst/>
          </a:prstGeom>
          <a:noFill/>
        </p:spPr>
        <p:txBody>
          <a:bodyPr wrap="square" rtlCol="0">
            <a:spAutoFit/>
          </a:bodyPr>
          <a:lstStyle/>
          <a:p>
            <a:r>
              <a:rPr lang="en-US" sz="1800" b="1" dirty="0">
                <a:solidFill>
                  <a:srgbClr val="7030A0"/>
                </a:solidFill>
              </a:rPr>
              <a:t>Round </a:t>
            </a:r>
            <a:r>
              <a:rPr lang="en-US" sz="1800" b="1" dirty="0" smtClean="0">
                <a:solidFill>
                  <a:srgbClr val="7030A0"/>
                </a:solidFill>
              </a:rPr>
              <a:t>3</a:t>
            </a:r>
            <a:r>
              <a:rPr lang="en-US" sz="1800" dirty="0" smtClean="0"/>
              <a:t>: Now with </a:t>
            </a:r>
            <a:r>
              <a:rPr lang="en-US" sz="1800" dirty="0" err="1" smtClean="0"/>
              <a:t>max_features</a:t>
            </a:r>
            <a:r>
              <a:rPr lang="en-US" sz="1800" dirty="0"/>
              <a:t> </a:t>
            </a:r>
            <a:r>
              <a:rPr lang="en-US" sz="1800" dirty="0" smtClean="0"/>
              <a:t>= ‘</a:t>
            </a:r>
            <a:r>
              <a:rPr lang="en-US" sz="1800" dirty="0" err="1" smtClean="0"/>
              <a:t>sqrt</a:t>
            </a:r>
            <a:r>
              <a:rPr lang="en-US" sz="1800" dirty="0" smtClean="0"/>
              <a:t>’, and </a:t>
            </a:r>
            <a:r>
              <a:rPr lang="en-US" sz="1800" dirty="0" err="1" smtClean="0"/>
              <a:t>max_depth</a:t>
            </a:r>
            <a:r>
              <a:rPr lang="en-US" sz="1800" dirty="0" smtClean="0"/>
              <a:t> = 13, I decided to do a parameter search with </a:t>
            </a:r>
            <a:r>
              <a:rPr lang="en-US" sz="1800" dirty="0" err="1" smtClean="0"/>
              <a:t>n_estimators</a:t>
            </a:r>
            <a:r>
              <a:rPr lang="en-US" sz="1800" dirty="0" smtClean="0"/>
              <a:t>, </a:t>
            </a:r>
            <a:r>
              <a:rPr lang="en-US" sz="1800" dirty="0" err="1" smtClean="0"/>
              <a:t>min_samples_leaf</a:t>
            </a:r>
            <a:r>
              <a:rPr lang="en-US" sz="1800" dirty="0" smtClean="0"/>
              <a:t>, and </a:t>
            </a:r>
            <a:r>
              <a:rPr lang="en-US" sz="1800" dirty="0" err="1" smtClean="0"/>
              <a:t>min_samples_split</a:t>
            </a:r>
            <a:r>
              <a:rPr lang="en-US" sz="1800" dirty="0" smtClean="0"/>
              <a:t>. I kept the first 2 because we kept getting the best values at the edges of the ranges given, meaning there are potentially better values to be found beyond those ranges. The updated ranges are: </a:t>
            </a:r>
            <a:r>
              <a:rPr lang="en-US" sz="1800" dirty="0" err="1" smtClean="0"/>
              <a:t>n_estimators</a:t>
            </a:r>
            <a:r>
              <a:rPr lang="en-US" sz="1800" dirty="0" smtClean="0"/>
              <a:t> (180 -&gt; 250, steps of 5), </a:t>
            </a:r>
            <a:r>
              <a:rPr lang="en-US" sz="1800" dirty="0" err="1" smtClean="0"/>
              <a:t>min_samples_leaf</a:t>
            </a:r>
            <a:r>
              <a:rPr lang="en-US" sz="1800" dirty="0" smtClean="0"/>
              <a:t> (2 -&gt; 7, steps of 1), and </a:t>
            </a:r>
            <a:r>
              <a:rPr lang="en-US" sz="1800" dirty="0" err="1" smtClean="0"/>
              <a:t>min_samples_split</a:t>
            </a:r>
            <a:r>
              <a:rPr lang="en-US" sz="1800" dirty="0" smtClean="0"/>
              <a:t> ( 5-&gt; 20, steps of 1). I used a regular parameter gird search, as you can see from the 3D scatter plot to the left. Large values of </a:t>
            </a:r>
            <a:r>
              <a:rPr lang="en-US" sz="1800" dirty="0" err="1" smtClean="0"/>
              <a:t>n_estiomators</a:t>
            </a:r>
            <a:r>
              <a:rPr lang="en-US" sz="1800" dirty="0" smtClean="0"/>
              <a:t> work well, as well as small values of </a:t>
            </a:r>
            <a:r>
              <a:rPr lang="en-US" sz="1800" dirty="0" err="1" smtClean="0"/>
              <a:t>min_samples_leaf</a:t>
            </a:r>
            <a:r>
              <a:rPr lang="en-US" sz="1800" dirty="0" smtClean="0"/>
              <a:t> (as we have been seeing). </a:t>
            </a:r>
            <a:r>
              <a:rPr lang="en-US" sz="1800" dirty="0" err="1" smtClean="0"/>
              <a:t>Min_samples_split</a:t>
            </a:r>
            <a:r>
              <a:rPr lang="en-US" sz="1800" dirty="0" smtClean="0"/>
              <a:t> also seems to do much better for the model when the values are lower. The best combinations were: </a:t>
            </a:r>
            <a:r>
              <a:rPr lang="en-US" sz="1800" b="1" dirty="0" err="1" smtClean="0"/>
              <a:t>n_estimators</a:t>
            </a:r>
            <a:r>
              <a:rPr lang="en-US" sz="1800" b="1" dirty="0"/>
              <a:t> </a:t>
            </a:r>
            <a:r>
              <a:rPr lang="en-US" sz="1800" b="1" dirty="0" smtClean="0"/>
              <a:t>= 225, </a:t>
            </a:r>
            <a:r>
              <a:rPr lang="en-US" sz="1800" b="1" dirty="0" err="1" smtClean="0"/>
              <a:t>min_samples_leaf</a:t>
            </a:r>
            <a:r>
              <a:rPr lang="en-US" sz="1800" b="1" dirty="0" smtClean="0"/>
              <a:t> = 2</a:t>
            </a:r>
            <a:r>
              <a:rPr lang="en-US" sz="1800" dirty="0" smtClean="0"/>
              <a:t>, and </a:t>
            </a:r>
            <a:r>
              <a:rPr lang="en-US" sz="1800" dirty="0" err="1" smtClean="0"/>
              <a:t>min_samples_split</a:t>
            </a:r>
            <a:r>
              <a:rPr lang="en-US" sz="1800" dirty="0" smtClean="0"/>
              <a:t> = 6, with </a:t>
            </a:r>
            <a:r>
              <a:rPr lang="en-US" sz="1800" dirty="0" err="1" smtClean="0"/>
              <a:t>mean_squared_log_error</a:t>
            </a:r>
            <a:r>
              <a:rPr lang="en-US" sz="1800" dirty="0" smtClean="0"/>
              <a:t> = -0.0220 (another significant increase). I decided to keep the values for </a:t>
            </a:r>
            <a:r>
              <a:rPr lang="en-US" sz="1800" dirty="0" err="1" smtClean="0"/>
              <a:t>n_estimators</a:t>
            </a:r>
            <a:r>
              <a:rPr lang="en-US" sz="1800" dirty="0" smtClean="0"/>
              <a:t> and </a:t>
            </a:r>
            <a:r>
              <a:rPr lang="en-US" sz="1800" dirty="0" err="1" smtClean="0"/>
              <a:t>min_samples_leaf</a:t>
            </a:r>
            <a:r>
              <a:rPr lang="en-US" sz="1800" dirty="0" smtClean="0"/>
              <a:t> (as 2 is the lowest value it can go), but added </a:t>
            </a:r>
            <a:r>
              <a:rPr lang="en-US" sz="1800" dirty="0" err="1" smtClean="0"/>
              <a:t>max_features</a:t>
            </a:r>
            <a:r>
              <a:rPr lang="en-US" sz="1800" dirty="0" smtClean="0"/>
              <a:t> value to the parameter search for the last round of tuning.</a:t>
            </a:r>
            <a:endParaRPr lang="en-US" sz="1800" dirty="0"/>
          </a:p>
        </p:txBody>
      </p:sp>
      <p:sp>
        <p:nvSpPr>
          <p:cNvPr id="48" name="TextBox 47"/>
          <p:cNvSpPr txBox="1"/>
          <p:nvPr/>
        </p:nvSpPr>
        <p:spPr>
          <a:xfrm>
            <a:off x="12393924" y="17876495"/>
            <a:ext cx="9551676" cy="3416320"/>
          </a:xfrm>
          <a:prstGeom prst="rect">
            <a:avLst/>
          </a:prstGeom>
          <a:noFill/>
        </p:spPr>
        <p:txBody>
          <a:bodyPr wrap="square" rtlCol="0">
            <a:spAutoFit/>
          </a:bodyPr>
          <a:lstStyle/>
          <a:p>
            <a:r>
              <a:rPr lang="en-US" sz="1800" b="1" dirty="0">
                <a:solidFill>
                  <a:srgbClr val="FF04FF"/>
                </a:solidFill>
              </a:rPr>
              <a:t>Round 4</a:t>
            </a:r>
            <a:r>
              <a:rPr lang="en-US" sz="1800" dirty="0" smtClean="0"/>
              <a:t>: For the final round of tuning, I only looked at two variables: </a:t>
            </a:r>
            <a:r>
              <a:rPr lang="en-US" sz="1800" dirty="0" err="1" smtClean="0"/>
              <a:t>min_samples_split</a:t>
            </a:r>
            <a:r>
              <a:rPr lang="en-US" sz="1800" dirty="0" smtClean="0"/>
              <a:t> and </a:t>
            </a:r>
            <a:r>
              <a:rPr lang="en-US" sz="1800" dirty="0" err="1" smtClean="0"/>
              <a:t>max_features</a:t>
            </a:r>
            <a:r>
              <a:rPr lang="en-US" sz="1800" dirty="0" smtClean="0"/>
              <a:t>. The ranges for each are as follows: </a:t>
            </a:r>
            <a:r>
              <a:rPr lang="en-US" sz="1800" dirty="0" err="1" smtClean="0"/>
              <a:t>min_samples_split</a:t>
            </a:r>
            <a:r>
              <a:rPr lang="en-US" sz="1800" dirty="0" smtClean="0"/>
              <a:t> (3 -&gt; 10, steps = 1); </a:t>
            </a:r>
            <a:r>
              <a:rPr lang="en-US" sz="1800" dirty="0" err="1" smtClean="0"/>
              <a:t>max_features</a:t>
            </a:r>
            <a:r>
              <a:rPr lang="en-US" sz="1800" dirty="0" smtClean="0"/>
              <a:t> (6</a:t>
            </a:r>
            <a:r>
              <a:rPr lang="en-US" sz="1800" dirty="0" smtClean="0">
                <a:sym typeface="Wingdings"/>
              </a:rPr>
              <a:t> 30, steps of 2).  I used </a:t>
            </a:r>
            <a:r>
              <a:rPr lang="en-US" sz="1800" dirty="0" err="1" smtClean="0">
                <a:sym typeface="Wingdings"/>
              </a:rPr>
              <a:t>GridSearchCV</a:t>
            </a:r>
            <a:r>
              <a:rPr lang="en-US" sz="1800" dirty="0" smtClean="0">
                <a:sym typeface="Wingdings"/>
              </a:rPr>
              <a:t> again, and the result is the 2D scatter plot to the left. The dots are a little difficult to see, as they are pretty small, but we can kind of see that as </a:t>
            </a:r>
            <a:r>
              <a:rPr lang="en-US" sz="1800" dirty="0" err="1" smtClean="0">
                <a:sym typeface="Wingdings"/>
              </a:rPr>
              <a:t>min_samples_split</a:t>
            </a:r>
            <a:r>
              <a:rPr lang="en-US" sz="1800" dirty="0" smtClean="0">
                <a:sym typeface="Wingdings"/>
              </a:rPr>
              <a:t> decreases and </a:t>
            </a:r>
            <a:r>
              <a:rPr lang="en-US" sz="1800" dirty="0" err="1" smtClean="0">
                <a:sym typeface="Wingdings"/>
              </a:rPr>
              <a:t>max_features</a:t>
            </a:r>
            <a:r>
              <a:rPr lang="en-US" sz="1800" dirty="0" smtClean="0">
                <a:sym typeface="Wingdings"/>
              </a:rPr>
              <a:t> increases, we get better model accuracy. The best parameters for this search were </a:t>
            </a:r>
            <a:r>
              <a:rPr lang="en-US" sz="1800" b="1" dirty="0" err="1" smtClean="0">
                <a:sym typeface="Wingdings"/>
              </a:rPr>
              <a:t>min_samples_split</a:t>
            </a:r>
            <a:r>
              <a:rPr lang="en-US" sz="1800" b="1" dirty="0" smtClean="0">
                <a:sym typeface="Wingdings"/>
              </a:rPr>
              <a:t> = 4, and </a:t>
            </a:r>
            <a:r>
              <a:rPr lang="en-US" sz="1800" b="1" dirty="0" err="1" smtClean="0">
                <a:sym typeface="Wingdings"/>
              </a:rPr>
              <a:t>max_features</a:t>
            </a:r>
            <a:r>
              <a:rPr lang="en-US" sz="1800" b="1" dirty="0" smtClean="0">
                <a:sym typeface="Wingdings"/>
              </a:rPr>
              <a:t> = 26, </a:t>
            </a:r>
            <a:r>
              <a:rPr lang="en-US" sz="1800" dirty="0" smtClean="0">
                <a:sym typeface="Wingdings"/>
              </a:rPr>
              <a:t>with </a:t>
            </a:r>
            <a:r>
              <a:rPr lang="en-US" sz="1800" dirty="0" err="1" smtClean="0">
                <a:sym typeface="Wingdings"/>
              </a:rPr>
              <a:t>mean_squared_log_error</a:t>
            </a:r>
            <a:r>
              <a:rPr lang="en-US" sz="1800" dirty="0" smtClean="0">
                <a:sym typeface="Wingdings"/>
              </a:rPr>
              <a:t> = -0.0200. I decided to keep both of these values and stop tuning the model. The final parameter values were </a:t>
            </a:r>
            <a:r>
              <a:rPr lang="en-US" sz="1800" dirty="0" err="1" smtClean="0">
                <a:sym typeface="Wingdings"/>
              </a:rPr>
              <a:t>max_depth</a:t>
            </a:r>
            <a:r>
              <a:rPr lang="en-US" sz="1800" dirty="0" smtClean="0">
                <a:sym typeface="Wingdings"/>
              </a:rPr>
              <a:t> = 13, </a:t>
            </a:r>
            <a:r>
              <a:rPr lang="en-US" sz="1800" dirty="0" err="1" smtClean="0">
                <a:sym typeface="Wingdings"/>
              </a:rPr>
              <a:t>n_estimators</a:t>
            </a:r>
            <a:r>
              <a:rPr lang="en-US" sz="1800" dirty="0" smtClean="0">
                <a:sym typeface="Wingdings"/>
              </a:rPr>
              <a:t> =225, </a:t>
            </a:r>
            <a:r>
              <a:rPr lang="en-US" sz="1800" dirty="0" err="1" smtClean="0">
                <a:sym typeface="Wingdings"/>
              </a:rPr>
              <a:t>min_samples_leaf</a:t>
            </a:r>
            <a:r>
              <a:rPr lang="en-US" sz="1800" dirty="0" smtClean="0">
                <a:sym typeface="Wingdings"/>
              </a:rPr>
              <a:t> = 2, </a:t>
            </a:r>
            <a:r>
              <a:rPr lang="en-US" sz="1800" dirty="0" err="1" smtClean="0">
                <a:sym typeface="Wingdings"/>
              </a:rPr>
              <a:t>min_samples_split</a:t>
            </a:r>
            <a:r>
              <a:rPr lang="en-US" sz="1800" dirty="0" smtClean="0">
                <a:sym typeface="Wingdings"/>
              </a:rPr>
              <a:t> = 4, and </a:t>
            </a:r>
            <a:r>
              <a:rPr lang="en-US" sz="1800" dirty="0" err="1" smtClean="0">
                <a:sym typeface="Wingdings"/>
              </a:rPr>
              <a:t>max_features</a:t>
            </a:r>
            <a:r>
              <a:rPr lang="en-US" sz="1800" dirty="0" smtClean="0">
                <a:sym typeface="Wingdings"/>
              </a:rPr>
              <a:t> = 26. I used this model on the testing data set and submitted the </a:t>
            </a:r>
            <a:r>
              <a:rPr lang="en-US" sz="1800" dirty="0" err="1" smtClean="0">
                <a:sym typeface="Wingdings"/>
              </a:rPr>
              <a:t>answeres</a:t>
            </a:r>
            <a:r>
              <a:rPr lang="en-US" sz="1800" dirty="0" smtClean="0">
                <a:sym typeface="Wingdings"/>
              </a:rPr>
              <a:t> to </a:t>
            </a:r>
            <a:r>
              <a:rPr lang="en-US" sz="1800" dirty="0" err="1" smtClean="0">
                <a:sym typeface="Wingdings"/>
              </a:rPr>
              <a:t>Kaggle</a:t>
            </a:r>
            <a:r>
              <a:rPr lang="en-US" sz="1800" dirty="0" smtClean="0">
                <a:sym typeface="Wingdings"/>
              </a:rPr>
              <a:t> and received a score of </a:t>
            </a:r>
            <a:r>
              <a:rPr lang="en-US" sz="1800" b="1" dirty="0" smtClean="0">
                <a:sym typeface="Wingdings"/>
              </a:rPr>
              <a:t>0.14873</a:t>
            </a:r>
            <a:r>
              <a:rPr lang="en-US" sz="1800" dirty="0" smtClean="0">
                <a:sym typeface="Wingdings"/>
              </a:rPr>
              <a:t>. Compared to the errors I get on the training data, we can clearly see that I am overfitting to the training data, and decided that I would take a different approach than before when I tune the </a:t>
            </a:r>
            <a:r>
              <a:rPr lang="en-US" sz="1800" dirty="0" err="1" smtClean="0">
                <a:sym typeface="Wingdings"/>
              </a:rPr>
              <a:t>XGBoost</a:t>
            </a:r>
            <a:r>
              <a:rPr lang="en-US" sz="1800" dirty="0" smtClean="0">
                <a:sym typeface="Wingdings"/>
              </a:rPr>
              <a:t> model. </a:t>
            </a:r>
            <a:endParaRPr lang="en-US" sz="1800" dirty="0"/>
          </a:p>
        </p:txBody>
      </p:sp>
    </p:spTree>
    <p:extLst>
      <p:ext uri="{BB962C8B-B14F-4D97-AF65-F5344CB8AC3E}">
        <p14:creationId xmlns:p14="http://schemas.microsoft.com/office/powerpoint/2010/main" val="555238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4745575"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 / Dev split</a:t>
            </a:r>
            <a:endParaRPr lang="en-US" sz="6000" b="1" dirty="0"/>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080" y="3827151"/>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73491"/>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556" y="1092340"/>
            <a:ext cx="1203919" cy="553998"/>
          </a:xfrm>
          <a:prstGeom prst="rect">
            <a:avLst/>
          </a:prstGeom>
          <a:noFill/>
        </p:spPr>
        <p:txBody>
          <a:bodyPr wrap="none" rtlCol="0">
            <a:spAutoFit/>
          </a:bodyPr>
          <a:lstStyle/>
          <a:p>
            <a:r>
              <a:rPr lang="en-US" sz="3000" b="1" u="sng" smtClean="0">
                <a:solidFill>
                  <a:srgbClr val="0057FF"/>
                </a:solidFill>
              </a:rPr>
              <a:t>INTRO</a:t>
            </a:r>
            <a:endParaRPr lang="en-US" sz="3000" b="1" u="sng">
              <a:solidFill>
                <a:srgbClr val="0057FF"/>
              </a:solidFill>
            </a:endParaRPr>
          </a:p>
        </p:txBody>
      </p:sp>
      <p:sp>
        <p:nvSpPr>
          <p:cNvPr id="11" name="TextBox 10"/>
          <p:cNvSpPr txBox="1"/>
          <p:nvPr/>
        </p:nvSpPr>
        <p:spPr>
          <a:xfrm>
            <a:off x="47369" y="3896359"/>
            <a:ext cx="1189365" cy="553998"/>
          </a:xfrm>
          <a:prstGeom prst="rect">
            <a:avLst/>
          </a:prstGeom>
          <a:solidFill>
            <a:schemeClr val="bg1"/>
          </a:solidFill>
        </p:spPr>
        <p:txBody>
          <a:bodyPr wrap="none" rtlCol="0">
            <a:spAutoFit/>
          </a:bodyPr>
          <a:lstStyle/>
          <a:p>
            <a:r>
              <a:rPr lang="en-US" sz="3000" b="1" u="sng" dirty="0" smtClean="0">
                <a:solidFill>
                  <a:srgbClr val="FFC000"/>
                </a:solidFill>
              </a:rPr>
              <a:t>PART I</a:t>
            </a:r>
            <a:endParaRPr lang="en-US" sz="3000" b="1" u="sng" dirty="0">
              <a:solidFill>
                <a:srgbClr val="FFC000"/>
              </a:solidFill>
            </a:endParaRPr>
          </a:p>
        </p:txBody>
      </p:sp>
      <p:sp>
        <p:nvSpPr>
          <p:cNvPr id="12" name="TextBox 11"/>
          <p:cNvSpPr txBox="1"/>
          <p:nvPr/>
        </p:nvSpPr>
        <p:spPr>
          <a:xfrm>
            <a:off x="-23854" y="16173491"/>
            <a:ext cx="1291957" cy="553998"/>
          </a:xfrm>
          <a:prstGeom prst="rect">
            <a:avLst/>
          </a:prstGeom>
          <a:noFill/>
        </p:spPr>
        <p:txBody>
          <a:bodyPr wrap="none" rtlCol="0">
            <a:spAutoFit/>
          </a:bodyPr>
          <a:lstStyle/>
          <a:p>
            <a:r>
              <a:rPr lang="en-US" sz="3000" b="1" u="sng" dirty="0" smtClean="0">
                <a:solidFill>
                  <a:srgbClr val="FF0000"/>
                </a:solidFill>
              </a:rPr>
              <a:t>PART II</a:t>
            </a:r>
            <a:endParaRPr lang="en-US" sz="3000" b="1" u="sng" dirty="0">
              <a:solidFill>
                <a:srgbClr val="FF0000"/>
              </a:solidFill>
            </a:endParaRPr>
          </a:p>
        </p:txBody>
      </p:sp>
      <p:sp>
        <p:nvSpPr>
          <p:cNvPr id="15" name="TextBox 14"/>
          <p:cNvSpPr txBox="1"/>
          <p:nvPr/>
        </p:nvSpPr>
        <p:spPr>
          <a:xfrm>
            <a:off x="-44191" y="1617062"/>
            <a:ext cx="19010428" cy="2139047"/>
          </a:xfrm>
          <a:prstGeom prst="rect">
            <a:avLst/>
          </a:prstGeom>
          <a:noFill/>
        </p:spPr>
        <p:txBody>
          <a:bodyPr wrap="square" rtlCol="0">
            <a:spAutoFit/>
          </a:bodyPr>
          <a:lstStyle/>
          <a:p>
            <a:r>
              <a:rPr lang="en-US" sz="1900" dirty="0" smtClean="0"/>
              <a:t>Up to this point, I did not standardize or split the training dataset. I decided to do both at the same time. The reason to standardize the data is obvious; you do it so that the scale and distribution of the data changes such that it becomes much easier to for our models to learn the data as well as making it easier for us to find optimal </a:t>
            </a:r>
            <a:r>
              <a:rPr lang="en-US" sz="1900" dirty="0" err="1" smtClean="0"/>
              <a:t>hyperparameters</a:t>
            </a:r>
            <a:r>
              <a:rPr lang="en-US" sz="1900" dirty="0" smtClean="0"/>
              <a:t>. However, the reason for the dev set is that I needed to do more error analysis and keep track of errors more to understand what are the problems with my algorithms and whether or not if I’m overfitting to training sets. Technically, we have been splitting the training set into a train and dev set during parameter tuning, but I wanted to hold out an additional set to test the algorithm on to better tune the models. Depending on how the model predicts for certain sets, we can understand better what we need to do and what parameters to change. I used a 70/30 train/Dev split (</a:t>
            </a:r>
            <a:r>
              <a:rPr lang="en-US" sz="1900" b="1" dirty="0" smtClean="0"/>
              <a:t>this Dev set will have a capital D</a:t>
            </a:r>
            <a:r>
              <a:rPr lang="en-US" sz="1900" dirty="0" smtClean="0"/>
              <a:t>) and randomized the split. For the majority of the tuning process, we graphed the results of the negative mean squared log error of a dev set (The dev set is 1/3 of the new training set, as both functions only take a single training data set) outputted from </a:t>
            </a:r>
            <a:r>
              <a:rPr lang="en-US" sz="1900" dirty="0" err="1" smtClean="0"/>
              <a:t>RandomizedSearch</a:t>
            </a:r>
            <a:r>
              <a:rPr lang="en-US" sz="1900" dirty="0" smtClean="0"/>
              <a:t> or </a:t>
            </a:r>
            <a:r>
              <a:rPr lang="en-US" sz="1900" dirty="0" err="1" smtClean="0"/>
              <a:t>GridSearchCV</a:t>
            </a:r>
            <a:r>
              <a:rPr lang="en-US" sz="1900" dirty="0" smtClean="0"/>
              <a:t> to better visualize how these parameters are affecting the models.</a:t>
            </a:r>
            <a:endParaRPr lang="en-US" sz="1900" dirty="0"/>
          </a:p>
        </p:txBody>
      </p:sp>
      <p:sp>
        <p:nvSpPr>
          <p:cNvPr id="16" name="TextBox 15"/>
          <p:cNvSpPr txBox="1"/>
          <p:nvPr/>
        </p:nvSpPr>
        <p:spPr>
          <a:xfrm>
            <a:off x="1236734" y="3894741"/>
            <a:ext cx="4885423" cy="338554"/>
          </a:xfrm>
          <a:prstGeom prst="rect">
            <a:avLst/>
          </a:prstGeom>
          <a:solidFill>
            <a:schemeClr val="bg1"/>
          </a:solidFill>
        </p:spPr>
        <p:txBody>
          <a:bodyPr wrap="square" rtlCol="0">
            <a:spAutoFit/>
          </a:bodyPr>
          <a:lstStyle/>
          <a:p>
            <a:r>
              <a:rPr lang="en-US" sz="1600" b="1" dirty="0" smtClean="0">
                <a:solidFill>
                  <a:srgbClr val="FFC000"/>
                </a:solidFill>
              </a:rPr>
              <a:t>Part I </a:t>
            </a:r>
            <a:r>
              <a:rPr lang="en-US" sz="1600" b="1" smtClean="0">
                <a:solidFill>
                  <a:srgbClr val="FFC000"/>
                </a:solidFill>
              </a:rPr>
              <a:t>involves tuning the </a:t>
            </a:r>
            <a:r>
              <a:rPr lang="en-US" sz="1600" b="1" dirty="0" smtClean="0">
                <a:solidFill>
                  <a:srgbClr val="FFC000"/>
                </a:solidFill>
              </a:rPr>
              <a:t>boosting and tree parameters.</a:t>
            </a:r>
            <a:endParaRPr lang="en-US" sz="1600" b="1" dirty="0">
              <a:solidFill>
                <a:srgbClr val="FFC000"/>
              </a:solidFill>
            </a:endParaRPr>
          </a:p>
        </p:txBody>
      </p:sp>
      <p:cxnSp>
        <p:nvCxnSpPr>
          <p:cNvPr id="9" name="Straight Connector 8"/>
          <p:cNvCxnSpPr/>
          <p:nvPr/>
        </p:nvCxnSpPr>
        <p:spPr>
          <a:xfrm>
            <a:off x="6743700" y="3791621"/>
            <a:ext cx="45482" cy="1026126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139031" y="3827151"/>
            <a:ext cx="0" cy="1022573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54" y="7092086"/>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054" y="10973360"/>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080" y="4357865"/>
            <a:ext cx="2149306"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n_estimators</a:t>
            </a:r>
            <a:endParaRPr lang="en-US" sz="1600" b="1" dirty="0"/>
          </a:p>
        </p:txBody>
      </p:sp>
      <p:sp>
        <p:nvSpPr>
          <p:cNvPr id="20" name="TextBox 19"/>
          <p:cNvSpPr txBox="1"/>
          <p:nvPr/>
        </p:nvSpPr>
        <p:spPr>
          <a:xfrm>
            <a:off x="6790257" y="3845202"/>
            <a:ext cx="2057423"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max_depth</a:t>
            </a:r>
            <a:endParaRPr lang="en-US" sz="1600" b="1" dirty="0"/>
          </a:p>
        </p:txBody>
      </p:sp>
      <p:sp>
        <p:nvSpPr>
          <p:cNvPr id="21" name="TextBox 20"/>
          <p:cNvSpPr txBox="1"/>
          <p:nvPr/>
        </p:nvSpPr>
        <p:spPr>
          <a:xfrm>
            <a:off x="14177131" y="3836793"/>
            <a:ext cx="2664191" cy="338554"/>
          </a:xfrm>
          <a:prstGeom prst="rect">
            <a:avLst/>
          </a:prstGeom>
          <a:noFill/>
        </p:spPr>
        <p:txBody>
          <a:bodyPr wrap="none" rtlCol="0">
            <a:spAutoFit/>
          </a:bodyPr>
          <a:lstStyle/>
          <a:p>
            <a:r>
              <a:rPr lang="en-US" sz="1600" b="1" dirty="0" smtClean="0"/>
              <a:t>Round III </a:t>
            </a:r>
            <a:r>
              <a:rPr lang="mr-IN" sz="1600" b="1" dirty="0" smtClean="0"/>
              <a:t>–</a:t>
            </a:r>
            <a:r>
              <a:rPr lang="en-US" sz="1600" b="1" dirty="0" smtClean="0"/>
              <a:t> </a:t>
            </a:r>
            <a:r>
              <a:rPr lang="en-US" sz="1600" b="1" dirty="0" err="1" smtClean="0"/>
              <a:t>min_child_weight</a:t>
            </a:r>
            <a:endParaRPr lang="en-US" sz="1600" b="1" dirty="0"/>
          </a:p>
        </p:txBody>
      </p:sp>
      <p:sp>
        <p:nvSpPr>
          <p:cNvPr id="22" name="TextBox 21"/>
          <p:cNvSpPr txBox="1"/>
          <p:nvPr/>
        </p:nvSpPr>
        <p:spPr>
          <a:xfrm>
            <a:off x="0" y="7101399"/>
            <a:ext cx="1747081" cy="338554"/>
          </a:xfrm>
          <a:prstGeom prst="rect">
            <a:avLst/>
          </a:prstGeom>
          <a:noFill/>
        </p:spPr>
        <p:txBody>
          <a:bodyPr wrap="none" rtlCol="0">
            <a:spAutoFit/>
          </a:bodyPr>
          <a:lstStyle/>
          <a:p>
            <a:r>
              <a:rPr lang="en-US" sz="1600" b="1" dirty="0" smtClean="0"/>
              <a:t>Round IV - gamma</a:t>
            </a:r>
            <a:endParaRPr lang="en-US" sz="1600" b="1" dirty="0"/>
          </a:p>
        </p:txBody>
      </p:sp>
      <p:sp>
        <p:nvSpPr>
          <p:cNvPr id="23" name="TextBox 22"/>
          <p:cNvSpPr txBox="1"/>
          <p:nvPr/>
        </p:nvSpPr>
        <p:spPr>
          <a:xfrm>
            <a:off x="6736318" y="7110136"/>
            <a:ext cx="1977336" cy="338554"/>
          </a:xfrm>
          <a:prstGeom prst="rect">
            <a:avLst/>
          </a:prstGeom>
          <a:noFill/>
        </p:spPr>
        <p:txBody>
          <a:bodyPr wrap="none" rtlCol="0">
            <a:spAutoFit/>
          </a:bodyPr>
          <a:lstStyle/>
          <a:p>
            <a:r>
              <a:rPr lang="en-US" sz="1600" b="1" dirty="0" smtClean="0"/>
              <a:t>Round V - subsample</a:t>
            </a:r>
            <a:endParaRPr lang="en-US" sz="1600" b="1" dirty="0"/>
          </a:p>
        </p:txBody>
      </p:sp>
      <p:sp>
        <p:nvSpPr>
          <p:cNvPr id="24" name="TextBox 23"/>
          <p:cNvSpPr txBox="1"/>
          <p:nvPr/>
        </p:nvSpPr>
        <p:spPr>
          <a:xfrm>
            <a:off x="14177131" y="7136401"/>
            <a:ext cx="2673809" cy="338554"/>
          </a:xfrm>
          <a:prstGeom prst="rect">
            <a:avLst/>
          </a:prstGeom>
          <a:noFill/>
        </p:spPr>
        <p:txBody>
          <a:bodyPr wrap="none" rtlCol="0">
            <a:spAutoFit/>
          </a:bodyPr>
          <a:lstStyle/>
          <a:p>
            <a:r>
              <a:rPr lang="en-US" sz="1600" b="1" dirty="0" smtClean="0"/>
              <a:t>Round VI </a:t>
            </a:r>
            <a:r>
              <a:rPr lang="mr-IN" sz="1600" b="1" dirty="0" smtClean="0"/>
              <a:t>–</a:t>
            </a:r>
            <a:r>
              <a:rPr lang="en-US" sz="1600" b="1" dirty="0" smtClean="0"/>
              <a:t> </a:t>
            </a:r>
            <a:r>
              <a:rPr lang="en-US" sz="1600" b="1" dirty="0" err="1" smtClean="0"/>
              <a:t>colsample_bytree</a:t>
            </a:r>
            <a:endParaRPr lang="en-US" sz="1600" b="1" dirty="0"/>
          </a:p>
        </p:txBody>
      </p:sp>
      <p:sp>
        <p:nvSpPr>
          <p:cNvPr id="25" name="TextBox 24"/>
          <p:cNvSpPr txBox="1"/>
          <p:nvPr/>
        </p:nvSpPr>
        <p:spPr>
          <a:xfrm>
            <a:off x="-14556" y="10996526"/>
            <a:ext cx="2947345" cy="338554"/>
          </a:xfrm>
          <a:prstGeom prst="rect">
            <a:avLst/>
          </a:prstGeom>
          <a:noFill/>
        </p:spPr>
        <p:txBody>
          <a:bodyPr wrap="none" rtlCol="0">
            <a:spAutoFit/>
          </a:bodyPr>
          <a:lstStyle/>
          <a:p>
            <a:r>
              <a:rPr lang="en-US" sz="1600" b="1" dirty="0" smtClean="0"/>
              <a:t>Round VII </a:t>
            </a:r>
            <a:r>
              <a:rPr lang="mr-IN" sz="1600" b="1" dirty="0" smtClean="0"/>
              <a:t>–</a:t>
            </a:r>
            <a:r>
              <a:rPr lang="en-US" sz="1600" b="1" dirty="0" smtClean="0"/>
              <a:t> </a:t>
            </a:r>
            <a:r>
              <a:rPr lang="en-US" sz="1600" b="1" dirty="0" err="1" smtClean="0"/>
              <a:t>n_estimators</a:t>
            </a:r>
            <a:r>
              <a:rPr lang="en-US" sz="1600" b="1" dirty="0" smtClean="0"/>
              <a:t> (</a:t>
            </a:r>
            <a:r>
              <a:rPr lang="en-US" sz="1600" b="1" dirty="0" smtClean="0">
                <a:solidFill>
                  <a:srgbClr val="FF0000"/>
                </a:solidFill>
              </a:rPr>
              <a:t>BUST</a:t>
            </a:r>
            <a:r>
              <a:rPr lang="en-US" sz="1600" b="1" dirty="0" smtClean="0"/>
              <a:t>)</a:t>
            </a:r>
            <a:endParaRPr lang="en-US" sz="1600" b="1" dirty="0"/>
          </a:p>
        </p:txBody>
      </p:sp>
      <p:sp>
        <p:nvSpPr>
          <p:cNvPr id="26" name="TextBox 25"/>
          <p:cNvSpPr txBox="1"/>
          <p:nvPr/>
        </p:nvSpPr>
        <p:spPr>
          <a:xfrm>
            <a:off x="6789182" y="10996526"/>
            <a:ext cx="2403991" cy="338554"/>
          </a:xfrm>
          <a:prstGeom prst="rect">
            <a:avLst/>
          </a:prstGeom>
          <a:noFill/>
        </p:spPr>
        <p:txBody>
          <a:bodyPr wrap="none" rtlCol="0">
            <a:spAutoFit/>
          </a:bodyPr>
          <a:lstStyle/>
          <a:p>
            <a:r>
              <a:rPr lang="en-US" sz="1600" b="1" dirty="0" smtClean="0"/>
              <a:t>Round VIII </a:t>
            </a:r>
            <a:r>
              <a:rPr lang="mr-IN" sz="1600" b="1" dirty="0" smtClean="0"/>
              <a:t>–</a:t>
            </a:r>
            <a:r>
              <a:rPr lang="en-US" sz="1600" b="1" dirty="0" smtClean="0"/>
              <a:t> </a:t>
            </a:r>
            <a:r>
              <a:rPr lang="en-US" sz="1600" b="1" dirty="0" err="1" smtClean="0"/>
              <a:t>learning_rate</a:t>
            </a:r>
            <a:endParaRPr lang="en-US" sz="1600" b="1" dirty="0"/>
          </a:p>
        </p:txBody>
      </p:sp>
      <p:sp>
        <p:nvSpPr>
          <p:cNvPr id="27" name="TextBox 26"/>
          <p:cNvSpPr txBox="1"/>
          <p:nvPr/>
        </p:nvSpPr>
        <p:spPr>
          <a:xfrm>
            <a:off x="14139031" y="11022600"/>
            <a:ext cx="3031279" cy="338554"/>
          </a:xfrm>
          <a:prstGeom prst="rect">
            <a:avLst/>
          </a:prstGeom>
          <a:noFill/>
        </p:spPr>
        <p:txBody>
          <a:bodyPr wrap="none" rtlCol="0">
            <a:spAutoFit/>
          </a:bodyPr>
          <a:lstStyle/>
          <a:p>
            <a:r>
              <a:rPr lang="en-US" sz="1600" b="1" dirty="0" smtClean="0"/>
              <a:t>Round VII (Redux) </a:t>
            </a:r>
            <a:r>
              <a:rPr lang="mr-IN" sz="1600" b="1" dirty="0" smtClean="0"/>
              <a:t>–</a:t>
            </a:r>
            <a:r>
              <a:rPr lang="en-US" sz="1600" b="1" dirty="0" smtClean="0"/>
              <a:t> </a:t>
            </a:r>
            <a:r>
              <a:rPr lang="en-US" sz="1600" b="1" dirty="0" err="1" smtClean="0"/>
              <a:t>n_estimators</a:t>
            </a:r>
            <a:endParaRPr lang="en-US" sz="1600" b="1"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000" y="2425967"/>
            <a:ext cx="2204044" cy="134866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6162" y="1176930"/>
            <a:ext cx="1920479" cy="1312980"/>
          </a:xfrm>
          <a:prstGeom prst="rect">
            <a:avLst/>
          </a:prstGeom>
        </p:spPr>
      </p:pic>
      <p:sp>
        <p:nvSpPr>
          <p:cNvPr id="30" name="TextBox 29"/>
          <p:cNvSpPr txBox="1"/>
          <p:nvPr/>
        </p:nvSpPr>
        <p:spPr>
          <a:xfrm>
            <a:off x="19154607" y="1428477"/>
            <a:ext cx="1342034" cy="230832"/>
          </a:xfrm>
          <a:prstGeom prst="rect">
            <a:avLst/>
          </a:prstGeom>
          <a:noFill/>
        </p:spPr>
        <p:txBody>
          <a:bodyPr wrap="none" rtlCol="0">
            <a:spAutoFit/>
          </a:bodyPr>
          <a:lstStyle/>
          <a:p>
            <a:r>
              <a:rPr lang="en-US" sz="900" dirty="0" err="1" smtClean="0">
                <a:solidFill>
                  <a:srgbClr val="0070C0"/>
                </a:solidFill>
              </a:rPr>
              <a:t>SalePrice</a:t>
            </a:r>
            <a:r>
              <a:rPr lang="en-US" sz="900" dirty="0">
                <a:solidFill>
                  <a:srgbClr val="0070C0"/>
                </a:solidFill>
              </a:rPr>
              <a:t> </a:t>
            </a:r>
            <a:r>
              <a:rPr lang="en-US" sz="900" dirty="0" err="1" smtClean="0">
                <a:solidFill>
                  <a:srgbClr val="0070C0"/>
                </a:solidFill>
              </a:rPr>
              <a:t>Hist</a:t>
            </a:r>
            <a:r>
              <a:rPr lang="en-US" sz="900" dirty="0" smtClean="0">
                <a:solidFill>
                  <a:srgbClr val="0070C0"/>
                </a:solidFill>
              </a:rPr>
              <a:t> of </a:t>
            </a:r>
            <a:r>
              <a:rPr lang="en-US" sz="900" dirty="0" err="1" smtClean="0">
                <a:solidFill>
                  <a:srgbClr val="0070C0"/>
                </a:solidFill>
              </a:rPr>
              <a:t>strain_y</a:t>
            </a:r>
            <a:endParaRPr lang="en-US" sz="900" dirty="0">
              <a:solidFill>
                <a:srgbClr val="0070C0"/>
              </a:solidFill>
            </a:endParaRPr>
          </a:p>
        </p:txBody>
      </p:sp>
      <p:sp>
        <p:nvSpPr>
          <p:cNvPr id="31" name="TextBox 30"/>
          <p:cNvSpPr txBox="1"/>
          <p:nvPr/>
        </p:nvSpPr>
        <p:spPr>
          <a:xfrm>
            <a:off x="20400640" y="2646238"/>
            <a:ext cx="1410964" cy="246221"/>
          </a:xfrm>
          <a:prstGeom prst="rect">
            <a:avLst/>
          </a:prstGeom>
          <a:noFill/>
        </p:spPr>
        <p:txBody>
          <a:bodyPr wrap="none" rtlCol="0">
            <a:spAutoFit/>
          </a:bodyPr>
          <a:lstStyle/>
          <a:p>
            <a:r>
              <a:rPr lang="en-US" sz="1000" dirty="0" err="1" smtClean="0">
                <a:solidFill>
                  <a:srgbClr val="0070C0"/>
                </a:solidFill>
              </a:rPr>
              <a:t>SalePrice</a:t>
            </a:r>
            <a:r>
              <a:rPr lang="en-US" sz="1000" dirty="0">
                <a:solidFill>
                  <a:srgbClr val="0070C0"/>
                </a:solidFill>
              </a:rPr>
              <a:t> </a:t>
            </a:r>
            <a:r>
              <a:rPr lang="en-US" sz="1000" dirty="0" err="1" smtClean="0">
                <a:solidFill>
                  <a:srgbClr val="0070C0"/>
                </a:solidFill>
              </a:rPr>
              <a:t>Hist</a:t>
            </a:r>
            <a:r>
              <a:rPr lang="en-US" sz="1000" dirty="0" smtClean="0">
                <a:solidFill>
                  <a:srgbClr val="0070C0"/>
                </a:solidFill>
              </a:rPr>
              <a:t> of </a:t>
            </a:r>
            <a:r>
              <a:rPr lang="en-US" sz="1000" dirty="0" err="1" smtClean="0">
                <a:solidFill>
                  <a:srgbClr val="0070C0"/>
                </a:solidFill>
              </a:rPr>
              <a:t>sdev_y</a:t>
            </a:r>
            <a:endParaRPr lang="en-US" sz="1000" dirty="0">
              <a:solidFill>
                <a:srgbClr val="0070C0"/>
              </a:solidFill>
            </a:endParaRPr>
          </a:p>
        </p:txBody>
      </p:sp>
      <p:cxnSp>
        <p:nvCxnSpPr>
          <p:cNvPr id="34" name="Straight Connector 33"/>
          <p:cNvCxnSpPr/>
          <p:nvPr/>
        </p:nvCxnSpPr>
        <p:spPr>
          <a:xfrm>
            <a:off x="-14556" y="14052884"/>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0" y="4747467"/>
            <a:ext cx="3004654" cy="1813906"/>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183" y="4311935"/>
            <a:ext cx="4195913" cy="2267488"/>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4924" y="4326692"/>
            <a:ext cx="4218432" cy="2270496"/>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56" y="7405352"/>
            <a:ext cx="3055114" cy="1673482"/>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9090416"/>
            <a:ext cx="3085572" cy="1697533"/>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3087" y="7771953"/>
            <a:ext cx="3757006" cy="2093244"/>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35072" y="7241213"/>
            <a:ext cx="4453809" cy="2336496"/>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86" y="11367478"/>
            <a:ext cx="4277189" cy="2255549"/>
          </a:xfrm>
          <a:prstGeom prst="rect">
            <a:avLst/>
          </a:prstGeom>
        </p:spPr>
      </p:pic>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7281" y="11471988"/>
            <a:ext cx="4164795" cy="2332977"/>
          </a:xfrm>
          <a:prstGeom prst="rect">
            <a:avLst/>
          </a:prstGeom>
        </p:spPr>
      </p:pic>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310712" y="11370449"/>
            <a:ext cx="4605472" cy="2470333"/>
          </a:xfrm>
          <a:prstGeom prst="rect">
            <a:avLst/>
          </a:prstGeom>
        </p:spPr>
      </p:pic>
      <p:sp>
        <p:nvSpPr>
          <p:cNvPr id="49" name="TextBox 48"/>
          <p:cNvSpPr txBox="1"/>
          <p:nvPr/>
        </p:nvSpPr>
        <p:spPr>
          <a:xfrm>
            <a:off x="-52452" y="14103153"/>
            <a:ext cx="2303900" cy="338554"/>
          </a:xfrm>
          <a:prstGeom prst="rect">
            <a:avLst/>
          </a:prstGeom>
          <a:noFill/>
        </p:spPr>
        <p:txBody>
          <a:bodyPr wrap="none" rtlCol="0">
            <a:spAutoFit/>
          </a:bodyPr>
          <a:lstStyle/>
          <a:p>
            <a:r>
              <a:rPr lang="en-US" sz="1600" b="1" u="sng" dirty="0" smtClean="0">
                <a:solidFill>
                  <a:srgbClr val="FFC000"/>
                </a:solidFill>
              </a:rPr>
              <a:t>Performance Conclusion</a:t>
            </a:r>
            <a:endParaRPr lang="en-US" sz="1600" b="1" u="sng" dirty="0">
              <a:solidFill>
                <a:srgbClr val="FFC000"/>
              </a:solidFill>
            </a:endParaRPr>
          </a:p>
        </p:txBody>
      </p:sp>
      <p:pic>
        <p:nvPicPr>
          <p:cNvPr id="50" name="Picture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369" y="14400751"/>
            <a:ext cx="3210902" cy="1686872"/>
          </a:xfrm>
          <a:prstGeom prst="rect">
            <a:avLst/>
          </a:prstGeom>
        </p:spPr>
      </p:pic>
      <p:sp>
        <p:nvSpPr>
          <p:cNvPr id="51" name="TextBox 50"/>
          <p:cNvSpPr txBox="1"/>
          <p:nvPr/>
        </p:nvSpPr>
        <p:spPr>
          <a:xfrm>
            <a:off x="2946804" y="4280831"/>
            <a:ext cx="3731057" cy="2677656"/>
          </a:xfrm>
          <a:prstGeom prst="rect">
            <a:avLst/>
          </a:prstGeom>
          <a:noFill/>
        </p:spPr>
        <p:txBody>
          <a:bodyPr wrap="square" rtlCol="0">
            <a:spAutoFit/>
          </a:bodyPr>
          <a:lstStyle/>
          <a:p>
            <a:pPr marL="171450" indent="-171450">
              <a:buFont typeface="Arial" charset="0"/>
              <a:buChar char="•"/>
            </a:pPr>
            <a:r>
              <a:rPr lang="en-US" sz="1200" dirty="0" smtClean="0"/>
              <a:t>This parameter was tuned using the function </a:t>
            </a:r>
            <a:r>
              <a:rPr lang="en-US" sz="1200" dirty="0" err="1" smtClean="0"/>
              <a:t>modelfitXGB</a:t>
            </a:r>
            <a:r>
              <a:rPr lang="en-US" sz="1200" dirty="0" smtClean="0"/>
              <a:t>, which uses an unconventional method to tune </a:t>
            </a:r>
            <a:r>
              <a:rPr lang="en-US" sz="1200" dirty="0" err="1" smtClean="0"/>
              <a:t>n_estimators</a:t>
            </a:r>
            <a:r>
              <a:rPr lang="en-US" sz="1200" dirty="0" smtClean="0"/>
              <a:t> that is different than the standard method that I use. The other parameters are tuned with </a:t>
            </a:r>
            <a:r>
              <a:rPr lang="en-US" sz="1200" dirty="0" err="1" smtClean="0"/>
              <a:t>RandomizedSearch</a:t>
            </a:r>
            <a:r>
              <a:rPr lang="en-US" sz="1200" dirty="0" smtClean="0"/>
              <a:t> or </a:t>
            </a:r>
            <a:r>
              <a:rPr lang="en-US" sz="1200" dirty="0" err="1" smtClean="0"/>
              <a:t>GridSearchCV</a:t>
            </a:r>
            <a:r>
              <a:rPr lang="en-US" sz="1200" dirty="0" smtClean="0"/>
              <a:t>.</a:t>
            </a:r>
          </a:p>
          <a:p>
            <a:pPr marL="171450" indent="-171450">
              <a:buFont typeface="Arial" charset="0"/>
              <a:buChar char="•"/>
            </a:pPr>
            <a:r>
              <a:rPr lang="en-US" sz="1200" dirty="0" smtClean="0"/>
              <a:t>I instantiated the following values before I tuned </a:t>
            </a:r>
            <a:r>
              <a:rPr lang="en-US" sz="1200" dirty="0" err="1" smtClean="0"/>
              <a:t>n_estimators</a:t>
            </a:r>
            <a:r>
              <a:rPr lang="en-US" sz="1200" dirty="0" smtClean="0"/>
              <a:t>: </a:t>
            </a:r>
            <a:r>
              <a:rPr lang="en-US" sz="1200" b="1" dirty="0" err="1" smtClean="0"/>
              <a:t>learning_rate</a:t>
            </a:r>
            <a:r>
              <a:rPr lang="en-US" sz="1200" b="1" dirty="0" smtClean="0"/>
              <a:t>=0.1, </a:t>
            </a:r>
            <a:r>
              <a:rPr lang="en-US" sz="1200" b="1" dirty="0" err="1" smtClean="0"/>
              <a:t>max_depth</a:t>
            </a:r>
            <a:r>
              <a:rPr lang="en-US" sz="1200" b="1" dirty="0" smtClean="0"/>
              <a:t>=6, </a:t>
            </a:r>
            <a:r>
              <a:rPr lang="en-US" sz="1200" b="1" dirty="0" err="1" smtClean="0"/>
              <a:t>min_child_weight</a:t>
            </a:r>
            <a:r>
              <a:rPr lang="en-US" sz="1200" b="1" dirty="0" smtClean="0"/>
              <a:t>=4, gamma=0, subsample=0.6, </a:t>
            </a:r>
            <a:r>
              <a:rPr lang="en-US" sz="1200" b="1" dirty="0" err="1" smtClean="0"/>
              <a:t>colsample_bytree</a:t>
            </a:r>
            <a:r>
              <a:rPr lang="en-US" sz="1200" b="1" dirty="0" smtClean="0"/>
              <a:t>=0.109, lambda=1, alpha=0, objective =</a:t>
            </a:r>
            <a:r>
              <a:rPr lang="en-US" sz="1200" b="1" dirty="0" err="1" smtClean="0"/>
              <a:t>reg:squarederror</a:t>
            </a:r>
            <a:r>
              <a:rPr lang="en-US" sz="1200" b="1" dirty="0" smtClean="0"/>
              <a:t>, booster=</a:t>
            </a:r>
            <a:r>
              <a:rPr lang="en-US" sz="1200" b="1" dirty="0" err="1" smtClean="0"/>
              <a:t>gbtree</a:t>
            </a:r>
            <a:r>
              <a:rPr lang="en-US" sz="1200" b="1" dirty="0" smtClean="0"/>
              <a:t>, seed=20.</a:t>
            </a:r>
          </a:p>
          <a:p>
            <a:pPr marL="171450" indent="-171450">
              <a:buFont typeface="Arial" charset="0"/>
              <a:buChar char="•"/>
            </a:pPr>
            <a:r>
              <a:rPr lang="en-US" sz="1200" dirty="0" smtClean="0"/>
              <a:t>The graph to the left is the most important features after tuning </a:t>
            </a:r>
            <a:r>
              <a:rPr lang="en-US" sz="1200" dirty="0" err="1" smtClean="0"/>
              <a:t>n_estimators</a:t>
            </a:r>
            <a:r>
              <a:rPr lang="en-US" sz="1200" dirty="0" smtClean="0"/>
              <a:t>. </a:t>
            </a:r>
          </a:p>
          <a:p>
            <a:pPr marL="171450" indent="-171450">
              <a:buFont typeface="Arial" charset="0"/>
              <a:buChar char="•"/>
            </a:pPr>
            <a:r>
              <a:rPr lang="en-US" sz="1200" dirty="0" smtClean="0"/>
              <a:t>The tuned value for </a:t>
            </a:r>
            <a:r>
              <a:rPr lang="en-US" sz="1200" dirty="0" err="1" smtClean="0"/>
              <a:t>n_estimators</a:t>
            </a:r>
            <a:r>
              <a:rPr lang="en-US" sz="1200" dirty="0" smtClean="0"/>
              <a:t> = 156.</a:t>
            </a:r>
          </a:p>
        </p:txBody>
      </p:sp>
      <p:sp>
        <p:nvSpPr>
          <p:cNvPr id="52" name="TextBox 51"/>
          <p:cNvSpPr txBox="1"/>
          <p:nvPr/>
        </p:nvSpPr>
        <p:spPr>
          <a:xfrm>
            <a:off x="18726411" y="4030134"/>
            <a:ext cx="3085193" cy="2862322"/>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the </a:t>
            </a:r>
            <a:r>
              <a:rPr lang="en-US" sz="1200" dirty="0" err="1" smtClean="0"/>
              <a:t>min_child_weight</a:t>
            </a:r>
            <a:r>
              <a:rPr lang="en-US" sz="1200" dirty="0" smtClean="0"/>
              <a:t>.</a:t>
            </a:r>
          </a:p>
          <a:p>
            <a:pPr marL="171450" indent="-171450">
              <a:buFont typeface="Arial" charset="0"/>
              <a:buChar char="•"/>
            </a:pPr>
            <a:r>
              <a:rPr lang="en-US" sz="1200" dirty="0" smtClean="0"/>
              <a:t>This graph is more sporadic and random than the previous graph, as it seems that there is 2 peaks in the graph (</a:t>
            </a:r>
            <a:r>
              <a:rPr lang="en-US" sz="1200" dirty="0" err="1" smtClean="0"/>
              <a:t>mcw</a:t>
            </a:r>
            <a:r>
              <a:rPr lang="en-US" sz="1200" dirty="0" smtClean="0"/>
              <a:t>=4, </a:t>
            </a:r>
            <a:r>
              <a:rPr lang="en-US" sz="1200" dirty="0" err="1" smtClean="0"/>
              <a:t>mcw</a:t>
            </a:r>
            <a:r>
              <a:rPr lang="en-US" sz="1200" dirty="0" smtClean="0"/>
              <a:t>=7).</a:t>
            </a:r>
          </a:p>
          <a:p>
            <a:pPr marL="171450" indent="-171450">
              <a:buFont typeface="Arial" charset="0"/>
              <a:buChar char="•"/>
            </a:pPr>
            <a:r>
              <a:rPr lang="en-US" sz="1200" dirty="0" smtClean="0"/>
              <a:t>The higher the </a:t>
            </a:r>
            <a:r>
              <a:rPr lang="en-US" sz="1200" dirty="0" err="1" smtClean="0"/>
              <a:t>mcw</a:t>
            </a:r>
            <a:r>
              <a:rPr lang="en-US" sz="1200" dirty="0" smtClean="0"/>
              <a:t> is, the more conservative the model will be because the more entries that can be stored in the same leaf node; otherwise, we risk overfitting to the training set.</a:t>
            </a:r>
          </a:p>
          <a:p>
            <a:pPr marL="171450" indent="-171450">
              <a:buFont typeface="Arial" charset="0"/>
              <a:buChar char="•"/>
            </a:pPr>
            <a:r>
              <a:rPr lang="en-US" sz="1200" dirty="0" smtClean="0"/>
              <a:t>The best value is </a:t>
            </a:r>
            <a:r>
              <a:rPr lang="en-US" sz="1200" b="1" dirty="0" err="1" smtClean="0"/>
              <a:t>mcw</a:t>
            </a:r>
            <a:r>
              <a:rPr lang="en-US" sz="1200" b="1" dirty="0" smtClean="0"/>
              <a:t> = 4</a:t>
            </a:r>
            <a:r>
              <a:rPr lang="en-US" sz="1200" dirty="0" smtClean="0"/>
              <a:t>. It seems like our initial parameter we selected was the best (we got lucky).</a:t>
            </a:r>
          </a:p>
        </p:txBody>
      </p:sp>
      <p:sp>
        <p:nvSpPr>
          <p:cNvPr id="54" name="TextBox 53"/>
          <p:cNvSpPr txBox="1"/>
          <p:nvPr/>
        </p:nvSpPr>
        <p:spPr>
          <a:xfrm>
            <a:off x="11182877" y="4315012"/>
            <a:ext cx="2981266" cy="2492990"/>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the </a:t>
            </a:r>
            <a:r>
              <a:rPr lang="en-US" sz="1200" dirty="0" err="1" smtClean="0"/>
              <a:t>max_depth</a:t>
            </a:r>
            <a:r>
              <a:rPr lang="en-US" sz="1200" dirty="0" smtClean="0"/>
              <a:t>. </a:t>
            </a:r>
          </a:p>
          <a:p>
            <a:pPr marL="171450" indent="-171450">
              <a:buFont typeface="Arial" charset="0"/>
              <a:buChar char="•"/>
            </a:pPr>
            <a:r>
              <a:rPr lang="en-US" sz="1200" dirty="0" err="1" smtClean="0"/>
              <a:t>max_depth</a:t>
            </a:r>
            <a:r>
              <a:rPr lang="en-US" sz="1200" dirty="0" smtClean="0"/>
              <a:t> = 1 has the worst error rate, </a:t>
            </a:r>
            <a:r>
              <a:rPr lang="en-US" sz="1200" b="1" dirty="0" smtClean="0"/>
              <a:t>as the error is negative mean squared log error (so the lower the value, the farther away from 0, the worse the error is). </a:t>
            </a:r>
            <a:endParaRPr lang="en-US" sz="1200" dirty="0" smtClean="0"/>
          </a:p>
          <a:p>
            <a:pPr marL="171450" indent="-171450">
              <a:buFont typeface="Arial" charset="0"/>
              <a:buChar char="•"/>
            </a:pPr>
            <a:r>
              <a:rPr lang="en-US" sz="1200" dirty="0" smtClean="0"/>
              <a:t>We reach a pinnacle at around </a:t>
            </a:r>
            <a:r>
              <a:rPr lang="en-US" sz="1200" b="1" dirty="0" err="1" smtClean="0"/>
              <a:t>max_depth</a:t>
            </a:r>
            <a:r>
              <a:rPr lang="en-US" sz="1200" b="1" dirty="0" smtClean="0"/>
              <a:t> = 4</a:t>
            </a:r>
            <a:r>
              <a:rPr lang="en-US" sz="1200" dirty="0" smtClean="0"/>
              <a:t>, then the error rate gets worse. This makes sense as when the </a:t>
            </a:r>
            <a:r>
              <a:rPr lang="en-US" sz="1200" dirty="0" err="1" smtClean="0"/>
              <a:t>max_depth</a:t>
            </a:r>
            <a:r>
              <a:rPr lang="en-US" sz="1200" dirty="0" smtClean="0"/>
              <a:t> gets too large, we start overfitting to the training set and generalize poorly to the dev set.</a:t>
            </a:r>
          </a:p>
        </p:txBody>
      </p:sp>
      <p:sp>
        <p:nvSpPr>
          <p:cNvPr id="55" name="TextBox 54"/>
          <p:cNvSpPr txBox="1"/>
          <p:nvPr/>
        </p:nvSpPr>
        <p:spPr>
          <a:xfrm>
            <a:off x="3151411" y="7344824"/>
            <a:ext cx="3391040" cy="3416320"/>
          </a:xfrm>
          <a:prstGeom prst="rect">
            <a:avLst/>
          </a:prstGeom>
          <a:noFill/>
        </p:spPr>
        <p:txBody>
          <a:bodyPr wrap="square" rtlCol="0">
            <a:spAutoFit/>
          </a:bodyPr>
          <a:lstStyle/>
          <a:p>
            <a:pPr marL="171450" indent="-171450">
              <a:buFont typeface="Arial" charset="0"/>
              <a:buChar char="•"/>
            </a:pPr>
            <a:r>
              <a:rPr lang="en-US" sz="1200" dirty="0" smtClean="0"/>
              <a:t>The graphs to the left is the mean dev set error (from 3-fold cross-validation) vs the gamma value. There are 2 </a:t>
            </a:r>
            <a:r>
              <a:rPr lang="en-US" sz="1200" dirty="0" err="1" smtClean="0"/>
              <a:t>grpahs</a:t>
            </a:r>
            <a:r>
              <a:rPr lang="en-US" sz="1200" dirty="0" smtClean="0"/>
              <a:t> because I had to check two different ranges, because the first range of values I tested showed no difference in the performance of the model.</a:t>
            </a:r>
          </a:p>
          <a:p>
            <a:pPr marL="171450" indent="-171450">
              <a:buFont typeface="Arial" charset="0"/>
              <a:buChar char="•"/>
            </a:pPr>
            <a:r>
              <a:rPr lang="en-US" sz="1200" dirty="0" smtClean="0"/>
              <a:t>The first range I tested was range(0,21,1), and we saw no improvements in the model.</a:t>
            </a:r>
          </a:p>
          <a:p>
            <a:pPr marL="171450" indent="-171450">
              <a:buFont typeface="Arial" charset="0"/>
              <a:buChar char="•"/>
            </a:pPr>
            <a:r>
              <a:rPr lang="en-US" sz="1200" dirty="0" smtClean="0"/>
              <a:t>I decided to randomly test values between 0.001 </a:t>
            </a:r>
            <a:r>
              <a:rPr lang="mr-IN" sz="1200" dirty="0" smtClean="0"/>
              <a:t>–</a:t>
            </a:r>
            <a:r>
              <a:rPr lang="en-US" sz="1200" dirty="0" smtClean="0"/>
              <a:t> 1 to see if the previous values were too large. It turned out that this also did not make a difference. </a:t>
            </a:r>
          </a:p>
          <a:p>
            <a:pPr marL="171450" indent="-171450">
              <a:buFont typeface="Arial" charset="0"/>
              <a:buChar char="•"/>
            </a:pPr>
            <a:r>
              <a:rPr lang="en-US" sz="1200" dirty="0" smtClean="0"/>
              <a:t>I decided to keep the </a:t>
            </a:r>
            <a:r>
              <a:rPr lang="en-US" sz="1200" b="1" dirty="0" smtClean="0"/>
              <a:t>default value of 0 </a:t>
            </a:r>
            <a:r>
              <a:rPr lang="en-US" sz="1200" dirty="0" smtClean="0"/>
              <a:t>since non of the values made a difference. I have a feeling that this value is only useful to linear boosters. I was using a tree based booster the whole time, so that is one explanation for this behavior.</a:t>
            </a:r>
          </a:p>
        </p:txBody>
      </p:sp>
      <p:sp>
        <p:nvSpPr>
          <p:cNvPr id="56" name="TextBox 55"/>
          <p:cNvSpPr txBox="1"/>
          <p:nvPr/>
        </p:nvSpPr>
        <p:spPr>
          <a:xfrm>
            <a:off x="10650142" y="7347589"/>
            <a:ext cx="3411765" cy="3231654"/>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the subsample.</a:t>
            </a:r>
          </a:p>
          <a:p>
            <a:pPr marL="171450" indent="-171450">
              <a:buFont typeface="Arial" charset="0"/>
              <a:buChar char="•"/>
            </a:pPr>
            <a:r>
              <a:rPr lang="en-US" sz="1200" dirty="0" smtClean="0"/>
              <a:t>This graph has a clear trend that shows that as we increase the subsample size (0-1), the model performs better.</a:t>
            </a:r>
          </a:p>
          <a:p>
            <a:pPr marL="171450" indent="-171450">
              <a:buFont typeface="Arial" charset="0"/>
              <a:buChar char="•"/>
            </a:pPr>
            <a:r>
              <a:rPr lang="en-US" sz="1200" dirty="0" smtClean="0"/>
              <a:t>I believe this happens because we are using the new training set (that has 2/3 of the entries of the original training set, which is about ~940 values vs 1400 values). Since we have significantly less rows now, we need to use all of them for this </a:t>
            </a:r>
            <a:r>
              <a:rPr lang="en-US" sz="1200" dirty="0" err="1" smtClean="0"/>
              <a:t>XGBoosting</a:t>
            </a:r>
            <a:r>
              <a:rPr lang="en-US" sz="1200" dirty="0" smtClean="0"/>
              <a:t> algorithm.</a:t>
            </a:r>
          </a:p>
          <a:p>
            <a:pPr marL="171450" indent="-171450">
              <a:buFont typeface="Arial" charset="0"/>
              <a:buChar char="•"/>
            </a:pPr>
            <a:r>
              <a:rPr lang="en-US" sz="1200" dirty="0" smtClean="0"/>
              <a:t>So, I decided to use </a:t>
            </a:r>
            <a:r>
              <a:rPr lang="en-US" sz="1200" b="1" dirty="0" smtClean="0"/>
              <a:t>subsample = 1 </a:t>
            </a:r>
            <a:r>
              <a:rPr lang="en-US" sz="1200" dirty="0" smtClean="0"/>
              <a:t>for this model.</a:t>
            </a:r>
          </a:p>
          <a:p>
            <a:pPr marL="171450" indent="-171450">
              <a:buFont typeface="Arial" charset="0"/>
              <a:buChar char="•"/>
            </a:pPr>
            <a:r>
              <a:rPr lang="en-US" sz="1200" dirty="0" smtClean="0">
                <a:solidFill>
                  <a:srgbClr val="FF0000"/>
                </a:solidFill>
              </a:rPr>
              <a:t>Note: This also may be why this model didn’t perform well on the test set is because subsample = 1 is ~933 for the training set, but is ~1400 when applied to the test set. </a:t>
            </a:r>
          </a:p>
        </p:txBody>
      </p:sp>
      <p:sp>
        <p:nvSpPr>
          <p:cNvPr id="57" name="TextBox 56"/>
          <p:cNvSpPr txBox="1"/>
          <p:nvPr/>
        </p:nvSpPr>
        <p:spPr>
          <a:xfrm>
            <a:off x="14356440" y="9600874"/>
            <a:ext cx="7543106" cy="1200329"/>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the </a:t>
            </a:r>
            <a:r>
              <a:rPr lang="en-US" sz="1200" dirty="0" err="1" smtClean="0"/>
              <a:t>colsample_bytree</a:t>
            </a:r>
            <a:r>
              <a:rPr lang="en-US" sz="1200" dirty="0"/>
              <a:t> </a:t>
            </a:r>
            <a:r>
              <a:rPr lang="en-US" sz="1200" dirty="0" smtClean="0"/>
              <a:t>(0-&gt;1).</a:t>
            </a:r>
          </a:p>
          <a:p>
            <a:pPr marL="171450" indent="-171450">
              <a:buFont typeface="Arial" charset="0"/>
              <a:buChar char="•"/>
            </a:pPr>
            <a:r>
              <a:rPr lang="en-US" sz="1200" dirty="0" smtClean="0"/>
              <a:t> This graph was a lot more sporadic as well, just like </a:t>
            </a:r>
            <a:r>
              <a:rPr lang="en-US" sz="1200" dirty="0" err="1" smtClean="0"/>
              <a:t>mcw</a:t>
            </a:r>
            <a:r>
              <a:rPr lang="en-US" sz="1200" dirty="0" smtClean="0"/>
              <a:t>. </a:t>
            </a:r>
          </a:p>
          <a:p>
            <a:pPr marL="171450" indent="-171450">
              <a:buFont typeface="Arial" charset="0"/>
              <a:buChar char="•"/>
            </a:pPr>
            <a:r>
              <a:rPr lang="en-US" sz="1200" dirty="0" smtClean="0"/>
              <a:t>This parameter is a bit tricky because if you don’t look at enough features, you can’t distinguish certain rows from each other based on a handful of parameters. However, if the value is too high or 1, then we start overfitting to the training set.</a:t>
            </a:r>
          </a:p>
          <a:p>
            <a:pPr marL="171450" indent="-171450">
              <a:buFont typeface="Arial" charset="0"/>
              <a:buChar char="•"/>
            </a:pPr>
            <a:r>
              <a:rPr lang="en-US" sz="1200" dirty="0" smtClean="0"/>
              <a:t>The best value for </a:t>
            </a:r>
            <a:r>
              <a:rPr lang="en-US" sz="1200" b="1" dirty="0" err="1" smtClean="0"/>
              <a:t>colsample_bytree</a:t>
            </a:r>
            <a:r>
              <a:rPr lang="en-US" sz="1200" b="1" dirty="0" smtClean="0"/>
              <a:t> = 0.25</a:t>
            </a:r>
            <a:r>
              <a:rPr lang="en-US" sz="1200" dirty="0" smtClean="0"/>
              <a:t> and I decided to use that for my model.</a:t>
            </a:r>
            <a:endParaRPr lang="en-US" sz="1200" b="1" dirty="0" smtClean="0"/>
          </a:p>
        </p:txBody>
      </p:sp>
      <p:sp>
        <p:nvSpPr>
          <p:cNvPr id="58" name="TextBox 57"/>
          <p:cNvSpPr txBox="1"/>
          <p:nvPr/>
        </p:nvSpPr>
        <p:spPr>
          <a:xfrm>
            <a:off x="4470209" y="11107096"/>
            <a:ext cx="1952289" cy="2862322"/>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a:t>
            </a:r>
            <a:r>
              <a:rPr lang="en-US" sz="1200" dirty="0" err="1" smtClean="0"/>
              <a:t>n_estimators</a:t>
            </a:r>
            <a:r>
              <a:rPr lang="en-US" sz="1200" dirty="0" smtClean="0"/>
              <a:t>.</a:t>
            </a:r>
          </a:p>
          <a:p>
            <a:pPr marL="171450" indent="-171450">
              <a:buFont typeface="Arial" charset="0"/>
              <a:buChar char="•"/>
            </a:pPr>
            <a:r>
              <a:rPr lang="en-US" sz="1200" b="1" dirty="0" smtClean="0">
                <a:solidFill>
                  <a:srgbClr val="FF0000"/>
                </a:solidFill>
              </a:rPr>
              <a:t>This was a bust because I didn’t retune </a:t>
            </a:r>
            <a:r>
              <a:rPr lang="en-US" sz="1200" b="1" dirty="0" err="1" smtClean="0">
                <a:solidFill>
                  <a:srgbClr val="FF0000"/>
                </a:solidFill>
              </a:rPr>
              <a:t>learning_rate</a:t>
            </a:r>
            <a:r>
              <a:rPr lang="en-US" sz="1200" b="1" dirty="0" smtClean="0">
                <a:solidFill>
                  <a:srgbClr val="FF0000"/>
                </a:solidFill>
              </a:rPr>
              <a:t> before. I realized that I need to increase the </a:t>
            </a:r>
            <a:r>
              <a:rPr lang="en-US" sz="1200" b="1" dirty="0" err="1" smtClean="0">
                <a:solidFill>
                  <a:srgbClr val="FF0000"/>
                </a:solidFill>
              </a:rPr>
              <a:t>n_estimators</a:t>
            </a:r>
            <a:r>
              <a:rPr lang="en-US" sz="1200" b="1" dirty="0" smtClean="0">
                <a:solidFill>
                  <a:srgbClr val="FF0000"/>
                </a:solidFill>
              </a:rPr>
              <a:t> value, then tune the </a:t>
            </a:r>
            <a:r>
              <a:rPr lang="en-US" sz="1200" b="1" dirty="0" err="1" smtClean="0">
                <a:solidFill>
                  <a:srgbClr val="FF0000"/>
                </a:solidFill>
              </a:rPr>
              <a:t>learning_rate</a:t>
            </a:r>
            <a:r>
              <a:rPr lang="en-US" sz="1200" b="1" dirty="0" smtClean="0">
                <a:solidFill>
                  <a:srgbClr val="FF0000"/>
                </a:solidFill>
              </a:rPr>
              <a:t> between 0.001-1 so that we get a lower value than 0.1.</a:t>
            </a:r>
          </a:p>
        </p:txBody>
      </p:sp>
      <p:sp>
        <p:nvSpPr>
          <p:cNvPr id="59" name="TextBox 58"/>
          <p:cNvSpPr txBox="1"/>
          <p:nvPr/>
        </p:nvSpPr>
        <p:spPr>
          <a:xfrm>
            <a:off x="10844470" y="11213070"/>
            <a:ext cx="3234541" cy="2862322"/>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the </a:t>
            </a:r>
            <a:r>
              <a:rPr lang="en-US" sz="1200" dirty="0" err="1" smtClean="0"/>
              <a:t>learning_rate</a:t>
            </a:r>
            <a:r>
              <a:rPr lang="en-US" sz="1200" dirty="0" smtClean="0"/>
              <a:t> (0.001-1) with </a:t>
            </a:r>
            <a:r>
              <a:rPr lang="en-US" sz="1200" dirty="0" err="1" smtClean="0"/>
              <a:t>n_estimators</a:t>
            </a:r>
            <a:r>
              <a:rPr lang="en-US" sz="1200" dirty="0" smtClean="0"/>
              <a:t> = 500.</a:t>
            </a:r>
          </a:p>
          <a:p>
            <a:pPr marL="171450" indent="-171450">
              <a:buFont typeface="Arial" charset="0"/>
              <a:buChar char="•"/>
            </a:pPr>
            <a:r>
              <a:rPr lang="en-US" sz="1200" dirty="0" smtClean="0"/>
              <a:t>I did a randomized search of the </a:t>
            </a:r>
            <a:r>
              <a:rPr lang="en-US" sz="1200" dirty="0" err="1" smtClean="0"/>
              <a:t>learning_rate</a:t>
            </a:r>
            <a:r>
              <a:rPr lang="en-US" sz="1200" dirty="0" smtClean="0"/>
              <a:t> across the range 0.001-1.</a:t>
            </a:r>
          </a:p>
          <a:p>
            <a:pPr marL="171450" indent="-171450">
              <a:buFont typeface="Arial" charset="0"/>
              <a:buChar char="•"/>
            </a:pPr>
            <a:r>
              <a:rPr lang="en-US" sz="1200" dirty="0" smtClean="0"/>
              <a:t>After a certain threshold, the </a:t>
            </a:r>
            <a:r>
              <a:rPr lang="en-US" sz="1200" dirty="0" err="1" smtClean="0"/>
              <a:t>learning_rate</a:t>
            </a:r>
            <a:r>
              <a:rPr lang="en-US" sz="1200" dirty="0" smtClean="0"/>
              <a:t> gradually does worse, but not by a lot.</a:t>
            </a:r>
          </a:p>
          <a:p>
            <a:pPr marL="171450" indent="-171450">
              <a:buFont typeface="Arial" charset="0"/>
              <a:buChar char="•"/>
            </a:pPr>
            <a:r>
              <a:rPr lang="en-US" sz="1200" dirty="0" smtClean="0"/>
              <a:t>The best </a:t>
            </a:r>
            <a:r>
              <a:rPr lang="en-US" sz="1200" b="1" dirty="0" err="1" smtClean="0"/>
              <a:t>learning_rate</a:t>
            </a:r>
            <a:r>
              <a:rPr lang="en-US" sz="1200" b="1" dirty="0"/>
              <a:t> </a:t>
            </a:r>
            <a:r>
              <a:rPr lang="en-US" sz="1200" b="1" dirty="0" smtClean="0"/>
              <a:t>= 0.04742808</a:t>
            </a:r>
            <a:r>
              <a:rPr lang="en-US" sz="1200" dirty="0" smtClean="0"/>
              <a:t> in this model. This makes sense given that we essentially increased the </a:t>
            </a:r>
            <a:r>
              <a:rPr lang="en-US" sz="1200" dirty="0" err="1" smtClean="0"/>
              <a:t>n_estimators</a:t>
            </a:r>
            <a:r>
              <a:rPr lang="en-US" sz="1200" dirty="0" smtClean="0"/>
              <a:t> from 156 -&gt; 500, and the </a:t>
            </a:r>
            <a:r>
              <a:rPr lang="en-US" sz="1200" dirty="0" err="1" smtClean="0"/>
              <a:t>learning_rate</a:t>
            </a:r>
            <a:r>
              <a:rPr lang="en-US" sz="1200" dirty="0" smtClean="0"/>
              <a:t> should be decreased by a certain order of magnitude to balance the algorithm.</a:t>
            </a:r>
          </a:p>
          <a:p>
            <a:pPr marL="171450" indent="-171450">
              <a:buFont typeface="Arial" charset="0"/>
              <a:buChar char="•"/>
            </a:pPr>
            <a:endParaRPr lang="en-US" sz="1200" dirty="0" smtClean="0"/>
          </a:p>
        </p:txBody>
      </p:sp>
      <p:sp>
        <p:nvSpPr>
          <p:cNvPr id="60" name="Oval 59"/>
          <p:cNvSpPr/>
          <p:nvPr/>
        </p:nvSpPr>
        <p:spPr>
          <a:xfrm>
            <a:off x="7110384" y="11574684"/>
            <a:ext cx="349026" cy="219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flipH="1" flipV="1">
            <a:off x="7519431" y="11794604"/>
            <a:ext cx="428999" cy="335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90622" y="12068729"/>
            <a:ext cx="1166345" cy="338554"/>
          </a:xfrm>
          <a:prstGeom prst="rect">
            <a:avLst/>
          </a:prstGeom>
          <a:noFill/>
        </p:spPr>
        <p:txBody>
          <a:bodyPr wrap="none" rtlCol="0">
            <a:spAutoFit/>
          </a:bodyPr>
          <a:lstStyle/>
          <a:p>
            <a:r>
              <a:rPr lang="en-US" sz="1600" smtClean="0">
                <a:solidFill>
                  <a:srgbClr val="FF0000"/>
                </a:solidFill>
              </a:rPr>
              <a:t>Peak Values</a:t>
            </a:r>
            <a:endParaRPr lang="en-US" sz="1600">
              <a:solidFill>
                <a:srgbClr val="FF0000"/>
              </a:solidFill>
            </a:endParaRPr>
          </a:p>
        </p:txBody>
      </p:sp>
      <p:sp>
        <p:nvSpPr>
          <p:cNvPr id="65" name="TextBox 64"/>
          <p:cNvSpPr txBox="1"/>
          <p:nvPr/>
        </p:nvSpPr>
        <p:spPr>
          <a:xfrm>
            <a:off x="19154607" y="11291762"/>
            <a:ext cx="2540209" cy="2492990"/>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a:t>
            </a:r>
            <a:r>
              <a:rPr lang="en-US" sz="1200" dirty="0" err="1" smtClean="0"/>
              <a:t>n_estimators</a:t>
            </a:r>
            <a:r>
              <a:rPr lang="en-US" sz="1200" dirty="0" smtClean="0"/>
              <a:t>.</a:t>
            </a:r>
          </a:p>
          <a:p>
            <a:pPr marL="171450" indent="-171450">
              <a:buFont typeface="Arial" charset="0"/>
              <a:buChar char="•"/>
            </a:pPr>
            <a:r>
              <a:rPr lang="en-US" sz="1200" dirty="0" smtClean="0"/>
              <a:t>I did a </a:t>
            </a:r>
            <a:r>
              <a:rPr lang="en-US" sz="1200" dirty="0" err="1" smtClean="0"/>
              <a:t>GridSearchCV</a:t>
            </a:r>
            <a:r>
              <a:rPr lang="en-US" sz="1200" dirty="0" smtClean="0"/>
              <a:t> of the </a:t>
            </a:r>
            <a:r>
              <a:rPr lang="en-US" sz="1200" dirty="0" err="1" smtClean="0"/>
              <a:t>n_estimators</a:t>
            </a:r>
            <a:r>
              <a:rPr lang="en-US" sz="1200" dirty="0" smtClean="0"/>
              <a:t> with a range of range(400,605,5).</a:t>
            </a:r>
          </a:p>
          <a:p>
            <a:pPr marL="171450" indent="-171450">
              <a:buFont typeface="Arial" charset="0"/>
              <a:buChar char="•"/>
            </a:pPr>
            <a:r>
              <a:rPr lang="en-US" sz="1200" dirty="0" smtClean="0"/>
              <a:t>We can see that as </a:t>
            </a:r>
            <a:r>
              <a:rPr lang="en-US" sz="1200" dirty="0" err="1" smtClean="0"/>
              <a:t>n_estimators</a:t>
            </a:r>
            <a:r>
              <a:rPr lang="en-US" sz="1200" dirty="0" smtClean="0"/>
              <a:t> increases, the performance improves. </a:t>
            </a:r>
          </a:p>
          <a:p>
            <a:pPr marL="171450" indent="-171450">
              <a:buFont typeface="Arial" charset="0"/>
              <a:buChar char="•"/>
            </a:pPr>
            <a:r>
              <a:rPr lang="en-US" sz="1200" dirty="0" smtClean="0"/>
              <a:t>The best performing value is </a:t>
            </a:r>
            <a:r>
              <a:rPr lang="en-US" sz="1200" b="1" dirty="0" err="1" smtClean="0"/>
              <a:t>n_estimators</a:t>
            </a:r>
            <a:r>
              <a:rPr lang="en-US" sz="1200" b="1" dirty="0" smtClean="0"/>
              <a:t> = 595</a:t>
            </a:r>
            <a:r>
              <a:rPr lang="en-US" sz="1200" dirty="0" smtClean="0"/>
              <a:t>, which is nearly 100 more than the 500 when tuning the </a:t>
            </a:r>
            <a:r>
              <a:rPr lang="en-US" sz="1200" dirty="0" err="1" smtClean="0"/>
              <a:t>learning_rate</a:t>
            </a:r>
            <a:r>
              <a:rPr lang="en-US" sz="1200" dirty="0" smtClean="0"/>
              <a:t>.</a:t>
            </a:r>
          </a:p>
        </p:txBody>
      </p:sp>
      <p:sp>
        <p:nvSpPr>
          <p:cNvPr id="67" name="TextBox 66"/>
          <p:cNvSpPr txBox="1"/>
          <p:nvPr/>
        </p:nvSpPr>
        <p:spPr>
          <a:xfrm>
            <a:off x="3202771" y="14480889"/>
            <a:ext cx="4123962" cy="1477328"/>
          </a:xfrm>
          <a:prstGeom prst="rect">
            <a:avLst/>
          </a:prstGeom>
          <a:noFill/>
        </p:spPr>
        <p:txBody>
          <a:bodyPr wrap="square" rtlCol="0">
            <a:spAutoFit/>
          </a:bodyPr>
          <a:lstStyle/>
          <a:p>
            <a:pPr marL="171450" indent="-171450">
              <a:buFont typeface="Arial" charset="0"/>
              <a:buChar char="•"/>
            </a:pPr>
            <a:r>
              <a:rPr lang="en-US" sz="1800" b="1" dirty="0" smtClean="0">
                <a:solidFill>
                  <a:srgbClr val="FFC000"/>
                </a:solidFill>
              </a:rPr>
              <a:t>Feature Importance graph to the left.</a:t>
            </a:r>
          </a:p>
          <a:p>
            <a:pPr marL="171450" indent="-171450">
              <a:buFont typeface="Arial" charset="0"/>
              <a:buChar char="•"/>
            </a:pPr>
            <a:r>
              <a:rPr lang="en-US" sz="1800" b="1" dirty="0" smtClean="0">
                <a:solidFill>
                  <a:srgbClr val="FFC000"/>
                </a:solidFill>
              </a:rPr>
              <a:t>Training Error = 0.002389</a:t>
            </a:r>
          </a:p>
          <a:p>
            <a:pPr marL="171450" indent="-171450">
              <a:buFont typeface="Arial" charset="0"/>
              <a:buChar char="•"/>
            </a:pPr>
            <a:r>
              <a:rPr lang="en-US" sz="1800" b="1" dirty="0" smtClean="0">
                <a:solidFill>
                  <a:srgbClr val="FFC000"/>
                </a:solidFill>
              </a:rPr>
              <a:t>Dev Error = 0.017300040</a:t>
            </a:r>
          </a:p>
          <a:p>
            <a:pPr marL="171450" indent="-171450">
              <a:buFont typeface="Arial" charset="0"/>
              <a:buChar char="•"/>
            </a:pPr>
            <a:r>
              <a:rPr lang="en-US" sz="1800" b="1" dirty="0" smtClean="0">
                <a:solidFill>
                  <a:srgbClr val="FFC000"/>
                </a:solidFill>
              </a:rPr>
              <a:t>Test (</a:t>
            </a:r>
            <a:r>
              <a:rPr lang="en-US" sz="1800" b="1" dirty="0" err="1" smtClean="0">
                <a:solidFill>
                  <a:srgbClr val="FFC000"/>
                </a:solidFill>
              </a:rPr>
              <a:t>Kaggle</a:t>
            </a:r>
            <a:r>
              <a:rPr lang="en-US" sz="1800" b="1" dirty="0" smtClean="0">
                <a:solidFill>
                  <a:srgbClr val="FFC000"/>
                </a:solidFill>
              </a:rPr>
              <a:t>) Error = 0.13939</a:t>
            </a:r>
          </a:p>
          <a:p>
            <a:pPr marL="171450" indent="-171450">
              <a:buFont typeface="Arial" charset="0"/>
              <a:buChar char="•"/>
            </a:pPr>
            <a:r>
              <a:rPr lang="en-US" sz="1800" b="1" dirty="0" smtClean="0">
                <a:solidFill>
                  <a:srgbClr val="FFC000"/>
                </a:solidFill>
              </a:rPr>
              <a:t>Score to Beat from 1</a:t>
            </a:r>
            <a:r>
              <a:rPr lang="en-US" sz="1800" b="1" baseline="30000" dirty="0" smtClean="0">
                <a:solidFill>
                  <a:srgbClr val="FFC000"/>
                </a:solidFill>
              </a:rPr>
              <a:t>st</a:t>
            </a:r>
            <a:r>
              <a:rPr lang="en-US" sz="1800" b="1" dirty="0" smtClean="0">
                <a:solidFill>
                  <a:srgbClr val="FFC000"/>
                </a:solidFill>
              </a:rPr>
              <a:t> Pipeline: 0.12804 </a:t>
            </a:r>
            <a:endParaRPr lang="en-US" sz="1800" b="1" dirty="0">
              <a:solidFill>
                <a:srgbClr val="FFC000"/>
              </a:solidFill>
            </a:endParaRPr>
          </a:p>
        </p:txBody>
      </p:sp>
      <p:sp>
        <p:nvSpPr>
          <p:cNvPr id="68" name="TextBox 67"/>
          <p:cNvSpPr txBox="1"/>
          <p:nvPr/>
        </p:nvSpPr>
        <p:spPr>
          <a:xfrm>
            <a:off x="7110383" y="14343524"/>
            <a:ext cx="14378497" cy="1600438"/>
          </a:xfrm>
          <a:prstGeom prst="rect">
            <a:avLst/>
          </a:prstGeom>
          <a:noFill/>
        </p:spPr>
        <p:txBody>
          <a:bodyPr wrap="square" rtlCol="0">
            <a:spAutoFit/>
          </a:bodyPr>
          <a:lstStyle/>
          <a:p>
            <a:pPr marL="285750" indent="-285750">
              <a:buFont typeface="Arial" charset="0"/>
              <a:buChar char="•"/>
            </a:pPr>
            <a:r>
              <a:rPr lang="en-US" sz="1400" dirty="0" smtClean="0"/>
              <a:t>Huge gaps in performance between the training, Dev, and test sets suggest that we are HEAVILY overfitting to our training set and possibly the Dev set. </a:t>
            </a:r>
          </a:p>
          <a:p>
            <a:pPr marL="1339139" lvl="1" indent="-285750">
              <a:buFont typeface="Arial" charset="0"/>
              <a:buChar char="•"/>
            </a:pPr>
            <a:r>
              <a:rPr lang="en-US" sz="1400" dirty="0" smtClean="0"/>
              <a:t>This implies that we need to tune regularization parameters </a:t>
            </a:r>
            <a:r>
              <a:rPr lang="en-US" sz="1400" dirty="0" err="1" smtClean="0"/>
              <a:t>reg_alpha</a:t>
            </a:r>
            <a:r>
              <a:rPr lang="en-US" sz="1400" dirty="0"/>
              <a:t> </a:t>
            </a:r>
            <a:r>
              <a:rPr lang="en-US" sz="1400" dirty="0" smtClean="0"/>
              <a:t>and </a:t>
            </a:r>
            <a:r>
              <a:rPr lang="en-US" sz="1400" dirty="0" err="1" smtClean="0"/>
              <a:t>reg_lambda</a:t>
            </a:r>
            <a:r>
              <a:rPr lang="en-US" sz="1400" dirty="0" smtClean="0"/>
              <a:t>. This will be done in Part II.</a:t>
            </a:r>
          </a:p>
          <a:p>
            <a:pPr marL="1339139" lvl="1" indent="-285750">
              <a:buFont typeface="Arial" charset="0"/>
              <a:buChar char="•"/>
            </a:pPr>
            <a:r>
              <a:rPr lang="en-US" sz="1400" dirty="0" smtClean="0"/>
              <a:t>We may have to implement the dart booster if we are still overfitting. This is a neural network technique that implements a dropout technique that doesn’t allow one single tree in the ensemble to have too much weight in trying to predict the sale price. </a:t>
            </a:r>
          </a:p>
          <a:p>
            <a:pPr marL="285750" indent="-285750">
              <a:buFont typeface="Arial" charset="0"/>
              <a:buChar char="•"/>
            </a:pPr>
            <a:r>
              <a:rPr lang="en-US" sz="1400" dirty="0" smtClean="0"/>
              <a:t>After we tune </a:t>
            </a:r>
            <a:r>
              <a:rPr lang="en-US" sz="1400" dirty="0" err="1" smtClean="0"/>
              <a:t>reg_lambda</a:t>
            </a:r>
            <a:r>
              <a:rPr lang="en-US" sz="1400" dirty="0" smtClean="0"/>
              <a:t> and </a:t>
            </a:r>
            <a:r>
              <a:rPr lang="en-US" sz="1400" dirty="0" err="1" smtClean="0"/>
              <a:t>reg_alpha</a:t>
            </a:r>
            <a:r>
              <a:rPr lang="en-US" sz="1400" dirty="0"/>
              <a:t> </a:t>
            </a:r>
            <a:r>
              <a:rPr lang="en-US" sz="1400" dirty="0" smtClean="0"/>
              <a:t>(Part II), we’ll check errors again. In Part III, If we are still overfitting like crazy, then what we can do is grab the top 5/10 values in a parameter search and compare these values on the dev set! That way we can see what values are performing great on the Dev set but maybe not so good on the training set. This will ensure that we aren’t simply overfitting to the training set values, and the dev set that gets created from this training set during a parameter tuning round.</a:t>
            </a:r>
          </a:p>
        </p:txBody>
      </p:sp>
      <p:cxnSp>
        <p:nvCxnSpPr>
          <p:cNvPr id="70" name="Straight Connector 69"/>
          <p:cNvCxnSpPr/>
          <p:nvPr/>
        </p:nvCxnSpPr>
        <p:spPr>
          <a:xfrm>
            <a:off x="6883862" y="16173491"/>
            <a:ext cx="27709" cy="5772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420735" y="16164000"/>
            <a:ext cx="27709" cy="5772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0" y="16626293"/>
            <a:ext cx="2049664"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reg_lambda</a:t>
            </a:r>
            <a:endParaRPr lang="en-US" sz="1600" b="1" dirty="0"/>
          </a:p>
        </p:txBody>
      </p:sp>
      <p:sp>
        <p:nvSpPr>
          <p:cNvPr id="73" name="TextBox 72"/>
          <p:cNvSpPr txBox="1"/>
          <p:nvPr/>
        </p:nvSpPr>
        <p:spPr>
          <a:xfrm>
            <a:off x="6886144" y="16215135"/>
            <a:ext cx="1937453"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reg_alpha</a:t>
            </a:r>
            <a:endParaRPr lang="en-US" sz="1600" b="1" dirty="0"/>
          </a:p>
        </p:txBody>
      </p:sp>
      <p:sp>
        <p:nvSpPr>
          <p:cNvPr id="75" name="TextBox 74"/>
          <p:cNvSpPr txBox="1"/>
          <p:nvPr/>
        </p:nvSpPr>
        <p:spPr>
          <a:xfrm>
            <a:off x="1193578" y="16252773"/>
            <a:ext cx="4885423" cy="338554"/>
          </a:xfrm>
          <a:prstGeom prst="rect">
            <a:avLst/>
          </a:prstGeom>
          <a:solidFill>
            <a:schemeClr val="bg1"/>
          </a:solidFill>
        </p:spPr>
        <p:txBody>
          <a:bodyPr wrap="square" rtlCol="0">
            <a:spAutoFit/>
          </a:bodyPr>
          <a:lstStyle/>
          <a:p>
            <a:r>
              <a:rPr lang="en-US" sz="1600" b="1" smtClean="0">
                <a:solidFill>
                  <a:srgbClr val="FF0000"/>
                </a:solidFill>
              </a:rPr>
              <a:t>Part II involves tuning the regularization parameters.</a:t>
            </a:r>
            <a:endParaRPr lang="en-US" sz="1600" b="1" dirty="0">
              <a:solidFill>
                <a:srgbClr val="FF0000"/>
              </a:solidFill>
            </a:endParaRPr>
          </a:p>
        </p:txBody>
      </p:sp>
      <p:sp>
        <p:nvSpPr>
          <p:cNvPr id="76" name="TextBox 75"/>
          <p:cNvSpPr txBox="1"/>
          <p:nvPr/>
        </p:nvSpPr>
        <p:spPr>
          <a:xfrm>
            <a:off x="14387195" y="16224253"/>
            <a:ext cx="2303900" cy="338554"/>
          </a:xfrm>
          <a:prstGeom prst="rect">
            <a:avLst/>
          </a:prstGeom>
          <a:noFill/>
        </p:spPr>
        <p:txBody>
          <a:bodyPr wrap="none" rtlCol="0">
            <a:spAutoFit/>
          </a:bodyPr>
          <a:lstStyle/>
          <a:p>
            <a:r>
              <a:rPr lang="en-US" sz="1600" b="1" u="sng" dirty="0" smtClean="0">
                <a:solidFill>
                  <a:srgbClr val="FF0000"/>
                </a:solidFill>
              </a:rPr>
              <a:t>Performance Conclusion</a:t>
            </a:r>
            <a:endParaRPr lang="en-US" sz="1600" b="1" u="sng" dirty="0">
              <a:solidFill>
                <a:srgbClr val="FF0000"/>
              </a:solidFill>
            </a:endParaRP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03" y="19304566"/>
            <a:ext cx="4153166" cy="2256246"/>
          </a:xfrm>
          <a:prstGeom prst="rect">
            <a:avLst/>
          </a:prstGeom>
        </p:spPr>
      </p:pic>
      <p:pic>
        <p:nvPicPr>
          <p:cNvPr id="78" name="Picture 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464" y="17132408"/>
            <a:ext cx="4157287" cy="2270262"/>
          </a:xfrm>
          <a:prstGeom prst="rect">
            <a:avLst/>
          </a:prstGeom>
        </p:spPr>
      </p:pic>
      <p:sp>
        <p:nvSpPr>
          <p:cNvPr id="79" name="TextBox 78"/>
          <p:cNvSpPr txBox="1"/>
          <p:nvPr/>
        </p:nvSpPr>
        <p:spPr>
          <a:xfrm>
            <a:off x="4274509" y="16978017"/>
            <a:ext cx="2429777" cy="4339650"/>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lambda values. </a:t>
            </a:r>
          </a:p>
          <a:p>
            <a:pPr marL="171450" indent="-171450">
              <a:buFont typeface="Arial" charset="0"/>
              <a:buChar char="•"/>
            </a:pPr>
            <a:r>
              <a:rPr lang="en-US" sz="1200" dirty="0" smtClean="0"/>
              <a:t>I did 2 separate parameter tuning sessions for this parameter; range(1,21,1) and randomized search between 0.001 </a:t>
            </a:r>
            <a:r>
              <a:rPr lang="mr-IN" sz="1200" dirty="0" smtClean="0"/>
              <a:t>–</a:t>
            </a:r>
            <a:r>
              <a:rPr lang="en-US" sz="1200" dirty="0" smtClean="0"/>
              <a:t> 1. The first session outperformed the second session, but I just wanted to check how small values for lambda performed.</a:t>
            </a:r>
          </a:p>
          <a:p>
            <a:pPr marL="171450" indent="-171450">
              <a:buFont typeface="Arial" charset="0"/>
              <a:buChar char="•"/>
            </a:pPr>
            <a:r>
              <a:rPr lang="en-US" sz="1200" dirty="0" smtClean="0"/>
              <a:t>Lambda is the constant that is used to control the speed at which the algorithm learns the data; if it learns it too fast then you can </a:t>
            </a:r>
            <a:r>
              <a:rPr lang="en-US" sz="1200" dirty="0" err="1" smtClean="0"/>
              <a:t>overfit</a:t>
            </a:r>
            <a:r>
              <a:rPr lang="en-US" sz="1200" dirty="0" smtClean="0"/>
              <a:t> to that specific set and not be able to generalize to other sets.</a:t>
            </a:r>
            <a:r>
              <a:rPr lang="en-US" sz="1200" dirty="0"/>
              <a:t> </a:t>
            </a:r>
            <a:r>
              <a:rPr lang="en-US" sz="1200" dirty="0" smtClean="0"/>
              <a:t>The higher the value, the less the model will </a:t>
            </a:r>
            <a:r>
              <a:rPr lang="en-US" sz="1200" dirty="0" err="1" smtClean="0"/>
              <a:t>overfit</a:t>
            </a:r>
            <a:r>
              <a:rPr lang="en-US" sz="1200" dirty="0" smtClean="0"/>
              <a:t> to the training data.</a:t>
            </a:r>
          </a:p>
          <a:p>
            <a:pPr marL="171450" indent="-171450">
              <a:buFont typeface="Arial" charset="0"/>
              <a:buChar char="•"/>
            </a:pPr>
            <a:r>
              <a:rPr lang="en-US" sz="1200" dirty="0" smtClean="0"/>
              <a:t>The best value according to the mean dev set error is </a:t>
            </a:r>
            <a:r>
              <a:rPr lang="en-US" sz="1200" b="1" dirty="0" smtClean="0"/>
              <a:t>lambda = 6</a:t>
            </a:r>
            <a:r>
              <a:rPr lang="en-US" sz="1200" dirty="0" smtClean="0"/>
              <a:t>.</a:t>
            </a:r>
          </a:p>
        </p:txBody>
      </p:sp>
      <p:pic>
        <p:nvPicPr>
          <p:cNvPr id="80" name="Picture 7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6733" y="16744277"/>
            <a:ext cx="6457687" cy="3456498"/>
          </a:xfrm>
          <a:prstGeom prst="rect">
            <a:avLst/>
          </a:prstGeom>
        </p:spPr>
      </p:pic>
      <p:sp>
        <p:nvSpPr>
          <p:cNvPr id="81" name="TextBox 80"/>
          <p:cNvSpPr txBox="1"/>
          <p:nvPr/>
        </p:nvSpPr>
        <p:spPr>
          <a:xfrm>
            <a:off x="7382233" y="20413517"/>
            <a:ext cx="6467746" cy="1200329"/>
          </a:xfrm>
          <a:prstGeom prst="rect">
            <a:avLst/>
          </a:prstGeom>
          <a:noFill/>
        </p:spPr>
        <p:txBody>
          <a:bodyPr wrap="square" rtlCol="0">
            <a:spAutoFit/>
          </a:bodyPr>
          <a:lstStyle/>
          <a:p>
            <a:pPr marL="171450" indent="-171450">
              <a:buFont typeface="Arial" charset="0"/>
              <a:buChar char="•"/>
            </a:pPr>
            <a:r>
              <a:rPr lang="en-US" sz="1200" dirty="0" smtClean="0"/>
              <a:t>The graph to the left is the mean dev set error (from 3-fold cross-validation) vs alpha values.</a:t>
            </a:r>
          </a:p>
          <a:p>
            <a:pPr marL="171450" indent="-171450">
              <a:buFont typeface="Arial" charset="0"/>
              <a:buChar char="•"/>
            </a:pPr>
            <a:r>
              <a:rPr lang="en-US" sz="1200" dirty="0" smtClean="0"/>
              <a:t>Alpha has a similar function to lambda and prevents the overfitting as well; however, it is the constant in front of the L1 norm (unlike lambda which is the constant in front of the L2 norm). This one doesn’t affect the learning as much as lambda (because the L2 norm is squared while L1 is not) so we shouldn’t see too huge of a change in the performance based on this fact.</a:t>
            </a:r>
          </a:p>
          <a:p>
            <a:pPr marL="171450" indent="-171450">
              <a:buFont typeface="Arial" charset="0"/>
              <a:buChar char="•"/>
            </a:pPr>
            <a:r>
              <a:rPr lang="en-US" sz="1200" dirty="0" smtClean="0"/>
              <a:t>The best value from this parameter tuning session is </a:t>
            </a:r>
            <a:r>
              <a:rPr lang="en-US" sz="1200" b="1" dirty="0" smtClean="0"/>
              <a:t>alpha = 17. </a:t>
            </a:r>
          </a:p>
        </p:txBody>
      </p:sp>
      <p:sp>
        <p:nvSpPr>
          <p:cNvPr id="82" name="TextBox 81"/>
          <p:cNvSpPr txBox="1"/>
          <p:nvPr/>
        </p:nvSpPr>
        <p:spPr>
          <a:xfrm>
            <a:off x="14773350" y="19721765"/>
            <a:ext cx="4296799" cy="1477328"/>
          </a:xfrm>
          <a:prstGeom prst="rect">
            <a:avLst/>
          </a:prstGeom>
          <a:noFill/>
        </p:spPr>
        <p:txBody>
          <a:bodyPr wrap="square" rtlCol="0">
            <a:spAutoFit/>
          </a:bodyPr>
          <a:lstStyle/>
          <a:p>
            <a:pPr marL="171450" indent="-171450">
              <a:buFont typeface="Arial" charset="0"/>
              <a:buChar char="•"/>
            </a:pPr>
            <a:r>
              <a:rPr lang="en-US" sz="1800" b="1" dirty="0" smtClean="0">
                <a:solidFill>
                  <a:srgbClr val="FF0000"/>
                </a:solidFill>
              </a:rPr>
              <a:t>Feature Importance graph above.</a:t>
            </a:r>
          </a:p>
          <a:p>
            <a:pPr marL="171450" indent="-171450">
              <a:buFont typeface="Arial" charset="0"/>
              <a:buChar char="•"/>
            </a:pPr>
            <a:r>
              <a:rPr lang="en-US" sz="1800" b="1" dirty="0" smtClean="0">
                <a:solidFill>
                  <a:srgbClr val="FF0000"/>
                </a:solidFill>
              </a:rPr>
              <a:t>Training Error = 0.00380421</a:t>
            </a:r>
          </a:p>
          <a:p>
            <a:pPr marL="171450" indent="-171450">
              <a:buFont typeface="Arial" charset="0"/>
              <a:buChar char="•"/>
            </a:pPr>
            <a:r>
              <a:rPr lang="en-US" sz="1800" b="1" dirty="0" smtClean="0">
                <a:solidFill>
                  <a:srgbClr val="FF0000"/>
                </a:solidFill>
              </a:rPr>
              <a:t>Dev Error = 0.016470693</a:t>
            </a:r>
          </a:p>
          <a:p>
            <a:pPr marL="171450" indent="-171450">
              <a:buFont typeface="Arial" charset="0"/>
              <a:buChar char="•"/>
            </a:pPr>
            <a:r>
              <a:rPr lang="en-US" sz="1800" b="1" dirty="0" smtClean="0">
                <a:solidFill>
                  <a:srgbClr val="FF0000"/>
                </a:solidFill>
              </a:rPr>
              <a:t>Test (</a:t>
            </a:r>
            <a:r>
              <a:rPr lang="en-US" sz="1800" b="1" dirty="0" err="1" smtClean="0">
                <a:solidFill>
                  <a:srgbClr val="FF0000"/>
                </a:solidFill>
              </a:rPr>
              <a:t>Kaggle</a:t>
            </a:r>
            <a:r>
              <a:rPr lang="en-US" sz="1800" b="1" dirty="0" smtClean="0">
                <a:solidFill>
                  <a:srgbClr val="FF0000"/>
                </a:solidFill>
              </a:rPr>
              <a:t>) Error = 0.13490</a:t>
            </a:r>
          </a:p>
          <a:p>
            <a:pPr marL="171450" indent="-171450">
              <a:buFont typeface="Arial" charset="0"/>
              <a:buChar char="•"/>
            </a:pPr>
            <a:r>
              <a:rPr lang="en-US" sz="1800" b="1" dirty="0" smtClean="0">
                <a:solidFill>
                  <a:srgbClr val="FF0000"/>
                </a:solidFill>
              </a:rPr>
              <a:t>Score to Beat from 1</a:t>
            </a:r>
            <a:r>
              <a:rPr lang="en-US" sz="1800" b="1" baseline="30000" dirty="0" smtClean="0">
                <a:solidFill>
                  <a:srgbClr val="FF0000"/>
                </a:solidFill>
              </a:rPr>
              <a:t>st</a:t>
            </a:r>
            <a:r>
              <a:rPr lang="en-US" sz="1800" b="1" dirty="0" smtClean="0">
                <a:solidFill>
                  <a:srgbClr val="FF0000"/>
                </a:solidFill>
              </a:rPr>
              <a:t> Pipeline: 0.12804 </a:t>
            </a:r>
            <a:endParaRPr lang="en-US" sz="1800" b="1" dirty="0">
              <a:solidFill>
                <a:srgbClr val="FF0000"/>
              </a:solidFill>
            </a:endParaRPr>
          </a:p>
        </p:txBody>
      </p:sp>
      <p:pic>
        <p:nvPicPr>
          <p:cNvPr id="83" name="Picture 8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529016" y="16819242"/>
            <a:ext cx="4541133" cy="2419554"/>
          </a:xfrm>
          <a:prstGeom prst="rect">
            <a:avLst/>
          </a:prstGeom>
        </p:spPr>
      </p:pic>
      <p:sp>
        <p:nvSpPr>
          <p:cNvPr id="84" name="TextBox 83"/>
          <p:cNvSpPr txBox="1"/>
          <p:nvPr/>
        </p:nvSpPr>
        <p:spPr>
          <a:xfrm>
            <a:off x="18966237" y="16434049"/>
            <a:ext cx="2845367" cy="5047536"/>
          </a:xfrm>
          <a:prstGeom prst="rect">
            <a:avLst/>
          </a:prstGeom>
          <a:noFill/>
        </p:spPr>
        <p:txBody>
          <a:bodyPr wrap="square" rtlCol="0">
            <a:spAutoFit/>
          </a:bodyPr>
          <a:lstStyle/>
          <a:p>
            <a:pPr marL="285750" indent="-285750">
              <a:buFont typeface="Arial" charset="0"/>
              <a:buChar char="•"/>
            </a:pPr>
            <a:r>
              <a:rPr lang="en-US" sz="1400" dirty="0" smtClean="0"/>
              <a:t>Huge gaps in performance between the training, Dev, and test sets suggest that we are still overfitting to the training and possibly Dev set. However, tuning the regularization parameters has improved the ability of our model to generalize to other sets. </a:t>
            </a:r>
          </a:p>
          <a:p>
            <a:pPr marL="285750" indent="-285750">
              <a:buFont typeface="Arial" charset="0"/>
              <a:buChar char="•"/>
            </a:pPr>
            <a:r>
              <a:rPr lang="en-US" sz="1400" dirty="0" smtClean="0"/>
              <a:t>Also, we have significantly reduced the test set error from Part II, so that shows how helpful tuning regularization parameters actually is.</a:t>
            </a:r>
          </a:p>
          <a:p>
            <a:pPr marL="285750" indent="-285750">
              <a:buFont typeface="Arial" charset="0"/>
              <a:buChar char="•"/>
            </a:pPr>
            <a:r>
              <a:rPr lang="en-US" sz="1400" b="1" dirty="0" smtClean="0"/>
              <a:t>Final parameters after Part I and Part II: </a:t>
            </a:r>
            <a:r>
              <a:rPr lang="en-US" sz="1400" b="1" dirty="0" err="1" smtClean="0"/>
              <a:t>learning_rate</a:t>
            </a:r>
            <a:r>
              <a:rPr lang="en-US" sz="1400" b="1" dirty="0" smtClean="0"/>
              <a:t>=0.0474, </a:t>
            </a:r>
            <a:r>
              <a:rPr lang="en-US" sz="1400" b="1" dirty="0" err="1" smtClean="0"/>
              <a:t>n_estimators</a:t>
            </a:r>
            <a:r>
              <a:rPr lang="en-US" sz="1400" b="1" dirty="0" smtClean="0"/>
              <a:t>=595, </a:t>
            </a:r>
            <a:r>
              <a:rPr lang="en-US" sz="1400" b="1" dirty="0" err="1" smtClean="0"/>
              <a:t>max_depth</a:t>
            </a:r>
            <a:r>
              <a:rPr lang="en-US" sz="1400" b="1" dirty="0" smtClean="0"/>
              <a:t>=4, </a:t>
            </a:r>
            <a:r>
              <a:rPr lang="en-US" sz="1400" b="1" dirty="0" err="1" smtClean="0"/>
              <a:t>min_child_weight</a:t>
            </a:r>
            <a:r>
              <a:rPr lang="en-US" sz="1400" b="1" dirty="0" smtClean="0"/>
              <a:t>=4, gamma=0, subsample=1, </a:t>
            </a:r>
            <a:r>
              <a:rPr lang="en-US" sz="1400" b="1" dirty="0" err="1" smtClean="0"/>
              <a:t>colsample_bytree</a:t>
            </a:r>
            <a:r>
              <a:rPr lang="en-US" sz="1400" b="1" dirty="0" smtClean="0"/>
              <a:t>=0.25, </a:t>
            </a:r>
            <a:r>
              <a:rPr lang="en-US" sz="1400" b="1" dirty="0" err="1" smtClean="0"/>
              <a:t>reg_lambda</a:t>
            </a:r>
            <a:r>
              <a:rPr lang="en-US" sz="1400" b="1" dirty="0" smtClean="0"/>
              <a:t>=6, </a:t>
            </a:r>
            <a:r>
              <a:rPr lang="en-US" sz="1400" b="1" dirty="0" err="1" smtClean="0"/>
              <a:t>reg_alpha</a:t>
            </a:r>
            <a:r>
              <a:rPr lang="en-US" sz="1400" b="1" dirty="0" smtClean="0"/>
              <a:t>=17.</a:t>
            </a:r>
          </a:p>
        </p:txBody>
      </p:sp>
      <p:sp>
        <p:nvSpPr>
          <p:cNvPr id="85" name="TextBox 84"/>
          <p:cNvSpPr txBox="1"/>
          <p:nvPr/>
        </p:nvSpPr>
        <p:spPr>
          <a:xfrm>
            <a:off x="15673556" y="64773"/>
            <a:ext cx="4737194" cy="861774"/>
          </a:xfrm>
          <a:prstGeom prst="rect">
            <a:avLst/>
          </a:prstGeom>
          <a:noFill/>
        </p:spPr>
        <p:txBody>
          <a:bodyPr wrap="none" rtlCol="0">
            <a:spAutoFit/>
          </a:bodyPr>
          <a:lstStyle/>
          <a:p>
            <a:r>
              <a:rPr lang="en-US" sz="5000" b="1" dirty="0" smtClean="0">
                <a:solidFill>
                  <a:srgbClr val="0057FF"/>
                </a:solidFill>
              </a:rPr>
              <a:t>A </a:t>
            </a:r>
            <a:r>
              <a:rPr lang="en-US" sz="5000" b="1" smtClean="0">
                <a:solidFill>
                  <a:srgbClr val="0057FF"/>
                </a:solidFill>
              </a:rPr>
              <a:t>SAD STORY 😱  </a:t>
            </a:r>
            <a:endParaRPr lang="en-US" sz="5000" b="1" dirty="0">
              <a:solidFill>
                <a:srgbClr val="0057FF"/>
              </a:solidFill>
            </a:endParaRPr>
          </a:p>
        </p:txBody>
      </p:sp>
    </p:spTree>
    <p:extLst>
      <p:ext uri="{BB962C8B-B14F-4D97-AF65-F5344CB8AC3E}">
        <p14:creationId xmlns:p14="http://schemas.microsoft.com/office/powerpoint/2010/main" val="626877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4745575"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 / Dev split</a:t>
            </a:r>
            <a:endParaRPr lang="en-US" sz="6000" b="1" dirty="0"/>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106104"/>
            <a:ext cx="1394549" cy="553998"/>
          </a:xfrm>
          <a:prstGeom prst="rect">
            <a:avLst/>
          </a:prstGeom>
          <a:noFill/>
        </p:spPr>
        <p:txBody>
          <a:bodyPr wrap="none" rtlCol="0">
            <a:spAutoFit/>
          </a:bodyPr>
          <a:lstStyle/>
          <a:p>
            <a:r>
              <a:rPr lang="en-US" sz="3000" b="1" u="sng" smtClean="0">
                <a:solidFill>
                  <a:srgbClr val="7030A0"/>
                </a:solidFill>
              </a:rPr>
              <a:t>PART III</a:t>
            </a:r>
            <a:endParaRPr lang="en-US" sz="3000" b="1" u="sng">
              <a:solidFill>
                <a:srgbClr val="7030A0"/>
              </a:solidFill>
            </a:endParaRPr>
          </a:p>
        </p:txBody>
      </p:sp>
      <p:cxnSp>
        <p:nvCxnSpPr>
          <p:cNvPr id="33" name="Straight Connector 32"/>
          <p:cNvCxnSpPr/>
          <p:nvPr/>
        </p:nvCxnSpPr>
        <p:spPr>
          <a:xfrm>
            <a:off x="7174333" y="1106104"/>
            <a:ext cx="50800" cy="2083949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4699521" y="1106104"/>
            <a:ext cx="50800" cy="2083949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0" y="8018251"/>
            <a:ext cx="21945600" cy="508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0" y="14828797"/>
            <a:ext cx="21945600" cy="508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226458" y="1152272"/>
            <a:ext cx="5446171" cy="338554"/>
          </a:xfrm>
          <a:prstGeom prst="rect">
            <a:avLst/>
          </a:prstGeom>
          <a:noFill/>
        </p:spPr>
        <p:txBody>
          <a:bodyPr wrap="none" rtlCol="0">
            <a:spAutoFit/>
          </a:bodyPr>
          <a:lstStyle/>
          <a:p>
            <a:r>
              <a:rPr lang="en-US" sz="1600" b="1" smtClean="0">
                <a:solidFill>
                  <a:srgbClr val="7030A0"/>
                </a:solidFill>
              </a:rPr>
              <a:t>Part III uses drop-out (dart) and we re-tune all the parameters</a:t>
            </a:r>
            <a:endParaRPr lang="en-US" sz="1600" b="1">
              <a:solidFill>
                <a:srgbClr val="7030A0"/>
              </a:solidFill>
            </a:endParaRPr>
          </a:p>
        </p:txBody>
      </p:sp>
      <p:sp>
        <p:nvSpPr>
          <p:cNvPr id="69" name="TextBox 68"/>
          <p:cNvSpPr txBox="1"/>
          <p:nvPr/>
        </p:nvSpPr>
        <p:spPr>
          <a:xfrm>
            <a:off x="0" y="1580936"/>
            <a:ext cx="2149306"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n_estimators</a:t>
            </a:r>
            <a:endParaRPr lang="en-US" sz="1600" b="1" dirty="0"/>
          </a:p>
        </p:txBody>
      </p:sp>
      <p:sp>
        <p:nvSpPr>
          <p:cNvPr id="70" name="TextBox 69"/>
          <p:cNvSpPr txBox="1"/>
          <p:nvPr/>
        </p:nvSpPr>
        <p:spPr>
          <a:xfrm>
            <a:off x="7174333" y="1106103"/>
            <a:ext cx="2057423"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max_depth</a:t>
            </a:r>
            <a:endParaRPr lang="en-US" sz="1600" b="1" dirty="0"/>
          </a:p>
        </p:txBody>
      </p:sp>
      <p:sp>
        <p:nvSpPr>
          <p:cNvPr id="71" name="TextBox 70"/>
          <p:cNvSpPr txBox="1"/>
          <p:nvPr/>
        </p:nvSpPr>
        <p:spPr>
          <a:xfrm>
            <a:off x="14746175" y="1089228"/>
            <a:ext cx="2664191" cy="338554"/>
          </a:xfrm>
          <a:prstGeom prst="rect">
            <a:avLst/>
          </a:prstGeom>
          <a:noFill/>
        </p:spPr>
        <p:txBody>
          <a:bodyPr wrap="none" rtlCol="0">
            <a:spAutoFit/>
          </a:bodyPr>
          <a:lstStyle/>
          <a:p>
            <a:r>
              <a:rPr lang="en-US" sz="1600" b="1" dirty="0" smtClean="0"/>
              <a:t>Round III </a:t>
            </a:r>
            <a:r>
              <a:rPr lang="mr-IN" sz="1600" b="1" dirty="0" smtClean="0"/>
              <a:t>–</a:t>
            </a:r>
            <a:r>
              <a:rPr lang="en-US" sz="1600" b="1" dirty="0" smtClean="0"/>
              <a:t> </a:t>
            </a:r>
            <a:r>
              <a:rPr lang="en-US" sz="1600" b="1" dirty="0" err="1" smtClean="0"/>
              <a:t>min_child_weight</a:t>
            </a:r>
            <a:endParaRPr lang="en-US" sz="1600" b="1" dirty="0"/>
          </a:p>
        </p:txBody>
      </p:sp>
      <p:sp>
        <p:nvSpPr>
          <p:cNvPr id="72" name="TextBox 71"/>
          <p:cNvSpPr txBox="1"/>
          <p:nvPr/>
        </p:nvSpPr>
        <p:spPr>
          <a:xfrm>
            <a:off x="-46054" y="8043651"/>
            <a:ext cx="1787156" cy="338554"/>
          </a:xfrm>
          <a:prstGeom prst="rect">
            <a:avLst/>
          </a:prstGeom>
          <a:noFill/>
        </p:spPr>
        <p:txBody>
          <a:bodyPr wrap="none" rtlCol="0">
            <a:spAutoFit/>
          </a:bodyPr>
          <a:lstStyle/>
          <a:p>
            <a:r>
              <a:rPr lang="en-US" sz="1600" b="1" dirty="0" smtClean="0"/>
              <a:t>Round IV </a:t>
            </a:r>
            <a:r>
              <a:rPr lang="mr-IN" sz="1600" b="1" dirty="0" smtClean="0"/>
              <a:t>–</a:t>
            </a:r>
            <a:r>
              <a:rPr lang="en-US" sz="1600" b="1" dirty="0" smtClean="0"/>
              <a:t> gamma</a:t>
            </a:r>
            <a:endParaRPr lang="en-US" sz="1600" b="1" dirty="0"/>
          </a:p>
        </p:txBody>
      </p:sp>
      <p:sp>
        <p:nvSpPr>
          <p:cNvPr id="73" name="TextBox 72"/>
          <p:cNvSpPr txBox="1"/>
          <p:nvPr/>
        </p:nvSpPr>
        <p:spPr>
          <a:xfrm>
            <a:off x="7197282" y="8017999"/>
            <a:ext cx="2017412" cy="338554"/>
          </a:xfrm>
          <a:prstGeom prst="rect">
            <a:avLst/>
          </a:prstGeom>
          <a:noFill/>
        </p:spPr>
        <p:txBody>
          <a:bodyPr wrap="none" rtlCol="0">
            <a:spAutoFit/>
          </a:bodyPr>
          <a:lstStyle/>
          <a:p>
            <a:r>
              <a:rPr lang="en-US" sz="1600" b="1" dirty="0" smtClean="0"/>
              <a:t>Round V </a:t>
            </a:r>
            <a:r>
              <a:rPr lang="mr-IN" sz="1600" b="1" dirty="0" smtClean="0"/>
              <a:t>–</a:t>
            </a:r>
            <a:r>
              <a:rPr lang="en-US" sz="1600" b="1" dirty="0" smtClean="0"/>
              <a:t> subsample</a:t>
            </a:r>
            <a:endParaRPr lang="en-US" sz="1600" b="1" dirty="0"/>
          </a:p>
        </p:txBody>
      </p:sp>
      <p:sp>
        <p:nvSpPr>
          <p:cNvPr id="74" name="TextBox 73"/>
          <p:cNvSpPr txBox="1"/>
          <p:nvPr/>
        </p:nvSpPr>
        <p:spPr>
          <a:xfrm>
            <a:off x="14699521" y="8069051"/>
            <a:ext cx="2673809" cy="338554"/>
          </a:xfrm>
          <a:prstGeom prst="rect">
            <a:avLst/>
          </a:prstGeom>
          <a:noFill/>
        </p:spPr>
        <p:txBody>
          <a:bodyPr wrap="none" rtlCol="0">
            <a:spAutoFit/>
          </a:bodyPr>
          <a:lstStyle/>
          <a:p>
            <a:r>
              <a:rPr lang="en-US" sz="1600" b="1" dirty="0" smtClean="0"/>
              <a:t>Round VI </a:t>
            </a:r>
            <a:r>
              <a:rPr lang="mr-IN" sz="1600" b="1" dirty="0" smtClean="0"/>
              <a:t>–</a:t>
            </a:r>
            <a:r>
              <a:rPr lang="en-US" sz="1600" b="1" dirty="0" smtClean="0"/>
              <a:t> </a:t>
            </a:r>
            <a:r>
              <a:rPr lang="en-US" sz="1600" b="1" dirty="0" err="1" smtClean="0"/>
              <a:t>colsample_bytree</a:t>
            </a:r>
            <a:endParaRPr lang="en-US" sz="1600" b="1" dirty="0"/>
          </a:p>
        </p:txBody>
      </p:sp>
      <p:sp>
        <p:nvSpPr>
          <p:cNvPr id="75" name="TextBox 74"/>
          <p:cNvSpPr txBox="1"/>
          <p:nvPr/>
        </p:nvSpPr>
        <p:spPr>
          <a:xfrm>
            <a:off x="-46054" y="14811920"/>
            <a:ext cx="1851533" cy="338554"/>
          </a:xfrm>
          <a:prstGeom prst="rect">
            <a:avLst/>
          </a:prstGeom>
          <a:noFill/>
        </p:spPr>
        <p:txBody>
          <a:bodyPr wrap="none" rtlCol="0">
            <a:spAutoFit/>
          </a:bodyPr>
          <a:lstStyle/>
          <a:p>
            <a:r>
              <a:rPr lang="en-US" sz="1600" b="1" dirty="0" smtClean="0"/>
              <a:t>Round VII </a:t>
            </a:r>
            <a:r>
              <a:rPr lang="mr-IN" sz="1600" b="1" dirty="0" smtClean="0"/>
              <a:t>–</a:t>
            </a:r>
            <a:r>
              <a:rPr lang="en-US" sz="1600" b="1" dirty="0" smtClean="0"/>
              <a:t> lambda</a:t>
            </a:r>
            <a:endParaRPr lang="en-US" sz="1600" b="1" dirty="0"/>
          </a:p>
        </p:txBody>
      </p:sp>
      <p:sp>
        <p:nvSpPr>
          <p:cNvPr id="76" name="TextBox 75"/>
          <p:cNvSpPr txBox="1"/>
          <p:nvPr/>
        </p:nvSpPr>
        <p:spPr>
          <a:xfrm>
            <a:off x="7174333" y="14832348"/>
            <a:ext cx="1739322" cy="338554"/>
          </a:xfrm>
          <a:prstGeom prst="rect">
            <a:avLst/>
          </a:prstGeom>
          <a:noFill/>
        </p:spPr>
        <p:txBody>
          <a:bodyPr wrap="none" rtlCol="0">
            <a:spAutoFit/>
          </a:bodyPr>
          <a:lstStyle/>
          <a:p>
            <a:r>
              <a:rPr lang="en-US" sz="1600" b="1" dirty="0" smtClean="0"/>
              <a:t>Round VIII </a:t>
            </a:r>
            <a:r>
              <a:rPr lang="mr-IN" sz="1600" b="1" dirty="0" smtClean="0"/>
              <a:t>–</a:t>
            </a:r>
            <a:r>
              <a:rPr lang="en-US" sz="1600" b="1" dirty="0" smtClean="0"/>
              <a:t> alpha</a:t>
            </a:r>
            <a:endParaRPr lang="en-US" sz="1600" b="1" dirty="0"/>
          </a:p>
        </p:txBody>
      </p:sp>
      <p:sp>
        <p:nvSpPr>
          <p:cNvPr id="77" name="TextBox 76"/>
          <p:cNvSpPr txBox="1"/>
          <p:nvPr/>
        </p:nvSpPr>
        <p:spPr>
          <a:xfrm>
            <a:off x="14724921" y="14832348"/>
            <a:ext cx="2286973" cy="338554"/>
          </a:xfrm>
          <a:prstGeom prst="rect">
            <a:avLst/>
          </a:prstGeom>
          <a:noFill/>
        </p:spPr>
        <p:txBody>
          <a:bodyPr wrap="none" rtlCol="0">
            <a:spAutoFit/>
          </a:bodyPr>
          <a:lstStyle/>
          <a:p>
            <a:r>
              <a:rPr lang="en-US" sz="1600" b="1" dirty="0" smtClean="0"/>
              <a:t>Round IX </a:t>
            </a:r>
            <a:r>
              <a:rPr lang="mr-IN" sz="1600" b="1" dirty="0" smtClean="0"/>
              <a:t>–</a:t>
            </a:r>
            <a:r>
              <a:rPr lang="en-US" sz="1600" b="1" dirty="0" smtClean="0"/>
              <a:t> </a:t>
            </a:r>
            <a:r>
              <a:rPr lang="en-US" sz="1600" b="1" dirty="0" err="1" smtClean="0"/>
              <a:t>learning_rate</a:t>
            </a:r>
            <a:endParaRPr lang="en-US" sz="1600" b="1" dirty="0"/>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6" y="2054374"/>
            <a:ext cx="3491566" cy="1898800"/>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86" y="6057328"/>
            <a:ext cx="3328386" cy="1889642"/>
          </a:xfrm>
          <a:prstGeom prst="rect">
            <a:avLst/>
          </a:prstGeom>
        </p:spPr>
      </p:pic>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6" y="4050238"/>
            <a:ext cx="3409976" cy="1861534"/>
          </a:xfrm>
          <a:prstGeom prst="rect">
            <a:avLst/>
          </a:prstGeom>
        </p:spPr>
      </p:pic>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5376" y="5883058"/>
            <a:ext cx="3775529" cy="2054163"/>
          </a:xfrm>
          <a:prstGeom prst="rect">
            <a:avLst/>
          </a:prstGeom>
        </p:spPr>
      </p:pic>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5367" y="1488524"/>
            <a:ext cx="3937996" cy="2177103"/>
          </a:xfrm>
          <a:prstGeom prst="rect">
            <a:avLst/>
          </a:prstGeom>
        </p:spPr>
      </p:pic>
      <p:pic>
        <p:nvPicPr>
          <p:cNvPr id="80" name="Picture 7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819" y="3628933"/>
            <a:ext cx="3839443" cy="2138274"/>
          </a:xfrm>
          <a:prstGeom prst="rect">
            <a:avLst/>
          </a:prstGeom>
        </p:spPr>
      </p:pic>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48081" y="5823832"/>
            <a:ext cx="3898415" cy="2139761"/>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84504" y="3639423"/>
            <a:ext cx="4031305" cy="2183455"/>
          </a:xfrm>
          <a:prstGeom prst="rect">
            <a:avLst/>
          </a:prstGeom>
        </p:spPr>
      </p:pic>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778769" y="1490826"/>
            <a:ext cx="4037040" cy="2097797"/>
          </a:xfrm>
          <a:prstGeom prst="rect">
            <a:avLst/>
          </a:prstGeom>
        </p:spPr>
      </p:pic>
      <p:pic>
        <p:nvPicPr>
          <p:cNvPr id="84" name="Picture 8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3218" y="8509959"/>
            <a:ext cx="6812726" cy="3941187"/>
          </a:xfrm>
          <a:prstGeom prst="rect">
            <a:avLst/>
          </a:prstGeom>
        </p:spPr>
      </p:pic>
      <p:pic>
        <p:nvPicPr>
          <p:cNvPr id="85" name="Picture 8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3743" y="12580546"/>
            <a:ext cx="3693383" cy="2005086"/>
          </a:xfrm>
          <a:prstGeom prst="rect">
            <a:avLst/>
          </a:prstGeom>
        </p:spPr>
      </p:pic>
      <p:pic>
        <p:nvPicPr>
          <p:cNvPr id="86" name="Picture 8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37236" y="10448466"/>
            <a:ext cx="3774831" cy="2075773"/>
          </a:xfrm>
          <a:prstGeom prst="rect">
            <a:avLst/>
          </a:prstGeom>
        </p:spPr>
      </p:pic>
      <p:pic>
        <p:nvPicPr>
          <p:cNvPr id="87" name="Picture 8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25133" y="8356012"/>
            <a:ext cx="3906660" cy="2061322"/>
          </a:xfrm>
          <a:prstGeom prst="rect">
            <a:avLst/>
          </a:prstGeom>
        </p:spPr>
      </p:pic>
      <p:pic>
        <p:nvPicPr>
          <p:cNvPr id="88" name="Picture 8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856462" y="12732800"/>
            <a:ext cx="3776813" cy="2027315"/>
          </a:xfrm>
          <a:prstGeom prst="rect">
            <a:avLst/>
          </a:prstGeom>
        </p:spPr>
      </p:pic>
      <p:pic>
        <p:nvPicPr>
          <p:cNvPr id="89" name="Picture 8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750321" y="10648457"/>
            <a:ext cx="3803982" cy="2067466"/>
          </a:xfrm>
          <a:prstGeom prst="rect">
            <a:avLst/>
          </a:prstGeom>
        </p:spPr>
      </p:pic>
      <p:pic>
        <p:nvPicPr>
          <p:cNvPr id="90" name="Picture 8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830471" y="8483997"/>
            <a:ext cx="3827412" cy="2095779"/>
          </a:xfrm>
          <a:prstGeom prst="rect">
            <a:avLst/>
          </a:prstGeom>
        </p:spPr>
      </p:pic>
      <p:pic>
        <p:nvPicPr>
          <p:cNvPr id="91" name="Picture 9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4471" y="19832814"/>
            <a:ext cx="3827416" cy="2077406"/>
          </a:xfrm>
          <a:prstGeom prst="rect">
            <a:avLst/>
          </a:prstGeom>
        </p:spPr>
      </p:pic>
      <p:pic>
        <p:nvPicPr>
          <p:cNvPr id="92" name="Picture 9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385" y="15186155"/>
            <a:ext cx="3934272" cy="2195966"/>
          </a:xfrm>
          <a:prstGeom prst="rect">
            <a:avLst/>
          </a:prstGeom>
        </p:spPr>
      </p:pic>
      <p:pic>
        <p:nvPicPr>
          <p:cNvPr id="93" name="Picture 9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482" y="17496916"/>
            <a:ext cx="3834405" cy="2165910"/>
          </a:xfrm>
          <a:prstGeom prst="rect">
            <a:avLst/>
          </a:prstGeom>
        </p:spPr>
      </p:pic>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73244" y="15122762"/>
            <a:ext cx="4092385" cy="2193224"/>
          </a:xfrm>
          <a:prstGeom prst="rect">
            <a:avLst/>
          </a:prstGeom>
        </p:spPr>
      </p:pic>
      <p:pic>
        <p:nvPicPr>
          <p:cNvPr id="95" name="Picture 9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45499" y="19662826"/>
            <a:ext cx="4214386" cy="2247394"/>
          </a:xfrm>
          <a:prstGeom prst="rect">
            <a:avLst/>
          </a:prstGeom>
        </p:spPr>
      </p:pic>
      <p:pic>
        <p:nvPicPr>
          <p:cNvPr id="96" name="Picture 9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45499" y="17300500"/>
            <a:ext cx="4209009" cy="2246475"/>
          </a:xfrm>
          <a:prstGeom prst="rect">
            <a:avLst/>
          </a:prstGeom>
        </p:spPr>
      </p:pic>
      <p:pic>
        <p:nvPicPr>
          <p:cNvPr id="97" name="Picture 9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850182" y="15282876"/>
            <a:ext cx="3904713" cy="2183583"/>
          </a:xfrm>
          <a:prstGeom prst="rect">
            <a:avLst/>
          </a:prstGeom>
        </p:spPr>
      </p:pic>
      <p:pic>
        <p:nvPicPr>
          <p:cNvPr id="98" name="Picture 9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975911" y="19873572"/>
            <a:ext cx="3660722" cy="1971996"/>
          </a:xfrm>
          <a:prstGeom prst="rect">
            <a:avLst/>
          </a:prstGeom>
        </p:spPr>
      </p:pic>
      <p:pic>
        <p:nvPicPr>
          <p:cNvPr id="99" name="Picture 9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897516" y="17536371"/>
            <a:ext cx="3817511" cy="2126455"/>
          </a:xfrm>
          <a:prstGeom prst="rect">
            <a:avLst/>
          </a:prstGeom>
        </p:spPr>
      </p:pic>
      <p:sp>
        <p:nvSpPr>
          <p:cNvPr id="100" name="TextBox 99"/>
          <p:cNvSpPr txBox="1"/>
          <p:nvPr/>
        </p:nvSpPr>
        <p:spPr>
          <a:xfrm>
            <a:off x="3743963" y="1822223"/>
            <a:ext cx="3237668" cy="5632311"/>
          </a:xfrm>
          <a:prstGeom prst="rect">
            <a:avLst/>
          </a:prstGeom>
          <a:noFill/>
        </p:spPr>
        <p:txBody>
          <a:bodyPr wrap="square" rtlCol="0">
            <a:spAutoFit/>
          </a:bodyPr>
          <a:lstStyle/>
          <a:p>
            <a:pPr marL="171450" indent="-171450">
              <a:buFont typeface="Arial" charset="0"/>
              <a:buChar char="•"/>
            </a:pPr>
            <a:r>
              <a:rPr lang="en-US" sz="1500" b="1" dirty="0" smtClean="0"/>
              <a:t>I used the tuned parameters from the Part I and Part II as the instantiated values.</a:t>
            </a:r>
          </a:p>
          <a:p>
            <a:pPr marL="171450" indent="-171450">
              <a:buFont typeface="Arial" charset="0"/>
              <a:buChar char="•"/>
            </a:pPr>
            <a:r>
              <a:rPr lang="en-US" sz="1500" dirty="0" smtClean="0"/>
              <a:t>To the left are 3 graphs: 1.) negative mean squared log error vs. </a:t>
            </a:r>
            <a:r>
              <a:rPr lang="en-US" sz="1500" dirty="0" err="1" smtClean="0"/>
              <a:t>n_estimators</a:t>
            </a:r>
            <a:r>
              <a:rPr lang="en-US" sz="1500" dirty="0" smtClean="0"/>
              <a:t>, 2.) mean squared log training error vs the top 10 </a:t>
            </a:r>
            <a:r>
              <a:rPr lang="en-US" sz="1500" dirty="0" err="1" smtClean="0"/>
              <a:t>n_estimator</a:t>
            </a:r>
            <a:r>
              <a:rPr lang="en-US" sz="1500" dirty="0" smtClean="0"/>
              <a:t> values from </a:t>
            </a:r>
            <a:r>
              <a:rPr lang="en-US" sz="1500" dirty="0" err="1" smtClean="0"/>
              <a:t>GridSearch</a:t>
            </a:r>
            <a:r>
              <a:rPr lang="en-US" sz="1500" dirty="0" smtClean="0"/>
              <a:t>, 3.) mean squared log Dev error vs the top 10 </a:t>
            </a:r>
            <a:r>
              <a:rPr lang="en-US" sz="1500" dirty="0" err="1" smtClean="0"/>
              <a:t>n_estimator</a:t>
            </a:r>
            <a:r>
              <a:rPr lang="en-US" sz="1500" dirty="0" smtClean="0"/>
              <a:t> values from </a:t>
            </a:r>
            <a:r>
              <a:rPr lang="en-US" sz="1500" dirty="0" err="1" smtClean="0"/>
              <a:t>GridSearch</a:t>
            </a:r>
            <a:r>
              <a:rPr lang="en-US" sz="1500" dirty="0" smtClean="0"/>
              <a:t>.</a:t>
            </a:r>
          </a:p>
          <a:p>
            <a:pPr marL="171450" indent="-171450">
              <a:buFont typeface="Arial" charset="0"/>
              <a:buChar char="•"/>
            </a:pPr>
            <a:r>
              <a:rPr lang="en-US" sz="1500" dirty="0" smtClean="0"/>
              <a:t>From the top graph, we can see that as we increase the </a:t>
            </a:r>
            <a:r>
              <a:rPr lang="en-US" sz="1500" dirty="0" err="1" smtClean="0"/>
              <a:t>n_estimators</a:t>
            </a:r>
            <a:r>
              <a:rPr lang="en-US" sz="1500" dirty="0" smtClean="0"/>
              <a:t>, the algorithm performs better. The best value from the top graph is </a:t>
            </a:r>
            <a:r>
              <a:rPr lang="en-US" sz="1500" b="1" dirty="0" err="1" smtClean="0"/>
              <a:t>n_estimators</a:t>
            </a:r>
            <a:r>
              <a:rPr lang="en-US" sz="1500" b="1" dirty="0" smtClean="0"/>
              <a:t>=642</a:t>
            </a:r>
            <a:r>
              <a:rPr lang="en-US" sz="1500" dirty="0" smtClean="0"/>
              <a:t>.</a:t>
            </a:r>
          </a:p>
          <a:p>
            <a:pPr marL="171450" indent="-171450">
              <a:buFont typeface="Arial" charset="0"/>
              <a:buChar char="•"/>
            </a:pPr>
            <a:r>
              <a:rPr lang="en-US" sz="1500" dirty="0" smtClean="0"/>
              <a:t>The bottom 2 graphs show what the top 10 </a:t>
            </a:r>
            <a:r>
              <a:rPr lang="en-US" sz="1500" dirty="0" err="1" smtClean="0"/>
              <a:t>n_estimator</a:t>
            </a:r>
            <a:r>
              <a:rPr lang="en-US" sz="1500" dirty="0" smtClean="0"/>
              <a:t> values perform on the training and Dev sets. When we examine these graphs, we see that the value that performs the best on both sets is </a:t>
            </a:r>
            <a:r>
              <a:rPr lang="en-US" sz="1500" b="1" dirty="0" err="1" smtClean="0"/>
              <a:t>n_estimators</a:t>
            </a:r>
            <a:r>
              <a:rPr lang="en-US" sz="1500" b="1" dirty="0" smtClean="0"/>
              <a:t>=650</a:t>
            </a:r>
            <a:r>
              <a:rPr lang="en-US" sz="1500" dirty="0" smtClean="0"/>
              <a:t>. I decided to go with this value instead of the one from the top graph</a:t>
            </a:r>
          </a:p>
        </p:txBody>
      </p:sp>
      <p:sp>
        <p:nvSpPr>
          <p:cNvPr id="101" name="TextBox 100"/>
          <p:cNvSpPr txBox="1"/>
          <p:nvPr/>
        </p:nvSpPr>
        <p:spPr>
          <a:xfrm>
            <a:off x="11200654" y="1984326"/>
            <a:ext cx="3351672" cy="5401479"/>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a:t>
            </a:r>
            <a:r>
              <a:rPr lang="en-US" sz="1500" dirty="0" err="1" smtClean="0"/>
              <a:t>max_depth</a:t>
            </a:r>
            <a:r>
              <a:rPr lang="en-US" sz="1500" dirty="0" smtClean="0"/>
              <a:t>, 2.) mean squared log training error vs the top 8 </a:t>
            </a:r>
            <a:r>
              <a:rPr lang="en-US" sz="1500" dirty="0" err="1" smtClean="0"/>
              <a:t>max_depth</a:t>
            </a:r>
            <a:r>
              <a:rPr lang="en-US" sz="1500" dirty="0" smtClean="0"/>
              <a:t> values from </a:t>
            </a:r>
            <a:r>
              <a:rPr lang="en-US" sz="1500" dirty="0" err="1" smtClean="0"/>
              <a:t>GridSearch</a:t>
            </a:r>
            <a:r>
              <a:rPr lang="en-US" sz="1500" dirty="0" smtClean="0"/>
              <a:t>, 3.) mean squared log Dev error vs the top 8 </a:t>
            </a:r>
            <a:r>
              <a:rPr lang="en-US" sz="1500" dirty="0" err="1" smtClean="0"/>
              <a:t>max_depth</a:t>
            </a:r>
            <a:r>
              <a:rPr lang="en-US" sz="1500" dirty="0" smtClean="0"/>
              <a:t> values from </a:t>
            </a:r>
            <a:r>
              <a:rPr lang="en-US" sz="1500" dirty="0" err="1" smtClean="0"/>
              <a:t>GridSearch</a:t>
            </a:r>
            <a:r>
              <a:rPr lang="en-US" sz="1500" dirty="0" smtClean="0"/>
              <a:t>.</a:t>
            </a:r>
          </a:p>
          <a:p>
            <a:pPr marL="171450" indent="-171450">
              <a:buFont typeface="Arial" charset="0"/>
              <a:buChar char="•"/>
            </a:pPr>
            <a:r>
              <a:rPr lang="en-US" sz="1500" dirty="0" smtClean="0"/>
              <a:t>The top graph demonstrates that the peak in performance occurs when </a:t>
            </a:r>
            <a:r>
              <a:rPr lang="en-US" sz="1500" b="1" dirty="0" err="1" smtClean="0"/>
              <a:t>max_depth</a:t>
            </a:r>
            <a:r>
              <a:rPr lang="en-US" sz="1500" b="1" dirty="0" smtClean="0"/>
              <a:t>=4</a:t>
            </a:r>
            <a:r>
              <a:rPr lang="en-US" sz="1500" dirty="0" smtClean="0"/>
              <a:t>. The dev error from </a:t>
            </a:r>
            <a:r>
              <a:rPr lang="en-US" sz="1500" dirty="0" err="1" smtClean="0"/>
              <a:t>GridSearch</a:t>
            </a:r>
            <a:r>
              <a:rPr lang="en-US" sz="1500" dirty="0" smtClean="0"/>
              <a:t> starts getting larger when we increase </a:t>
            </a:r>
            <a:r>
              <a:rPr lang="en-US" sz="1500" dirty="0" err="1" smtClean="0"/>
              <a:t>max_depth</a:t>
            </a:r>
            <a:r>
              <a:rPr lang="en-US" sz="1500" dirty="0" smtClean="0"/>
              <a:t> because the model </a:t>
            </a:r>
            <a:r>
              <a:rPr lang="en-US" sz="1500" dirty="0" err="1" smtClean="0"/>
              <a:t>overfits</a:t>
            </a:r>
            <a:r>
              <a:rPr lang="en-US" sz="1500" dirty="0" smtClean="0"/>
              <a:t> to the training set and can’t generalize to the dev set.</a:t>
            </a:r>
          </a:p>
          <a:p>
            <a:pPr marL="171450" indent="-171450">
              <a:buFont typeface="Arial" charset="0"/>
              <a:buChar char="•"/>
            </a:pPr>
            <a:r>
              <a:rPr lang="en-US" sz="1500" dirty="0" smtClean="0"/>
              <a:t>The bottom 2 graphs demonstrate a different story. Remember: the errors on these graphs are not negative, so the lower values are performing better. 7 minimizes the Dev set error, but 10 minimizes the training set error. I am more concerned with minimizing the Dev set error, so I chose </a:t>
            </a:r>
            <a:r>
              <a:rPr lang="en-US" sz="1500" b="1" dirty="0" err="1" smtClean="0"/>
              <a:t>max_depth</a:t>
            </a:r>
            <a:r>
              <a:rPr lang="en-US" sz="1500" b="1" dirty="0" smtClean="0"/>
              <a:t>=7</a:t>
            </a:r>
            <a:r>
              <a:rPr lang="en-US" sz="1500" dirty="0" smtClean="0"/>
              <a:t>.</a:t>
            </a:r>
          </a:p>
        </p:txBody>
      </p:sp>
      <p:sp>
        <p:nvSpPr>
          <p:cNvPr id="102" name="TextBox 101"/>
          <p:cNvSpPr txBox="1"/>
          <p:nvPr/>
        </p:nvSpPr>
        <p:spPr>
          <a:xfrm>
            <a:off x="18766061" y="1882155"/>
            <a:ext cx="2988089" cy="5632311"/>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a:t>
            </a:r>
            <a:r>
              <a:rPr lang="en-US" sz="1500" dirty="0" err="1" smtClean="0"/>
              <a:t>min_child_weight</a:t>
            </a:r>
            <a:r>
              <a:rPr lang="en-US" sz="1500" dirty="0" smtClean="0"/>
              <a:t>, 2.) mean squared log training error vs the top 7 </a:t>
            </a:r>
            <a:r>
              <a:rPr lang="en-US" sz="1500" dirty="0" err="1" smtClean="0"/>
              <a:t>min_child_weight</a:t>
            </a:r>
            <a:r>
              <a:rPr lang="en-US" sz="1500" dirty="0" smtClean="0"/>
              <a:t> values from </a:t>
            </a:r>
            <a:r>
              <a:rPr lang="en-US" sz="1500" dirty="0" err="1" smtClean="0"/>
              <a:t>GridSearch</a:t>
            </a:r>
            <a:r>
              <a:rPr lang="en-US" sz="1500" dirty="0" smtClean="0"/>
              <a:t>, 3.) mean squared log Dev error vs the top 7 </a:t>
            </a:r>
            <a:r>
              <a:rPr lang="en-US" sz="1500" dirty="0" err="1" smtClean="0"/>
              <a:t>min_child_weight</a:t>
            </a:r>
            <a:r>
              <a:rPr lang="en-US" sz="1500" dirty="0" smtClean="0"/>
              <a:t> values from </a:t>
            </a:r>
            <a:r>
              <a:rPr lang="en-US" sz="1500" dirty="0" err="1" smtClean="0"/>
              <a:t>GridSearch</a:t>
            </a:r>
            <a:r>
              <a:rPr lang="en-US" sz="1500" dirty="0" smtClean="0"/>
              <a:t>.</a:t>
            </a:r>
          </a:p>
          <a:p>
            <a:pPr marL="171450" indent="-171450">
              <a:buFont typeface="Arial" charset="0"/>
              <a:buChar char="•"/>
            </a:pPr>
            <a:r>
              <a:rPr lang="en-US" sz="1500" dirty="0" smtClean="0"/>
              <a:t>The top graph shows us that as </a:t>
            </a:r>
            <a:r>
              <a:rPr lang="en-US" sz="1500" dirty="0" err="1" smtClean="0"/>
              <a:t>min_child_weight</a:t>
            </a:r>
            <a:r>
              <a:rPr lang="en-US" sz="1500" dirty="0" smtClean="0"/>
              <a:t> increases, the algorithm begins to perform better as it doesn’t </a:t>
            </a:r>
            <a:r>
              <a:rPr lang="en-US" sz="1500" dirty="0" err="1" smtClean="0"/>
              <a:t>overfit</a:t>
            </a:r>
            <a:r>
              <a:rPr lang="en-US" sz="1500" dirty="0" smtClean="0"/>
              <a:t> to the training set. The best performing value is </a:t>
            </a:r>
            <a:r>
              <a:rPr lang="en-US" sz="1500" b="1" dirty="0" err="1" smtClean="0"/>
              <a:t>min_child_weight</a:t>
            </a:r>
            <a:r>
              <a:rPr lang="en-US" sz="1500" b="1" dirty="0" smtClean="0"/>
              <a:t> = 14</a:t>
            </a:r>
            <a:r>
              <a:rPr lang="en-US" sz="1500" dirty="0" smtClean="0"/>
              <a:t>.</a:t>
            </a:r>
          </a:p>
          <a:p>
            <a:pPr marL="171450" indent="-171450">
              <a:buFont typeface="Arial" charset="0"/>
              <a:buChar char="•"/>
            </a:pPr>
            <a:r>
              <a:rPr lang="en-US" sz="1500" dirty="0" smtClean="0"/>
              <a:t>The bottom two graphs tell us a different story; 15 minimizes the error for the Dev set, but 7 minimizes the error for the training set. Based off of this info, I decided to keep the 14 value, as it seems like this value is reasonable for both the training and Dev sets.</a:t>
            </a:r>
            <a:endParaRPr lang="en-US" sz="1500" dirty="0"/>
          </a:p>
        </p:txBody>
      </p:sp>
      <p:sp>
        <p:nvSpPr>
          <p:cNvPr id="103" name="TextBox 102"/>
          <p:cNvSpPr txBox="1"/>
          <p:nvPr/>
        </p:nvSpPr>
        <p:spPr>
          <a:xfrm>
            <a:off x="11131626" y="9140196"/>
            <a:ext cx="3346439" cy="4478149"/>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subsample, 2.) mean squared log training error vs the top 10 subsample values from </a:t>
            </a:r>
            <a:r>
              <a:rPr lang="en-US" sz="1500" dirty="0" err="1" smtClean="0"/>
              <a:t>GridSearch</a:t>
            </a:r>
            <a:r>
              <a:rPr lang="en-US" sz="1500" dirty="0" smtClean="0"/>
              <a:t>, 3.) mean squared log Dev error vs the top 10 subsample values from </a:t>
            </a:r>
            <a:r>
              <a:rPr lang="en-US" sz="1500" dirty="0" err="1" smtClean="0"/>
              <a:t>GridSearch</a:t>
            </a:r>
            <a:r>
              <a:rPr lang="en-US" sz="1500" dirty="0" smtClean="0"/>
              <a:t>.</a:t>
            </a:r>
          </a:p>
          <a:p>
            <a:pPr marL="171450" indent="-171450">
              <a:buFont typeface="Arial" charset="0"/>
              <a:buChar char="•"/>
            </a:pPr>
            <a:r>
              <a:rPr lang="en-US" sz="1500" dirty="0" smtClean="0"/>
              <a:t>The top graph demonstrates that the best value for </a:t>
            </a:r>
            <a:r>
              <a:rPr lang="en-US" sz="1500" b="1" dirty="0" smtClean="0"/>
              <a:t>subsample is 0.7</a:t>
            </a:r>
            <a:r>
              <a:rPr lang="en-US" sz="1500" dirty="0" smtClean="0"/>
              <a:t>. The dev error is really all over the place and there is no real trend given the errors for all the other values. </a:t>
            </a:r>
          </a:p>
          <a:p>
            <a:pPr marL="171450" indent="-171450">
              <a:buFont typeface="Arial" charset="0"/>
              <a:buChar char="•"/>
            </a:pPr>
            <a:r>
              <a:rPr lang="en-US" sz="1500" dirty="0" smtClean="0"/>
              <a:t>The bottom 2 graphs show a slightly different story; for the training set, the best subsample value is 0.9, and for the Dev set, the best subsample value is 0.85. Since I am more focused to minimize the dev set error, I decided to choose </a:t>
            </a:r>
            <a:r>
              <a:rPr lang="en-US" sz="1500" b="1" dirty="0" smtClean="0"/>
              <a:t>subsample=0.85</a:t>
            </a:r>
            <a:r>
              <a:rPr lang="en-US" sz="1500" dirty="0" smtClean="0"/>
              <a:t>.</a:t>
            </a:r>
            <a:endParaRPr lang="en-US" sz="1500" dirty="0"/>
          </a:p>
        </p:txBody>
      </p:sp>
      <p:sp>
        <p:nvSpPr>
          <p:cNvPr id="104" name="TextBox 103"/>
          <p:cNvSpPr txBox="1"/>
          <p:nvPr/>
        </p:nvSpPr>
        <p:spPr>
          <a:xfrm>
            <a:off x="18633275" y="8423975"/>
            <a:ext cx="3237668" cy="6124754"/>
          </a:xfrm>
          <a:prstGeom prst="rect">
            <a:avLst/>
          </a:prstGeom>
          <a:noFill/>
        </p:spPr>
        <p:txBody>
          <a:bodyPr wrap="square" rtlCol="0">
            <a:spAutoFit/>
          </a:bodyPr>
          <a:lstStyle/>
          <a:p>
            <a:pPr marL="171450" indent="-171450">
              <a:buFont typeface="Arial" charset="0"/>
              <a:buChar char="•"/>
            </a:pPr>
            <a:r>
              <a:rPr lang="en-US" sz="1400" dirty="0" smtClean="0"/>
              <a:t>To the left are 3 graphs: 1.) negative mean squared log error vs. </a:t>
            </a:r>
            <a:r>
              <a:rPr lang="en-US" sz="1400" dirty="0" err="1" smtClean="0"/>
              <a:t>colsample_bytree</a:t>
            </a:r>
            <a:r>
              <a:rPr lang="en-US" sz="1400" dirty="0" smtClean="0"/>
              <a:t>, 2.) mean squared log training error vs the top 10 </a:t>
            </a:r>
            <a:r>
              <a:rPr lang="en-US" sz="1400" dirty="0" err="1" smtClean="0"/>
              <a:t>colsample_bytree</a:t>
            </a:r>
            <a:r>
              <a:rPr lang="en-US" sz="1400" dirty="0" smtClean="0"/>
              <a:t> values from </a:t>
            </a:r>
            <a:r>
              <a:rPr lang="en-US" sz="1400" dirty="0" err="1" smtClean="0"/>
              <a:t>GridSearch</a:t>
            </a:r>
            <a:r>
              <a:rPr lang="en-US" sz="1400" dirty="0" smtClean="0"/>
              <a:t>, 3.) mean squared log Dev error vs the top 10 </a:t>
            </a:r>
            <a:r>
              <a:rPr lang="en-US" sz="1400" dirty="0" err="1" smtClean="0"/>
              <a:t>colsample_bytree</a:t>
            </a:r>
            <a:r>
              <a:rPr lang="en-US" sz="1400" dirty="0" smtClean="0"/>
              <a:t> values from </a:t>
            </a:r>
            <a:r>
              <a:rPr lang="en-US" sz="1400" dirty="0" err="1" smtClean="0"/>
              <a:t>GridSearch</a:t>
            </a:r>
            <a:r>
              <a:rPr lang="en-US" sz="1400" dirty="0" smtClean="0"/>
              <a:t>.</a:t>
            </a:r>
          </a:p>
          <a:p>
            <a:pPr marL="171450" indent="-171450">
              <a:buFont typeface="Arial" charset="0"/>
              <a:buChar char="•"/>
            </a:pPr>
            <a:r>
              <a:rPr lang="en-US" sz="1400" dirty="0" smtClean="0"/>
              <a:t>The top graph shows a definitive trend; as we increase the </a:t>
            </a:r>
            <a:r>
              <a:rPr lang="en-US" sz="1400" dirty="0" err="1" smtClean="0"/>
              <a:t>colsample_bytree</a:t>
            </a:r>
            <a:r>
              <a:rPr lang="en-US" sz="1400" dirty="0" smtClean="0"/>
              <a:t> value, the performance of the model gets worse. This makes sense as we can be overfitting to specific features, the more features we use. Also, its possible that even though we feature engineered, some of these features may not be great indicators of </a:t>
            </a:r>
            <a:r>
              <a:rPr lang="en-US" sz="1400" dirty="0" err="1" smtClean="0"/>
              <a:t>SalePrice</a:t>
            </a:r>
            <a:r>
              <a:rPr lang="en-US" sz="1400" dirty="0" smtClean="0"/>
              <a:t>. The best value from the top graph is </a:t>
            </a:r>
            <a:r>
              <a:rPr lang="en-US" sz="1400" b="1" dirty="0" err="1" smtClean="0"/>
              <a:t>colsample_bytree</a:t>
            </a:r>
            <a:r>
              <a:rPr lang="en-US" sz="1400" b="1" dirty="0" smtClean="0"/>
              <a:t>=0.30</a:t>
            </a:r>
            <a:r>
              <a:rPr lang="en-US" sz="1400" dirty="0" smtClean="0"/>
              <a:t>.</a:t>
            </a:r>
          </a:p>
          <a:p>
            <a:pPr marL="171450" indent="-171450">
              <a:buFont typeface="Arial" charset="0"/>
              <a:buChar char="•"/>
            </a:pPr>
            <a:r>
              <a:rPr lang="en-US" sz="1400" dirty="0" smtClean="0"/>
              <a:t>The bottom two </a:t>
            </a:r>
            <a:r>
              <a:rPr lang="en-US" sz="1400" dirty="0" err="1" smtClean="0"/>
              <a:t>garphs</a:t>
            </a:r>
            <a:r>
              <a:rPr lang="en-US" sz="1400" dirty="0" smtClean="0"/>
              <a:t> show a slightly different story; as we increase the value, it performs better on the training set, but for the Dev set the performance is all over the place. The best value for the training set is 0.55 and the best value for the Dev set is 0.2. I decided to use </a:t>
            </a:r>
            <a:r>
              <a:rPr lang="en-US" sz="1400" b="1" dirty="0" err="1" smtClean="0"/>
              <a:t>colsample_bytree</a:t>
            </a:r>
            <a:r>
              <a:rPr lang="en-US" sz="1400" b="1" dirty="0" smtClean="0"/>
              <a:t>=0.2</a:t>
            </a:r>
            <a:r>
              <a:rPr lang="en-US" sz="1400" dirty="0" smtClean="0"/>
              <a:t>.</a:t>
            </a:r>
            <a:endParaRPr lang="en-US" sz="1400" dirty="0"/>
          </a:p>
        </p:txBody>
      </p:sp>
      <p:sp>
        <p:nvSpPr>
          <p:cNvPr id="105" name="TextBox 104"/>
          <p:cNvSpPr txBox="1"/>
          <p:nvPr/>
        </p:nvSpPr>
        <p:spPr>
          <a:xfrm>
            <a:off x="3888553" y="15668478"/>
            <a:ext cx="3237668" cy="5632311"/>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lambda, 2.) mean squared log training error vs the top 10 lambda values from </a:t>
            </a:r>
            <a:r>
              <a:rPr lang="en-US" sz="1500" dirty="0" err="1" smtClean="0"/>
              <a:t>GridSearch</a:t>
            </a:r>
            <a:r>
              <a:rPr lang="en-US" sz="1500" dirty="0" smtClean="0"/>
              <a:t>, 3.) mean squared log Dev error vs the top 10 lambda values from </a:t>
            </a:r>
            <a:r>
              <a:rPr lang="en-US" sz="1500" dirty="0" err="1" smtClean="0"/>
              <a:t>GridSearch</a:t>
            </a:r>
            <a:r>
              <a:rPr lang="en-US" sz="1500" dirty="0" smtClean="0"/>
              <a:t>.</a:t>
            </a:r>
          </a:p>
          <a:p>
            <a:pPr marL="171450" indent="-171450">
              <a:buFont typeface="Arial" charset="0"/>
              <a:buChar char="•"/>
            </a:pPr>
            <a:r>
              <a:rPr lang="en-US" sz="1500" dirty="0" smtClean="0"/>
              <a:t>The top graph shows that there is no real pattern for lambda and the performance of the model, as values are all over the place. Too low values offer nearly no regularization effect, but if its too high, then you can be over correcting the algorithm too much. The best value is </a:t>
            </a:r>
            <a:r>
              <a:rPr lang="en-US" sz="1500" b="1" dirty="0" smtClean="0"/>
              <a:t>lambda=9</a:t>
            </a:r>
            <a:r>
              <a:rPr lang="en-US" sz="1500" dirty="0" smtClean="0"/>
              <a:t>.</a:t>
            </a:r>
          </a:p>
          <a:p>
            <a:pPr marL="171450" indent="-171450">
              <a:buFont typeface="Arial" charset="0"/>
              <a:buChar char="•"/>
            </a:pPr>
            <a:r>
              <a:rPr lang="en-US" sz="1500" dirty="0" smtClean="0"/>
              <a:t>The bottom 2 graphs have a clearer pattern; the training error is positively correlated with lambda, while the Dev set error is all over the place. Lambda=3 reduces the training error, while lambda=11 reduces the Dev error. Again, since I am more focused on the Dev error, I chose </a:t>
            </a:r>
            <a:r>
              <a:rPr lang="en-US" sz="1500" b="1" dirty="0" smtClean="0"/>
              <a:t>lambda=11</a:t>
            </a:r>
            <a:r>
              <a:rPr lang="en-US" sz="1500" dirty="0" smtClean="0"/>
              <a:t>.</a:t>
            </a:r>
            <a:endParaRPr lang="en-US" sz="1500" dirty="0"/>
          </a:p>
        </p:txBody>
      </p:sp>
      <p:sp>
        <p:nvSpPr>
          <p:cNvPr id="106" name="TextBox 105"/>
          <p:cNvSpPr txBox="1"/>
          <p:nvPr/>
        </p:nvSpPr>
        <p:spPr>
          <a:xfrm>
            <a:off x="11356275" y="15642504"/>
            <a:ext cx="3210830" cy="5632311"/>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alpha, 2.) mean squared log training error vs the top 5 alpha values from </a:t>
            </a:r>
            <a:r>
              <a:rPr lang="en-US" sz="1500" dirty="0" err="1" smtClean="0"/>
              <a:t>GridSearch</a:t>
            </a:r>
            <a:r>
              <a:rPr lang="en-US" sz="1500" dirty="0" smtClean="0"/>
              <a:t>, 3.) mean squared log Dev error vs the top 5 alpha values from </a:t>
            </a:r>
            <a:r>
              <a:rPr lang="en-US" sz="1500" dirty="0" err="1" smtClean="0"/>
              <a:t>GridSearch</a:t>
            </a:r>
            <a:r>
              <a:rPr lang="en-US" sz="1500" dirty="0" smtClean="0"/>
              <a:t>.</a:t>
            </a:r>
          </a:p>
          <a:p>
            <a:pPr marL="171450" indent="-171450">
              <a:buFont typeface="Arial" charset="0"/>
              <a:buChar char="•"/>
            </a:pPr>
            <a:r>
              <a:rPr lang="en-US" sz="1500" dirty="0" smtClean="0"/>
              <a:t>The top graph shows that alpha increases performance up to a certain point, then it decreases the performance. The best value according to </a:t>
            </a:r>
            <a:r>
              <a:rPr lang="en-US" sz="1500" b="1" dirty="0" smtClean="0"/>
              <a:t>alpha=5</a:t>
            </a:r>
            <a:r>
              <a:rPr lang="en-US" sz="1500" dirty="0" smtClean="0"/>
              <a:t>.</a:t>
            </a:r>
          </a:p>
          <a:p>
            <a:pPr marL="171450" indent="-171450">
              <a:buFont typeface="Arial" charset="0"/>
              <a:buChar char="•"/>
            </a:pPr>
            <a:r>
              <a:rPr lang="en-US" sz="1500" dirty="0" smtClean="0"/>
              <a:t>Both the bottom graph show a clear relationship between alpha and model error. Training error is positively correlated with alpha, and Dev error is negatively correlated with alpha. Alpha=1 achieved the best performance for the training set, and alpha=5 achieved the best performance for the Dev set. I decided to compromise and use </a:t>
            </a:r>
            <a:r>
              <a:rPr lang="en-US" sz="1500" b="1" dirty="0" smtClean="0"/>
              <a:t>alpha=4</a:t>
            </a:r>
            <a:r>
              <a:rPr lang="en-US" sz="1500" dirty="0" smtClean="0"/>
              <a:t>, so as not to over fit to the Dev set.</a:t>
            </a:r>
            <a:endParaRPr lang="en-US" sz="1500" b="1" dirty="0"/>
          </a:p>
        </p:txBody>
      </p:sp>
      <p:sp>
        <p:nvSpPr>
          <p:cNvPr id="107" name="TextBox 106"/>
          <p:cNvSpPr txBox="1"/>
          <p:nvPr/>
        </p:nvSpPr>
        <p:spPr>
          <a:xfrm>
            <a:off x="18766735" y="15261333"/>
            <a:ext cx="3074803" cy="6324808"/>
          </a:xfrm>
          <a:prstGeom prst="rect">
            <a:avLst/>
          </a:prstGeom>
          <a:noFill/>
        </p:spPr>
        <p:txBody>
          <a:bodyPr wrap="square" rtlCol="0">
            <a:spAutoFit/>
          </a:bodyPr>
          <a:lstStyle/>
          <a:p>
            <a:pPr marL="171450" indent="-171450">
              <a:buFont typeface="Arial" charset="0"/>
              <a:buChar char="•"/>
            </a:pPr>
            <a:r>
              <a:rPr lang="en-US" sz="1500" dirty="0" smtClean="0"/>
              <a:t>To the left are 3 graphs: 1.) negative mean squared log error vs. </a:t>
            </a:r>
            <a:r>
              <a:rPr lang="en-US" sz="1500" dirty="0" err="1" smtClean="0"/>
              <a:t>learning_rate</a:t>
            </a:r>
            <a:r>
              <a:rPr lang="en-US" sz="1500" dirty="0" smtClean="0"/>
              <a:t>, 2.) mean squared log training error vs the top ~20 </a:t>
            </a:r>
            <a:r>
              <a:rPr lang="en-US" sz="1500" dirty="0" err="1" smtClean="0"/>
              <a:t>learning_rate</a:t>
            </a:r>
            <a:r>
              <a:rPr lang="en-US" sz="1500" dirty="0" smtClean="0"/>
              <a:t> values from </a:t>
            </a:r>
            <a:r>
              <a:rPr lang="en-US" sz="1500" dirty="0" err="1" smtClean="0"/>
              <a:t>RandomizedSearch</a:t>
            </a:r>
            <a:r>
              <a:rPr lang="en-US" sz="1500" dirty="0" smtClean="0"/>
              <a:t>, 3.) mean squared log Dev error vs the top ~20 </a:t>
            </a:r>
            <a:r>
              <a:rPr lang="en-US" sz="1500" dirty="0" err="1" smtClean="0"/>
              <a:t>learning_rate</a:t>
            </a:r>
            <a:r>
              <a:rPr lang="en-US" sz="1500" dirty="0" smtClean="0"/>
              <a:t> values from </a:t>
            </a:r>
            <a:r>
              <a:rPr lang="en-US" sz="1500" dirty="0" err="1" smtClean="0"/>
              <a:t>RandomizedSearch</a:t>
            </a:r>
            <a:r>
              <a:rPr lang="en-US" sz="1500" dirty="0" smtClean="0"/>
              <a:t>.</a:t>
            </a:r>
          </a:p>
          <a:p>
            <a:pPr marL="171450" indent="-171450">
              <a:buFont typeface="Arial" charset="0"/>
              <a:buChar char="•"/>
            </a:pPr>
            <a:r>
              <a:rPr lang="en-US" sz="1500" dirty="0" smtClean="0"/>
              <a:t>The top graph shows that really small values of </a:t>
            </a:r>
            <a:r>
              <a:rPr lang="en-US" sz="1500" dirty="0" err="1" smtClean="0"/>
              <a:t>learning_rate</a:t>
            </a:r>
            <a:r>
              <a:rPr lang="en-US" sz="1500" dirty="0" smtClean="0"/>
              <a:t> are terrible on the performance of the model, but after a while it skyrockets up. After that, the performance does a little bit worse as we increase the </a:t>
            </a:r>
            <a:r>
              <a:rPr lang="en-US" sz="1500" dirty="0" err="1" smtClean="0"/>
              <a:t>learning_rate</a:t>
            </a:r>
            <a:r>
              <a:rPr lang="en-US" sz="1500" dirty="0" smtClean="0"/>
              <a:t>. The best </a:t>
            </a:r>
            <a:r>
              <a:rPr lang="en-US" sz="1500" b="1" dirty="0" err="1" smtClean="0"/>
              <a:t>learning_rate</a:t>
            </a:r>
            <a:r>
              <a:rPr lang="en-US" sz="1500" b="1" dirty="0" smtClean="0"/>
              <a:t> is 0.03359277</a:t>
            </a:r>
          </a:p>
          <a:p>
            <a:pPr marL="171450" indent="-171450">
              <a:buFont typeface="Arial" charset="0"/>
              <a:buChar char="•"/>
            </a:pPr>
            <a:r>
              <a:rPr lang="en-US" sz="1500" dirty="0" smtClean="0"/>
              <a:t>The bottom 2 graphs tell different stories. The training set does better with larger </a:t>
            </a:r>
            <a:r>
              <a:rPr lang="en-US" sz="1500" dirty="0" err="1" smtClean="0"/>
              <a:t>learning_rates</a:t>
            </a:r>
            <a:r>
              <a:rPr lang="en-US" sz="1500" dirty="0" smtClean="0"/>
              <a:t>, but the dev set does better with smaller </a:t>
            </a:r>
            <a:r>
              <a:rPr lang="en-US" sz="1500" dirty="0" err="1" smtClean="0"/>
              <a:t>learning_rates</a:t>
            </a:r>
            <a:r>
              <a:rPr lang="en-US" sz="1500" dirty="0" smtClean="0"/>
              <a:t>. I chose a </a:t>
            </a:r>
            <a:r>
              <a:rPr lang="en-US" sz="1500" dirty="0" err="1" smtClean="0"/>
              <a:t>learning_rate</a:t>
            </a:r>
            <a:r>
              <a:rPr lang="en-US" sz="1500" dirty="0" smtClean="0"/>
              <a:t> that is better for the dev set than for the training set. The value I chose is </a:t>
            </a:r>
            <a:r>
              <a:rPr lang="en-US" sz="1500" b="1" dirty="0" err="1" smtClean="0"/>
              <a:t>learning_rate</a:t>
            </a:r>
            <a:r>
              <a:rPr lang="en-US" sz="1500" b="1" dirty="0" smtClean="0"/>
              <a:t>=0.02467365</a:t>
            </a:r>
            <a:r>
              <a:rPr lang="en-US" sz="1500" dirty="0" smtClean="0"/>
              <a:t>.</a:t>
            </a:r>
            <a:endParaRPr lang="en-US" sz="1500" dirty="0"/>
          </a:p>
        </p:txBody>
      </p:sp>
      <p:sp>
        <p:nvSpPr>
          <p:cNvPr id="108" name="TextBox 107"/>
          <p:cNvSpPr txBox="1"/>
          <p:nvPr/>
        </p:nvSpPr>
        <p:spPr>
          <a:xfrm>
            <a:off x="98464" y="12742451"/>
            <a:ext cx="6928664" cy="1323439"/>
          </a:xfrm>
          <a:prstGeom prst="rect">
            <a:avLst/>
          </a:prstGeom>
          <a:noFill/>
        </p:spPr>
        <p:txBody>
          <a:bodyPr wrap="square" rtlCol="0">
            <a:spAutoFit/>
          </a:bodyPr>
          <a:lstStyle/>
          <a:p>
            <a:pPr marL="285750" indent="-285750">
              <a:buFont typeface="Arial" charset="0"/>
              <a:buChar char="•"/>
            </a:pPr>
            <a:r>
              <a:rPr lang="en-US" sz="2000" dirty="0" smtClean="0"/>
              <a:t>Above is a single graph for the gamma hyper-parameter. As you can see, the value of gamma has no bearing on the performance of the model. So I decided to just keep the default value of </a:t>
            </a:r>
            <a:r>
              <a:rPr lang="en-US" sz="2000" b="1" dirty="0" smtClean="0"/>
              <a:t>gamma = 0</a:t>
            </a:r>
            <a:r>
              <a:rPr lang="en-US" sz="2000" dirty="0" smtClean="0"/>
              <a:t>.</a:t>
            </a:r>
            <a:endParaRPr lang="en-US" sz="2000" dirty="0"/>
          </a:p>
        </p:txBody>
      </p:sp>
      <p:sp>
        <p:nvSpPr>
          <p:cNvPr id="110" name="TextBox 109"/>
          <p:cNvSpPr txBox="1"/>
          <p:nvPr/>
        </p:nvSpPr>
        <p:spPr>
          <a:xfrm>
            <a:off x="15673556" y="64773"/>
            <a:ext cx="4737194" cy="861774"/>
          </a:xfrm>
          <a:prstGeom prst="rect">
            <a:avLst/>
          </a:prstGeom>
          <a:noFill/>
        </p:spPr>
        <p:txBody>
          <a:bodyPr wrap="none" rtlCol="0">
            <a:spAutoFit/>
          </a:bodyPr>
          <a:lstStyle/>
          <a:p>
            <a:r>
              <a:rPr lang="en-US" sz="5000" b="1" dirty="0" smtClean="0">
                <a:solidFill>
                  <a:srgbClr val="0057FF"/>
                </a:solidFill>
              </a:rPr>
              <a:t>A </a:t>
            </a:r>
            <a:r>
              <a:rPr lang="en-US" sz="5000" b="1" smtClean="0">
                <a:solidFill>
                  <a:srgbClr val="0057FF"/>
                </a:solidFill>
              </a:rPr>
              <a:t>SAD STORY 😱  </a:t>
            </a:r>
            <a:endParaRPr lang="en-US" sz="5000" b="1" dirty="0">
              <a:solidFill>
                <a:srgbClr val="0057FF"/>
              </a:solidFill>
            </a:endParaRPr>
          </a:p>
        </p:txBody>
      </p:sp>
    </p:spTree>
    <p:extLst>
      <p:ext uri="{BB962C8B-B14F-4D97-AF65-F5344CB8AC3E}">
        <p14:creationId xmlns:p14="http://schemas.microsoft.com/office/powerpoint/2010/main" val="113226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4745575"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 / Dev split</a:t>
            </a:r>
            <a:endParaRPr lang="en-US" sz="6000" b="1" dirty="0"/>
          </a:p>
        </p:txBody>
      </p:sp>
      <p:sp>
        <p:nvSpPr>
          <p:cNvPr id="2" name="TextBox 1"/>
          <p:cNvSpPr txBox="1"/>
          <p:nvPr/>
        </p:nvSpPr>
        <p:spPr>
          <a:xfrm>
            <a:off x="15673556" y="64773"/>
            <a:ext cx="4737194" cy="861774"/>
          </a:xfrm>
          <a:prstGeom prst="rect">
            <a:avLst/>
          </a:prstGeom>
          <a:noFill/>
        </p:spPr>
        <p:txBody>
          <a:bodyPr wrap="none" rtlCol="0">
            <a:spAutoFit/>
          </a:bodyPr>
          <a:lstStyle/>
          <a:p>
            <a:r>
              <a:rPr lang="en-US" sz="5000" b="1" dirty="0" smtClean="0">
                <a:solidFill>
                  <a:srgbClr val="0057FF"/>
                </a:solidFill>
              </a:rPr>
              <a:t>A </a:t>
            </a:r>
            <a:r>
              <a:rPr lang="en-US" sz="5000" b="1" smtClean="0">
                <a:solidFill>
                  <a:srgbClr val="0057FF"/>
                </a:solidFill>
              </a:rPr>
              <a:t>SAD STORY 😱  </a:t>
            </a:r>
            <a:endParaRPr lang="en-US" sz="5000" b="1" dirty="0">
              <a:solidFill>
                <a:srgbClr val="0057FF"/>
              </a:solidFill>
            </a:endParaRPr>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1106104"/>
            <a:ext cx="6006516" cy="784830"/>
          </a:xfrm>
          <a:prstGeom prst="rect">
            <a:avLst/>
          </a:prstGeom>
          <a:noFill/>
        </p:spPr>
        <p:txBody>
          <a:bodyPr wrap="none" rtlCol="0">
            <a:spAutoFit/>
          </a:bodyPr>
          <a:lstStyle/>
          <a:p>
            <a:r>
              <a:rPr lang="en-US" sz="4500" b="1" u="sng" smtClean="0">
                <a:solidFill>
                  <a:srgbClr val="7030A0"/>
                </a:solidFill>
              </a:rPr>
              <a:t>Performance Conclusion</a:t>
            </a:r>
            <a:endParaRPr lang="en-US" sz="4500" b="1" u="sng" dirty="0">
              <a:solidFill>
                <a:srgbClr val="7030A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887242"/>
            <a:ext cx="20025360" cy="9020671"/>
          </a:xfrm>
          <a:prstGeom prst="rect">
            <a:avLst/>
          </a:prstGeom>
        </p:spPr>
      </p:pic>
      <p:sp>
        <p:nvSpPr>
          <p:cNvPr id="7" name="TextBox 6"/>
          <p:cNvSpPr txBox="1"/>
          <p:nvPr/>
        </p:nvSpPr>
        <p:spPr>
          <a:xfrm>
            <a:off x="548639" y="11689050"/>
            <a:ext cx="20528280" cy="9248686"/>
          </a:xfrm>
          <a:prstGeom prst="rect">
            <a:avLst/>
          </a:prstGeom>
          <a:noFill/>
        </p:spPr>
        <p:txBody>
          <a:bodyPr wrap="square" rtlCol="0">
            <a:spAutoFit/>
          </a:bodyPr>
          <a:lstStyle/>
          <a:p>
            <a:pPr marL="285750" indent="-285750">
              <a:buFont typeface="Arial" charset="0"/>
              <a:buChar char="•"/>
            </a:pPr>
            <a:r>
              <a:rPr lang="en-US" sz="3500" dirty="0" smtClean="0"/>
              <a:t>Final parameter values: </a:t>
            </a:r>
            <a:r>
              <a:rPr lang="en-US" sz="3500" b="1" dirty="0" err="1" smtClean="0"/>
              <a:t>learning_rate</a:t>
            </a:r>
            <a:r>
              <a:rPr lang="en-US" sz="3500" b="1" dirty="0" smtClean="0"/>
              <a:t>=0.02467365, </a:t>
            </a:r>
            <a:r>
              <a:rPr lang="en-US" sz="3500" b="1" dirty="0" err="1" smtClean="0"/>
              <a:t>n_estimators</a:t>
            </a:r>
            <a:r>
              <a:rPr lang="en-US" sz="3500" b="1" dirty="0" smtClean="0"/>
              <a:t>=650, </a:t>
            </a:r>
            <a:r>
              <a:rPr lang="en-US" sz="3500" b="1" dirty="0" err="1" smtClean="0"/>
              <a:t>max_depth</a:t>
            </a:r>
            <a:r>
              <a:rPr lang="en-US" sz="3500" b="1" dirty="0" smtClean="0"/>
              <a:t>=7, </a:t>
            </a:r>
            <a:r>
              <a:rPr lang="en-US" sz="3500" b="1" dirty="0" err="1" smtClean="0"/>
              <a:t>min_child_weight</a:t>
            </a:r>
            <a:r>
              <a:rPr lang="en-US" sz="3500" b="1" dirty="0" smtClean="0"/>
              <a:t>=14, subsample=0.85, </a:t>
            </a:r>
            <a:r>
              <a:rPr lang="en-US" sz="3500" b="1" dirty="0" err="1" smtClean="0"/>
              <a:t>colsample_bytree</a:t>
            </a:r>
            <a:r>
              <a:rPr lang="en-US" sz="3500" b="1" dirty="0" smtClean="0"/>
              <a:t>=0.2, lambda=11, alpha=4, objective=‘</a:t>
            </a:r>
            <a:r>
              <a:rPr lang="en-US" sz="3500" b="1" dirty="0" err="1" smtClean="0"/>
              <a:t>reg:squarederror</a:t>
            </a:r>
            <a:r>
              <a:rPr lang="en-US" sz="3500" b="1" dirty="0" smtClean="0"/>
              <a:t>’, booster=‘dart’, seed=20.</a:t>
            </a:r>
          </a:p>
          <a:p>
            <a:pPr marL="285750" indent="-285750">
              <a:buFont typeface="Arial" charset="0"/>
              <a:buChar char="•"/>
            </a:pPr>
            <a:r>
              <a:rPr lang="en-US" sz="3500" dirty="0" smtClean="0"/>
              <a:t>After running this experiment, we see that we haven’t beat the score from the 1</a:t>
            </a:r>
            <a:r>
              <a:rPr lang="en-US" sz="3500" baseline="30000" dirty="0" smtClean="0"/>
              <a:t>st</a:t>
            </a:r>
            <a:r>
              <a:rPr lang="en-US" sz="3500" dirty="0" smtClean="0"/>
              <a:t> data pipeline, even after we cleaned up our data significantly. Personally, I believe that the main problem is splitting the data between a train and Dev set before I parameter tuned. When we do </a:t>
            </a:r>
            <a:r>
              <a:rPr lang="en-US" sz="3500" dirty="0" err="1" smtClean="0"/>
              <a:t>RandomizedSearch</a:t>
            </a:r>
            <a:r>
              <a:rPr lang="en-US" sz="3500" dirty="0" smtClean="0"/>
              <a:t> or </a:t>
            </a:r>
            <a:r>
              <a:rPr lang="en-US" sz="3500" dirty="0" err="1" smtClean="0"/>
              <a:t>GridSearch</a:t>
            </a:r>
            <a:r>
              <a:rPr lang="en-US" sz="3500" dirty="0" smtClean="0"/>
              <a:t>, the function is already doing a 3-fold cross validation parameter search, which is already splitting our data into train and dev set. This dataset is only ~1400 entries and is really too small to be splitting our data. I also. Believe that I was overfitting to the Dev set, because I kept picking values for parameters that were best for that set but not really concerned about how it performed on the training set.</a:t>
            </a:r>
          </a:p>
          <a:p>
            <a:pPr marL="285750" indent="-285750">
              <a:buFont typeface="Arial" charset="0"/>
              <a:buChar char="•"/>
            </a:pPr>
            <a:r>
              <a:rPr lang="en-US" sz="3500" dirty="0" smtClean="0"/>
              <a:t>Moving forward, this is what I did:</a:t>
            </a:r>
          </a:p>
          <a:p>
            <a:pPr marL="1339139" lvl="1" indent="-285750">
              <a:buFont typeface="Arial" charset="0"/>
              <a:buChar char="•"/>
            </a:pPr>
            <a:r>
              <a:rPr lang="en-US" sz="3500" dirty="0" smtClean="0"/>
              <a:t>Simply standardize the train and test sets, but not split the training set into a training and Dev set.</a:t>
            </a:r>
          </a:p>
          <a:p>
            <a:pPr marL="1339139" lvl="1" indent="-285750">
              <a:buFont typeface="Arial" charset="0"/>
              <a:buChar char="•"/>
            </a:pPr>
            <a:r>
              <a:rPr lang="en-US" sz="3500" dirty="0" smtClean="0"/>
              <a:t>Re-tune the </a:t>
            </a:r>
            <a:r>
              <a:rPr lang="en-US" sz="3500" dirty="0" err="1" smtClean="0"/>
              <a:t>XGBoost</a:t>
            </a:r>
            <a:r>
              <a:rPr lang="en-US" sz="3500" dirty="0" smtClean="0"/>
              <a:t> model.</a:t>
            </a:r>
          </a:p>
          <a:p>
            <a:pPr marL="1339139" lvl="1" indent="-285750">
              <a:buFont typeface="Arial" charset="0"/>
              <a:buChar char="•"/>
            </a:pPr>
            <a:r>
              <a:rPr lang="en-US" sz="3500" dirty="0" smtClean="0"/>
              <a:t>Keep track of the error from </a:t>
            </a:r>
            <a:r>
              <a:rPr lang="en-US" sz="3500" dirty="0" err="1" smtClean="0"/>
              <a:t>RandomizedSearch</a:t>
            </a:r>
            <a:r>
              <a:rPr lang="en-US" sz="3500" dirty="0" smtClean="0"/>
              <a:t> or </a:t>
            </a:r>
            <a:r>
              <a:rPr lang="en-US" sz="3500" dirty="0" err="1" smtClean="0"/>
              <a:t>GridSearch</a:t>
            </a:r>
            <a:r>
              <a:rPr lang="en-US" sz="3500" dirty="0" smtClean="0"/>
              <a:t>. This will be the dev set error. Fitting on training data, then using strain_X2 to predict the training error. The </a:t>
            </a:r>
            <a:r>
              <a:rPr lang="en-US" sz="3500" dirty="0" err="1" smtClean="0"/>
              <a:t>Kaggle</a:t>
            </a:r>
            <a:r>
              <a:rPr lang="en-US" sz="3500" dirty="0" smtClean="0"/>
              <a:t> score will still be the test error.</a:t>
            </a:r>
          </a:p>
          <a:p>
            <a:pPr marL="1339139" lvl="1" indent="-285750">
              <a:buFont typeface="Arial" charset="0"/>
              <a:buChar char="•"/>
            </a:pPr>
            <a:r>
              <a:rPr lang="en-US" sz="3500" dirty="0" smtClean="0"/>
              <a:t>Re-organize and create new functions that don’t require a dev set. Sill keep the old ones just in case, but copy them &amp; remove parts dealing with the dev set.</a:t>
            </a:r>
          </a:p>
        </p:txBody>
      </p:sp>
      <p:sp>
        <p:nvSpPr>
          <p:cNvPr id="58" name="TextBox 57"/>
          <p:cNvSpPr txBox="1"/>
          <p:nvPr/>
        </p:nvSpPr>
        <p:spPr>
          <a:xfrm>
            <a:off x="10561320" y="3498142"/>
            <a:ext cx="7497539" cy="2554545"/>
          </a:xfrm>
          <a:prstGeom prst="rect">
            <a:avLst/>
          </a:prstGeom>
          <a:noFill/>
        </p:spPr>
        <p:txBody>
          <a:bodyPr wrap="square" rtlCol="0">
            <a:spAutoFit/>
          </a:bodyPr>
          <a:lstStyle/>
          <a:p>
            <a:pPr marL="171450" indent="-171450">
              <a:buFont typeface="Arial" charset="0"/>
              <a:buChar char="•"/>
            </a:pPr>
            <a:r>
              <a:rPr lang="en-US" sz="3200" b="1" dirty="0" smtClean="0">
                <a:solidFill>
                  <a:srgbClr val="7030A0"/>
                </a:solidFill>
              </a:rPr>
              <a:t>Feature Importance graph.</a:t>
            </a:r>
          </a:p>
          <a:p>
            <a:pPr marL="171450" indent="-171450">
              <a:buFont typeface="Arial" charset="0"/>
              <a:buChar char="•"/>
            </a:pPr>
            <a:r>
              <a:rPr lang="en-US" sz="3200" b="1" dirty="0" smtClean="0">
                <a:solidFill>
                  <a:srgbClr val="7030A0"/>
                </a:solidFill>
              </a:rPr>
              <a:t>Training Error = 0.005832</a:t>
            </a:r>
          </a:p>
          <a:p>
            <a:pPr marL="171450" indent="-171450">
              <a:buFont typeface="Arial" charset="0"/>
              <a:buChar char="•"/>
            </a:pPr>
            <a:r>
              <a:rPr lang="en-US" sz="3200" b="1" dirty="0" smtClean="0">
                <a:solidFill>
                  <a:srgbClr val="7030A0"/>
                </a:solidFill>
              </a:rPr>
              <a:t>Dev Error = 0.016767836</a:t>
            </a:r>
          </a:p>
          <a:p>
            <a:pPr marL="171450" indent="-171450">
              <a:buFont typeface="Arial" charset="0"/>
              <a:buChar char="•"/>
            </a:pPr>
            <a:r>
              <a:rPr lang="en-US" sz="3200" b="1" dirty="0" smtClean="0">
                <a:solidFill>
                  <a:srgbClr val="7030A0"/>
                </a:solidFill>
              </a:rPr>
              <a:t>Test (</a:t>
            </a:r>
            <a:r>
              <a:rPr lang="en-US" sz="3200" b="1" dirty="0" err="1" smtClean="0">
                <a:solidFill>
                  <a:srgbClr val="7030A0"/>
                </a:solidFill>
              </a:rPr>
              <a:t>Kaggle</a:t>
            </a:r>
            <a:r>
              <a:rPr lang="en-US" sz="3200" b="1" dirty="0" smtClean="0">
                <a:solidFill>
                  <a:srgbClr val="7030A0"/>
                </a:solidFill>
              </a:rPr>
              <a:t>) Error = 0.13306</a:t>
            </a:r>
          </a:p>
          <a:p>
            <a:pPr marL="171450" indent="-171450">
              <a:buFont typeface="Arial" charset="0"/>
              <a:buChar char="•"/>
            </a:pPr>
            <a:r>
              <a:rPr lang="en-US" sz="3200" b="1" dirty="0" smtClean="0">
                <a:solidFill>
                  <a:srgbClr val="7030A0"/>
                </a:solidFill>
              </a:rPr>
              <a:t>Score to Beat from 1</a:t>
            </a:r>
            <a:r>
              <a:rPr lang="en-US" sz="3200" b="1" baseline="30000" dirty="0" smtClean="0">
                <a:solidFill>
                  <a:srgbClr val="7030A0"/>
                </a:solidFill>
              </a:rPr>
              <a:t>st</a:t>
            </a:r>
            <a:r>
              <a:rPr lang="en-US" sz="3200" b="1" dirty="0" smtClean="0">
                <a:solidFill>
                  <a:srgbClr val="7030A0"/>
                </a:solidFill>
              </a:rPr>
              <a:t> Pipeline: 0.12804 </a:t>
            </a:r>
            <a:endParaRPr lang="en-US" sz="3200" b="1" dirty="0">
              <a:solidFill>
                <a:srgbClr val="7030A0"/>
              </a:solidFill>
            </a:endParaRPr>
          </a:p>
        </p:txBody>
      </p:sp>
    </p:spTree>
    <p:extLst>
      <p:ext uri="{BB962C8B-B14F-4D97-AF65-F5344CB8AC3E}">
        <p14:creationId xmlns:p14="http://schemas.microsoft.com/office/powerpoint/2010/main" val="58947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3448810"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Training Set</a:t>
            </a:r>
            <a:endParaRPr lang="en-US" sz="6000" b="1" dirty="0"/>
          </a:p>
        </p:txBody>
      </p:sp>
      <p:sp>
        <p:nvSpPr>
          <p:cNvPr id="2" name="TextBox 1"/>
          <p:cNvSpPr txBox="1"/>
          <p:nvPr/>
        </p:nvSpPr>
        <p:spPr>
          <a:xfrm>
            <a:off x="14693679" y="158023"/>
            <a:ext cx="4797724" cy="784830"/>
          </a:xfrm>
          <a:prstGeom prst="rect">
            <a:avLst/>
          </a:prstGeom>
          <a:noFill/>
        </p:spPr>
        <p:txBody>
          <a:bodyPr wrap="none" rtlCol="0">
            <a:spAutoFit/>
          </a:bodyPr>
          <a:lstStyle/>
          <a:p>
            <a:r>
              <a:rPr lang="en-US" sz="4500" b="1" smtClean="0">
                <a:solidFill>
                  <a:srgbClr val="FF04FF"/>
                </a:solidFill>
              </a:rPr>
              <a:t>A HAPPY STORY 😁 </a:t>
            </a:r>
            <a:endParaRPr lang="en-US" sz="4500" b="1" dirty="0">
              <a:solidFill>
                <a:srgbClr val="FF04FF"/>
              </a:solidFill>
            </a:endParaRPr>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5286" y="1152389"/>
            <a:ext cx="1189365" cy="553998"/>
          </a:xfrm>
          <a:prstGeom prst="rect">
            <a:avLst/>
          </a:prstGeom>
          <a:solidFill>
            <a:schemeClr val="bg1"/>
          </a:solidFill>
        </p:spPr>
        <p:txBody>
          <a:bodyPr wrap="none" rtlCol="0">
            <a:spAutoFit/>
          </a:bodyPr>
          <a:lstStyle/>
          <a:p>
            <a:r>
              <a:rPr lang="en-US" sz="3000" b="1" u="sng" dirty="0" smtClean="0">
                <a:solidFill>
                  <a:srgbClr val="FFC000"/>
                </a:solidFill>
              </a:rPr>
              <a:t>PART I</a:t>
            </a:r>
            <a:endParaRPr lang="en-US" sz="3000" b="1" u="sng" dirty="0">
              <a:solidFill>
                <a:srgbClr val="FFC000"/>
              </a:solidFill>
            </a:endParaRPr>
          </a:p>
        </p:txBody>
      </p:sp>
      <p:sp>
        <p:nvSpPr>
          <p:cNvPr id="16" name="TextBox 15"/>
          <p:cNvSpPr txBox="1"/>
          <p:nvPr/>
        </p:nvSpPr>
        <p:spPr>
          <a:xfrm>
            <a:off x="1306265" y="1299666"/>
            <a:ext cx="4885423" cy="276999"/>
          </a:xfrm>
          <a:prstGeom prst="rect">
            <a:avLst/>
          </a:prstGeom>
          <a:solidFill>
            <a:schemeClr val="bg1"/>
          </a:solidFill>
        </p:spPr>
        <p:txBody>
          <a:bodyPr wrap="square" rtlCol="0">
            <a:spAutoFit/>
          </a:bodyPr>
          <a:lstStyle/>
          <a:p>
            <a:r>
              <a:rPr lang="en-US" sz="1200" b="1" dirty="0" smtClean="0">
                <a:solidFill>
                  <a:srgbClr val="FFC000"/>
                </a:solidFill>
              </a:rPr>
              <a:t>Part I involves tuning the boosting , tree, </a:t>
            </a:r>
            <a:r>
              <a:rPr lang="en-US" sz="1200" b="1" smtClean="0">
                <a:solidFill>
                  <a:srgbClr val="FFC000"/>
                </a:solidFill>
              </a:rPr>
              <a:t>and regularization </a:t>
            </a:r>
            <a:r>
              <a:rPr lang="en-US" sz="1200" b="1" dirty="0" smtClean="0">
                <a:solidFill>
                  <a:srgbClr val="FFC000"/>
                </a:solidFill>
              </a:rPr>
              <a:t>parameters.</a:t>
            </a:r>
            <a:endParaRPr lang="en-US" sz="1200" b="1" dirty="0">
              <a:solidFill>
                <a:srgbClr val="FFC000"/>
              </a:solidFill>
            </a:endParaRPr>
          </a:p>
        </p:txBody>
      </p:sp>
      <p:cxnSp>
        <p:nvCxnSpPr>
          <p:cNvPr id="9" name="Straight Connector 8"/>
          <p:cNvCxnSpPr/>
          <p:nvPr/>
        </p:nvCxnSpPr>
        <p:spPr>
          <a:xfrm flipH="1">
            <a:off x="6724221" y="1106104"/>
            <a:ext cx="12097" cy="1685352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177132" y="1106104"/>
            <a:ext cx="19025" cy="1685352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6438457"/>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054" y="12117811"/>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802" y="1600949"/>
            <a:ext cx="2149306"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n_estimators</a:t>
            </a:r>
            <a:endParaRPr lang="en-US" sz="1600" b="1" dirty="0"/>
          </a:p>
        </p:txBody>
      </p:sp>
      <p:sp>
        <p:nvSpPr>
          <p:cNvPr id="20" name="TextBox 19"/>
          <p:cNvSpPr txBox="1"/>
          <p:nvPr/>
        </p:nvSpPr>
        <p:spPr>
          <a:xfrm>
            <a:off x="6789182" y="1174466"/>
            <a:ext cx="2057423"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max_depth</a:t>
            </a:r>
            <a:endParaRPr lang="en-US" sz="1600" b="1" dirty="0"/>
          </a:p>
        </p:txBody>
      </p:sp>
      <p:sp>
        <p:nvSpPr>
          <p:cNvPr id="21" name="TextBox 20"/>
          <p:cNvSpPr txBox="1"/>
          <p:nvPr/>
        </p:nvSpPr>
        <p:spPr>
          <a:xfrm>
            <a:off x="14177131" y="1166357"/>
            <a:ext cx="2664191" cy="338554"/>
          </a:xfrm>
          <a:prstGeom prst="rect">
            <a:avLst/>
          </a:prstGeom>
          <a:noFill/>
        </p:spPr>
        <p:txBody>
          <a:bodyPr wrap="none" rtlCol="0">
            <a:spAutoFit/>
          </a:bodyPr>
          <a:lstStyle/>
          <a:p>
            <a:r>
              <a:rPr lang="en-US" sz="1600" b="1" dirty="0" smtClean="0"/>
              <a:t>Round III </a:t>
            </a:r>
            <a:r>
              <a:rPr lang="mr-IN" sz="1600" b="1" dirty="0" smtClean="0"/>
              <a:t>–</a:t>
            </a:r>
            <a:r>
              <a:rPr lang="en-US" sz="1600" b="1" dirty="0" smtClean="0"/>
              <a:t> </a:t>
            </a:r>
            <a:r>
              <a:rPr lang="en-US" sz="1600" b="1" dirty="0" err="1" smtClean="0"/>
              <a:t>min_child_weight</a:t>
            </a:r>
            <a:endParaRPr lang="en-US" sz="1600" b="1" dirty="0"/>
          </a:p>
        </p:txBody>
      </p:sp>
      <p:sp>
        <p:nvSpPr>
          <p:cNvPr id="22" name="TextBox 21"/>
          <p:cNvSpPr txBox="1"/>
          <p:nvPr/>
        </p:nvSpPr>
        <p:spPr>
          <a:xfrm>
            <a:off x="0" y="6500091"/>
            <a:ext cx="1747081" cy="338554"/>
          </a:xfrm>
          <a:prstGeom prst="rect">
            <a:avLst/>
          </a:prstGeom>
          <a:noFill/>
        </p:spPr>
        <p:txBody>
          <a:bodyPr wrap="none" rtlCol="0">
            <a:spAutoFit/>
          </a:bodyPr>
          <a:lstStyle/>
          <a:p>
            <a:r>
              <a:rPr lang="en-US" sz="1600" b="1" dirty="0" smtClean="0"/>
              <a:t>Round IV - gamma</a:t>
            </a:r>
            <a:endParaRPr lang="en-US" sz="1600" b="1" dirty="0"/>
          </a:p>
        </p:txBody>
      </p:sp>
      <p:sp>
        <p:nvSpPr>
          <p:cNvPr id="23" name="TextBox 22"/>
          <p:cNvSpPr txBox="1"/>
          <p:nvPr/>
        </p:nvSpPr>
        <p:spPr>
          <a:xfrm>
            <a:off x="6789182" y="6506818"/>
            <a:ext cx="1977336" cy="338554"/>
          </a:xfrm>
          <a:prstGeom prst="rect">
            <a:avLst/>
          </a:prstGeom>
          <a:noFill/>
        </p:spPr>
        <p:txBody>
          <a:bodyPr wrap="none" rtlCol="0">
            <a:spAutoFit/>
          </a:bodyPr>
          <a:lstStyle/>
          <a:p>
            <a:r>
              <a:rPr lang="en-US" sz="1600" b="1" dirty="0" smtClean="0"/>
              <a:t>Round V - subsample</a:t>
            </a:r>
            <a:endParaRPr lang="en-US" sz="1600" b="1" dirty="0"/>
          </a:p>
        </p:txBody>
      </p:sp>
      <p:sp>
        <p:nvSpPr>
          <p:cNvPr id="24" name="TextBox 23"/>
          <p:cNvSpPr txBox="1"/>
          <p:nvPr/>
        </p:nvSpPr>
        <p:spPr>
          <a:xfrm>
            <a:off x="14196157" y="6537533"/>
            <a:ext cx="2673809" cy="338554"/>
          </a:xfrm>
          <a:prstGeom prst="rect">
            <a:avLst/>
          </a:prstGeom>
          <a:noFill/>
        </p:spPr>
        <p:txBody>
          <a:bodyPr wrap="none" rtlCol="0">
            <a:spAutoFit/>
          </a:bodyPr>
          <a:lstStyle/>
          <a:p>
            <a:r>
              <a:rPr lang="en-US" sz="1600" b="1" dirty="0" smtClean="0"/>
              <a:t>Round VI </a:t>
            </a:r>
            <a:r>
              <a:rPr lang="mr-IN" sz="1600" b="1" dirty="0" smtClean="0"/>
              <a:t>–</a:t>
            </a:r>
            <a:r>
              <a:rPr lang="en-US" sz="1600" b="1" dirty="0" smtClean="0"/>
              <a:t> </a:t>
            </a:r>
            <a:r>
              <a:rPr lang="en-US" sz="1600" b="1" dirty="0" err="1" smtClean="0"/>
              <a:t>colsample_bytree</a:t>
            </a:r>
            <a:endParaRPr lang="en-US" sz="1600" b="1" dirty="0"/>
          </a:p>
        </p:txBody>
      </p:sp>
      <p:sp>
        <p:nvSpPr>
          <p:cNvPr id="25" name="TextBox 24"/>
          <p:cNvSpPr txBox="1"/>
          <p:nvPr/>
        </p:nvSpPr>
        <p:spPr>
          <a:xfrm>
            <a:off x="82037" y="12288387"/>
            <a:ext cx="1851533" cy="338554"/>
          </a:xfrm>
          <a:prstGeom prst="rect">
            <a:avLst/>
          </a:prstGeom>
          <a:noFill/>
        </p:spPr>
        <p:txBody>
          <a:bodyPr wrap="none" rtlCol="0">
            <a:spAutoFit/>
          </a:bodyPr>
          <a:lstStyle/>
          <a:p>
            <a:r>
              <a:rPr lang="en-US" sz="1600" b="1" dirty="0" smtClean="0"/>
              <a:t>Round VII </a:t>
            </a:r>
            <a:r>
              <a:rPr lang="mr-IN" sz="1600" b="1" dirty="0" smtClean="0"/>
              <a:t>–</a:t>
            </a:r>
            <a:r>
              <a:rPr lang="en-US" sz="1600" b="1" dirty="0" smtClean="0"/>
              <a:t> lambda</a:t>
            </a:r>
            <a:endParaRPr lang="en-US" sz="1600" b="1" dirty="0"/>
          </a:p>
        </p:txBody>
      </p:sp>
      <p:sp>
        <p:nvSpPr>
          <p:cNvPr id="26" name="TextBox 25"/>
          <p:cNvSpPr txBox="1"/>
          <p:nvPr/>
        </p:nvSpPr>
        <p:spPr>
          <a:xfrm>
            <a:off x="6789182" y="12150926"/>
            <a:ext cx="1739322" cy="338554"/>
          </a:xfrm>
          <a:prstGeom prst="rect">
            <a:avLst/>
          </a:prstGeom>
          <a:noFill/>
        </p:spPr>
        <p:txBody>
          <a:bodyPr wrap="none" rtlCol="0">
            <a:spAutoFit/>
          </a:bodyPr>
          <a:lstStyle/>
          <a:p>
            <a:r>
              <a:rPr lang="en-US" sz="1600" b="1" dirty="0" smtClean="0"/>
              <a:t>Round VIII </a:t>
            </a:r>
            <a:r>
              <a:rPr lang="mr-IN" sz="1600" b="1" dirty="0" smtClean="0"/>
              <a:t>–</a:t>
            </a:r>
            <a:r>
              <a:rPr lang="en-US" sz="1600" b="1" dirty="0" smtClean="0"/>
              <a:t> alpha</a:t>
            </a:r>
            <a:endParaRPr lang="en-US" sz="1600" b="1" dirty="0"/>
          </a:p>
        </p:txBody>
      </p:sp>
      <p:sp>
        <p:nvSpPr>
          <p:cNvPr id="27" name="TextBox 26"/>
          <p:cNvSpPr txBox="1"/>
          <p:nvPr/>
        </p:nvSpPr>
        <p:spPr>
          <a:xfrm>
            <a:off x="14196157" y="12150926"/>
            <a:ext cx="2286973" cy="338554"/>
          </a:xfrm>
          <a:prstGeom prst="rect">
            <a:avLst/>
          </a:prstGeom>
          <a:noFill/>
        </p:spPr>
        <p:txBody>
          <a:bodyPr wrap="none" rtlCol="0">
            <a:spAutoFit/>
          </a:bodyPr>
          <a:lstStyle/>
          <a:p>
            <a:r>
              <a:rPr lang="en-US" sz="1600" b="1" dirty="0" smtClean="0"/>
              <a:t>Round IX </a:t>
            </a:r>
            <a:r>
              <a:rPr lang="mr-IN" sz="1600" b="1" dirty="0" smtClean="0"/>
              <a:t>–</a:t>
            </a:r>
            <a:r>
              <a:rPr lang="en-US" sz="1600" b="1" dirty="0" smtClean="0"/>
              <a:t> </a:t>
            </a:r>
            <a:r>
              <a:rPr lang="en-US" sz="1600" b="1" dirty="0" err="1" smtClean="0"/>
              <a:t>learning_rate</a:t>
            </a:r>
            <a:endParaRPr lang="en-US" sz="1600" b="1" dirty="0"/>
          </a:p>
        </p:txBody>
      </p:sp>
      <p:cxnSp>
        <p:nvCxnSpPr>
          <p:cNvPr id="34" name="Straight Connector 33"/>
          <p:cNvCxnSpPr/>
          <p:nvPr/>
        </p:nvCxnSpPr>
        <p:spPr>
          <a:xfrm>
            <a:off x="-46054" y="17959626"/>
            <a:ext cx="2194560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9802" y="17958056"/>
            <a:ext cx="2303900" cy="338554"/>
          </a:xfrm>
          <a:prstGeom prst="rect">
            <a:avLst/>
          </a:prstGeom>
          <a:noFill/>
        </p:spPr>
        <p:txBody>
          <a:bodyPr wrap="none" rtlCol="0">
            <a:spAutoFit/>
          </a:bodyPr>
          <a:lstStyle/>
          <a:p>
            <a:r>
              <a:rPr lang="en-US" sz="1600" b="1" u="sng" dirty="0" smtClean="0">
                <a:solidFill>
                  <a:srgbClr val="FFC000"/>
                </a:solidFill>
              </a:rPr>
              <a:t>Performance Conclusion</a:t>
            </a:r>
            <a:endParaRPr lang="en-US" sz="1600" b="1" u="sng" dirty="0">
              <a:solidFill>
                <a:srgbClr val="FFC000"/>
              </a:solidFill>
            </a:endParaRPr>
          </a:p>
        </p:txBody>
      </p:sp>
      <p:sp>
        <p:nvSpPr>
          <p:cNvPr id="51" name="TextBox 50"/>
          <p:cNvSpPr txBox="1"/>
          <p:nvPr/>
        </p:nvSpPr>
        <p:spPr>
          <a:xfrm>
            <a:off x="95286" y="4836927"/>
            <a:ext cx="6532811" cy="1384995"/>
          </a:xfrm>
          <a:prstGeom prst="rect">
            <a:avLst/>
          </a:prstGeom>
          <a:noFill/>
        </p:spPr>
        <p:txBody>
          <a:bodyPr wrap="square" rtlCol="0">
            <a:spAutoFit/>
          </a:bodyPr>
          <a:lstStyle/>
          <a:p>
            <a:pPr marL="171450" indent="-171450">
              <a:buFont typeface="Arial" charset="0"/>
              <a:buChar char="•"/>
            </a:pPr>
            <a:r>
              <a:rPr lang="en-US" sz="1200" dirty="0" smtClean="0"/>
              <a:t>The graph above is the mean dev set error (from 3-fold cross-validation) vs the </a:t>
            </a:r>
            <a:r>
              <a:rPr lang="en-US" sz="1200" dirty="0" err="1" smtClean="0"/>
              <a:t>n_estimators</a:t>
            </a:r>
            <a:r>
              <a:rPr lang="en-US" sz="1200" dirty="0" smtClean="0"/>
              <a:t> values. </a:t>
            </a:r>
          </a:p>
          <a:p>
            <a:pPr marL="171450" indent="-171450">
              <a:buFont typeface="Arial" charset="0"/>
              <a:buChar char="•"/>
            </a:pPr>
            <a:r>
              <a:rPr lang="en-US" sz="1200" dirty="0" smtClean="0"/>
              <a:t>Here we can see that as we increase </a:t>
            </a:r>
            <a:r>
              <a:rPr lang="en-US" sz="1200" dirty="0" err="1" smtClean="0"/>
              <a:t>n_estimators</a:t>
            </a:r>
            <a:r>
              <a:rPr lang="en-US" sz="1200" dirty="0" smtClean="0"/>
              <a:t> the model performs better. However, up to a certain point, the model performs approximately the same.</a:t>
            </a:r>
          </a:p>
          <a:p>
            <a:pPr marL="171450" indent="-171450">
              <a:buFont typeface="Arial" charset="0"/>
              <a:buChar char="•"/>
            </a:pPr>
            <a:r>
              <a:rPr lang="en-US" sz="1200" dirty="0" smtClean="0"/>
              <a:t>I instantiated the following values before I tuned </a:t>
            </a:r>
            <a:r>
              <a:rPr lang="en-US" sz="1200" dirty="0" err="1" smtClean="0"/>
              <a:t>n_estimators</a:t>
            </a:r>
            <a:r>
              <a:rPr lang="en-US" sz="1200" dirty="0" smtClean="0"/>
              <a:t>: </a:t>
            </a:r>
            <a:r>
              <a:rPr lang="en-US" sz="1200" b="1" dirty="0" err="1" smtClean="0"/>
              <a:t>learning_rate</a:t>
            </a:r>
            <a:r>
              <a:rPr lang="en-US" sz="1200" b="1" dirty="0" smtClean="0"/>
              <a:t>=0.1, </a:t>
            </a:r>
            <a:r>
              <a:rPr lang="en-US" sz="1200" b="1" dirty="0" err="1" smtClean="0"/>
              <a:t>max_depth</a:t>
            </a:r>
            <a:r>
              <a:rPr lang="en-US" sz="1200" b="1" dirty="0" smtClean="0"/>
              <a:t>=5, </a:t>
            </a:r>
            <a:r>
              <a:rPr lang="en-US" sz="1200" b="1" dirty="0" err="1" smtClean="0"/>
              <a:t>min_child_weight</a:t>
            </a:r>
            <a:r>
              <a:rPr lang="en-US" sz="1200" b="1" dirty="0" smtClean="0"/>
              <a:t>=3, gamma=0, subsample=0.6, </a:t>
            </a:r>
            <a:r>
              <a:rPr lang="en-US" sz="1200" b="1" dirty="0" err="1" smtClean="0"/>
              <a:t>colsample_bytree</a:t>
            </a:r>
            <a:r>
              <a:rPr lang="en-US" sz="1200" b="1" dirty="0" smtClean="0"/>
              <a:t>=0.109, lambda=1, alpha=0, objective =</a:t>
            </a:r>
            <a:r>
              <a:rPr lang="en-US" sz="1200" b="1" dirty="0" err="1" smtClean="0"/>
              <a:t>reg:squarederror</a:t>
            </a:r>
            <a:r>
              <a:rPr lang="en-US" sz="1200" b="1" dirty="0" smtClean="0"/>
              <a:t>, booster=</a:t>
            </a:r>
            <a:r>
              <a:rPr lang="en-US" sz="1200" b="1" dirty="0" err="1" smtClean="0"/>
              <a:t>gbtree</a:t>
            </a:r>
            <a:r>
              <a:rPr lang="en-US" sz="1200" b="1" dirty="0" smtClean="0"/>
              <a:t>, seed=7.</a:t>
            </a:r>
          </a:p>
          <a:p>
            <a:pPr marL="171450" indent="-171450">
              <a:buFont typeface="Arial" charset="0"/>
              <a:buChar char="•"/>
            </a:pPr>
            <a:r>
              <a:rPr lang="en-US" sz="1200" dirty="0" smtClean="0"/>
              <a:t>The tuned value for </a:t>
            </a:r>
            <a:r>
              <a:rPr lang="en-US" sz="1200" b="1" dirty="0" err="1" smtClean="0"/>
              <a:t>n_estimators</a:t>
            </a:r>
            <a:r>
              <a:rPr lang="en-US" sz="1200" b="1" dirty="0" smtClean="0"/>
              <a:t> = 240</a:t>
            </a:r>
            <a:r>
              <a:rPr lang="en-US" sz="1200" dirty="0" smtClean="0"/>
              <a:t>.</a:t>
            </a:r>
          </a:p>
        </p:txBody>
      </p:sp>
      <p:sp>
        <p:nvSpPr>
          <p:cNvPr id="52" name="TextBox 51"/>
          <p:cNvSpPr txBox="1"/>
          <p:nvPr/>
        </p:nvSpPr>
        <p:spPr>
          <a:xfrm>
            <a:off x="14264319" y="4810580"/>
            <a:ext cx="7665775" cy="1169551"/>
          </a:xfrm>
          <a:prstGeom prst="rect">
            <a:avLst/>
          </a:prstGeom>
          <a:noFill/>
        </p:spPr>
        <p:txBody>
          <a:bodyPr wrap="square" rtlCol="0">
            <a:spAutoFit/>
          </a:bodyPr>
          <a:lstStyle/>
          <a:p>
            <a:pPr marL="171450" indent="-171450">
              <a:buFont typeface="Arial" charset="0"/>
              <a:buChar char="•"/>
            </a:pPr>
            <a:r>
              <a:rPr lang="en-US" sz="1400" dirty="0" smtClean="0"/>
              <a:t>The graph above is the mean dev set error (from 3-fold cross-validation) vs the </a:t>
            </a:r>
            <a:r>
              <a:rPr lang="en-US" sz="1400" dirty="0" err="1" smtClean="0"/>
              <a:t>min_child_weight</a:t>
            </a:r>
            <a:r>
              <a:rPr lang="en-US" sz="1400" dirty="0" smtClean="0"/>
              <a:t>.</a:t>
            </a:r>
          </a:p>
          <a:p>
            <a:pPr marL="171450" indent="-171450">
              <a:buFont typeface="Arial" charset="0"/>
              <a:buChar char="•"/>
            </a:pPr>
            <a:r>
              <a:rPr lang="en-US" sz="1400" dirty="0" smtClean="0"/>
              <a:t>This graph is more sporadic and random than the previous graph.</a:t>
            </a:r>
          </a:p>
          <a:p>
            <a:pPr marL="171450" indent="-171450">
              <a:buFont typeface="Arial" charset="0"/>
              <a:buChar char="•"/>
            </a:pPr>
            <a:r>
              <a:rPr lang="en-US" sz="1400" dirty="0" smtClean="0"/>
              <a:t>The higher the </a:t>
            </a:r>
            <a:r>
              <a:rPr lang="en-US" sz="1400" dirty="0" err="1" smtClean="0"/>
              <a:t>mcw</a:t>
            </a:r>
            <a:r>
              <a:rPr lang="en-US" sz="1400" dirty="0" smtClean="0"/>
              <a:t> is, the more conservative the model will be because the more entries that can be stored in the same leaf node; otherwise, we risk overfitting to the training set.</a:t>
            </a:r>
          </a:p>
          <a:p>
            <a:pPr marL="171450" indent="-171450">
              <a:buFont typeface="Arial" charset="0"/>
              <a:buChar char="•"/>
            </a:pPr>
            <a:r>
              <a:rPr lang="en-US" sz="1400" dirty="0" smtClean="0"/>
              <a:t>The best value is </a:t>
            </a:r>
            <a:r>
              <a:rPr lang="en-US" sz="1400" b="1" dirty="0" err="1" smtClean="0"/>
              <a:t>mcw</a:t>
            </a:r>
            <a:r>
              <a:rPr lang="en-US" sz="1400" b="1" dirty="0" smtClean="0"/>
              <a:t> = 4</a:t>
            </a:r>
            <a:r>
              <a:rPr lang="en-US" sz="1400" dirty="0" smtClean="0"/>
              <a:t>. </a:t>
            </a:r>
          </a:p>
        </p:txBody>
      </p:sp>
      <p:sp>
        <p:nvSpPr>
          <p:cNvPr id="54" name="TextBox 53"/>
          <p:cNvSpPr txBox="1"/>
          <p:nvPr/>
        </p:nvSpPr>
        <p:spPr>
          <a:xfrm>
            <a:off x="6952785" y="4736641"/>
            <a:ext cx="7127347" cy="1246495"/>
          </a:xfrm>
          <a:prstGeom prst="rect">
            <a:avLst/>
          </a:prstGeom>
          <a:noFill/>
        </p:spPr>
        <p:txBody>
          <a:bodyPr wrap="square" rtlCol="0">
            <a:spAutoFit/>
          </a:bodyPr>
          <a:lstStyle/>
          <a:p>
            <a:pPr marL="171450" indent="-171450">
              <a:buFont typeface="Arial" charset="0"/>
              <a:buChar char="•"/>
            </a:pPr>
            <a:r>
              <a:rPr lang="en-US" sz="1500" dirty="0" smtClean="0"/>
              <a:t>The graph to above is the mean dev set error (from 3-fold cross-validation) vs the </a:t>
            </a:r>
            <a:r>
              <a:rPr lang="en-US" sz="1500" dirty="0" err="1" smtClean="0"/>
              <a:t>max_depth</a:t>
            </a:r>
            <a:r>
              <a:rPr lang="en-US" sz="1500" dirty="0" smtClean="0"/>
              <a:t>. </a:t>
            </a:r>
          </a:p>
          <a:p>
            <a:pPr marL="171450" indent="-171450">
              <a:buFont typeface="Arial" charset="0"/>
              <a:buChar char="•"/>
            </a:pPr>
            <a:r>
              <a:rPr lang="en-US" sz="1500" dirty="0" err="1" smtClean="0"/>
              <a:t>max_depth</a:t>
            </a:r>
            <a:r>
              <a:rPr lang="en-US" sz="1500" dirty="0" smtClean="0"/>
              <a:t> = 11 has the worse error rate. This makes sense as the higher the </a:t>
            </a:r>
            <a:r>
              <a:rPr lang="en-US" sz="1500" dirty="0" err="1" smtClean="0"/>
              <a:t>max_depth</a:t>
            </a:r>
            <a:r>
              <a:rPr lang="en-US" sz="1500" dirty="0" smtClean="0"/>
              <a:t>, the more it </a:t>
            </a:r>
            <a:r>
              <a:rPr lang="en-US" sz="1500" dirty="0" err="1" smtClean="0"/>
              <a:t>overfits</a:t>
            </a:r>
            <a:r>
              <a:rPr lang="en-US" sz="1500" dirty="0" smtClean="0"/>
              <a:t> to the training set and can’t generalize to the dev set.</a:t>
            </a:r>
          </a:p>
          <a:p>
            <a:pPr marL="171450" indent="-171450">
              <a:buFont typeface="Arial" charset="0"/>
              <a:buChar char="•"/>
            </a:pPr>
            <a:r>
              <a:rPr lang="en-US" sz="1500" dirty="0" smtClean="0"/>
              <a:t>We reach a pinnacle at around </a:t>
            </a:r>
            <a:r>
              <a:rPr lang="en-US" sz="1500" b="1" dirty="0" err="1" smtClean="0"/>
              <a:t>max_depth</a:t>
            </a:r>
            <a:r>
              <a:rPr lang="en-US" sz="1500" b="1" dirty="0" smtClean="0"/>
              <a:t> = 4</a:t>
            </a:r>
            <a:r>
              <a:rPr lang="en-US" sz="1500" dirty="0"/>
              <a:t>.</a:t>
            </a:r>
            <a:endParaRPr lang="en-US" sz="1500" dirty="0" smtClean="0"/>
          </a:p>
        </p:txBody>
      </p:sp>
      <p:sp>
        <p:nvSpPr>
          <p:cNvPr id="55" name="TextBox 54"/>
          <p:cNvSpPr txBox="1"/>
          <p:nvPr/>
        </p:nvSpPr>
        <p:spPr>
          <a:xfrm>
            <a:off x="3075843" y="6999669"/>
            <a:ext cx="3595514" cy="4401205"/>
          </a:xfrm>
          <a:prstGeom prst="rect">
            <a:avLst/>
          </a:prstGeom>
          <a:noFill/>
        </p:spPr>
        <p:txBody>
          <a:bodyPr wrap="square" rtlCol="0">
            <a:spAutoFit/>
          </a:bodyPr>
          <a:lstStyle/>
          <a:p>
            <a:pPr marL="171450" indent="-171450">
              <a:buFont typeface="Arial" charset="0"/>
              <a:buChar char="•"/>
            </a:pPr>
            <a:r>
              <a:rPr lang="en-US" sz="2000" dirty="0" smtClean="0"/>
              <a:t>I did not save the graph from this because gamma has no bearing on the algorithm so I didn’t bother saving the graph. </a:t>
            </a:r>
          </a:p>
          <a:p>
            <a:pPr marL="171450" indent="-171450">
              <a:buFont typeface="Arial" charset="0"/>
              <a:buChar char="•"/>
            </a:pPr>
            <a:r>
              <a:rPr lang="en-US" sz="2000" dirty="0" smtClean="0"/>
              <a:t>I tested the following values: [0,1,5,10,20,50,100].</a:t>
            </a:r>
          </a:p>
          <a:p>
            <a:pPr marL="171450" indent="-171450">
              <a:buFont typeface="Arial" charset="0"/>
              <a:buChar char="•"/>
            </a:pPr>
            <a:r>
              <a:rPr lang="en-US" sz="2000" dirty="0" smtClean="0"/>
              <a:t>I decided to keep the </a:t>
            </a:r>
            <a:r>
              <a:rPr lang="en-US" sz="2000" b="1" dirty="0" smtClean="0"/>
              <a:t>default value of 0 </a:t>
            </a:r>
            <a:r>
              <a:rPr lang="en-US" sz="2000" dirty="0" smtClean="0"/>
              <a:t>since non of the values made a difference. I have a feeling that this value is only useful to linear boosters. I was using a tree based booster the whole time, so that is one explanation for this behavior.</a:t>
            </a:r>
          </a:p>
        </p:txBody>
      </p:sp>
      <p:sp>
        <p:nvSpPr>
          <p:cNvPr id="56" name="TextBox 55"/>
          <p:cNvSpPr txBox="1"/>
          <p:nvPr/>
        </p:nvSpPr>
        <p:spPr>
          <a:xfrm>
            <a:off x="6762740" y="10173507"/>
            <a:ext cx="7346229" cy="1569660"/>
          </a:xfrm>
          <a:prstGeom prst="rect">
            <a:avLst/>
          </a:prstGeom>
          <a:noFill/>
        </p:spPr>
        <p:txBody>
          <a:bodyPr wrap="square" rtlCol="0">
            <a:spAutoFit/>
          </a:bodyPr>
          <a:lstStyle/>
          <a:p>
            <a:pPr marL="171450" indent="-171450">
              <a:buFont typeface="Arial" charset="0"/>
              <a:buChar char="•"/>
            </a:pPr>
            <a:r>
              <a:rPr lang="en-US" sz="1600" dirty="0" smtClean="0"/>
              <a:t>The graph above is the mean dev set error (from 3-fold cross-validation) vs the subsample.</a:t>
            </a:r>
          </a:p>
          <a:p>
            <a:pPr marL="171450" indent="-171450">
              <a:buFont typeface="Arial" charset="0"/>
              <a:buChar char="•"/>
            </a:pPr>
            <a:r>
              <a:rPr lang="en-US" sz="1600" dirty="0" smtClean="0"/>
              <a:t>This graph has a clear trend that shows that as we increase the subsample size (0-1), the model performs better. This makes sense, as the more data that gets introduced to the model, the better the model can create individual trees for the ensemble.</a:t>
            </a:r>
          </a:p>
          <a:p>
            <a:pPr marL="171450" indent="-171450">
              <a:buFont typeface="Arial" charset="0"/>
              <a:buChar char="•"/>
            </a:pPr>
            <a:r>
              <a:rPr lang="en-US" sz="1600" dirty="0" smtClean="0"/>
              <a:t>So, I decided to use </a:t>
            </a:r>
            <a:r>
              <a:rPr lang="en-US" sz="1600" b="1" dirty="0" smtClean="0"/>
              <a:t>subsample = 1 </a:t>
            </a:r>
            <a:r>
              <a:rPr lang="en-US" sz="1600" dirty="0" smtClean="0"/>
              <a:t>for this model.</a:t>
            </a:r>
          </a:p>
        </p:txBody>
      </p:sp>
      <p:sp>
        <p:nvSpPr>
          <p:cNvPr id="57" name="TextBox 56"/>
          <p:cNvSpPr txBox="1"/>
          <p:nvPr/>
        </p:nvSpPr>
        <p:spPr>
          <a:xfrm>
            <a:off x="14264319" y="10469908"/>
            <a:ext cx="7785680" cy="1477328"/>
          </a:xfrm>
          <a:prstGeom prst="rect">
            <a:avLst/>
          </a:prstGeom>
          <a:noFill/>
        </p:spPr>
        <p:txBody>
          <a:bodyPr wrap="square" rtlCol="0">
            <a:spAutoFit/>
          </a:bodyPr>
          <a:lstStyle/>
          <a:p>
            <a:pPr marL="171450" indent="-171450">
              <a:buFont typeface="Arial" charset="0"/>
              <a:buChar char="•"/>
            </a:pPr>
            <a:r>
              <a:rPr lang="en-US" sz="1500" dirty="0" smtClean="0"/>
              <a:t>The graph above is the mean dev set error (from 3-fold cross-validation) vs the </a:t>
            </a:r>
            <a:r>
              <a:rPr lang="en-US" sz="1500" dirty="0" err="1" smtClean="0"/>
              <a:t>colsample_bytree</a:t>
            </a:r>
            <a:r>
              <a:rPr lang="en-US" sz="1500" dirty="0"/>
              <a:t> </a:t>
            </a:r>
            <a:r>
              <a:rPr lang="en-US" sz="1500" dirty="0" smtClean="0"/>
              <a:t>(0-&gt;1).</a:t>
            </a:r>
          </a:p>
          <a:p>
            <a:pPr marL="171450" indent="-171450">
              <a:buFont typeface="Arial" charset="0"/>
              <a:buChar char="•"/>
            </a:pPr>
            <a:r>
              <a:rPr lang="en-US" sz="1500" dirty="0" smtClean="0"/>
              <a:t> This graph wasn’t as sporadic as previous parameter tunes, and it looks like as we increase the value, the model performs better.</a:t>
            </a:r>
          </a:p>
          <a:p>
            <a:pPr marL="171450" indent="-171450">
              <a:buFont typeface="Arial" charset="0"/>
              <a:buChar char="•"/>
            </a:pPr>
            <a:r>
              <a:rPr lang="en-US" sz="1500" dirty="0" smtClean="0"/>
              <a:t>The best value for </a:t>
            </a:r>
            <a:r>
              <a:rPr lang="en-US" sz="1500" b="1" dirty="0" err="1" smtClean="0"/>
              <a:t>colsample_bytree</a:t>
            </a:r>
            <a:r>
              <a:rPr lang="en-US" sz="1500" b="1" dirty="0" smtClean="0"/>
              <a:t> = 1</a:t>
            </a:r>
            <a:r>
              <a:rPr lang="en-US" sz="1500" dirty="0" smtClean="0"/>
              <a:t> and I decided to use that for my model. I believe this is good because we have a whole range of features that we can look at to determine </a:t>
            </a:r>
            <a:r>
              <a:rPr lang="en-US" sz="1500" dirty="0" err="1" smtClean="0"/>
              <a:t>SalePrice</a:t>
            </a:r>
            <a:r>
              <a:rPr lang="en-US" sz="1500" dirty="0" smtClean="0"/>
              <a:t>.</a:t>
            </a:r>
            <a:endParaRPr lang="en-US" sz="1500" b="1" dirty="0" smtClean="0"/>
          </a:p>
        </p:txBody>
      </p:sp>
      <p:sp>
        <p:nvSpPr>
          <p:cNvPr id="58" name="TextBox 57"/>
          <p:cNvSpPr txBox="1"/>
          <p:nvPr/>
        </p:nvSpPr>
        <p:spPr>
          <a:xfrm>
            <a:off x="82036" y="16035646"/>
            <a:ext cx="6498599" cy="1569660"/>
          </a:xfrm>
          <a:prstGeom prst="rect">
            <a:avLst/>
          </a:prstGeom>
          <a:noFill/>
        </p:spPr>
        <p:txBody>
          <a:bodyPr wrap="square" rtlCol="0">
            <a:spAutoFit/>
          </a:bodyPr>
          <a:lstStyle/>
          <a:p>
            <a:pPr marL="171450" indent="-171450">
              <a:buFont typeface="Arial" charset="0"/>
              <a:buChar char="•"/>
            </a:pPr>
            <a:r>
              <a:rPr lang="en-US" sz="1600" dirty="0" smtClean="0"/>
              <a:t>The graph above is the mean dev set error (from 3-fold cross-validation) vs lambda.</a:t>
            </a:r>
          </a:p>
          <a:p>
            <a:pPr marL="171450" indent="-171450">
              <a:buFont typeface="Arial" charset="0"/>
              <a:buChar char="•"/>
            </a:pPr>
            <a:r>
              <a:rPr lang="en-US" sz="1600" dirty="0" smtClean="0"/>
              <a:t>This graph is a little sporadic, but it seems that the performance decreases significantly after the 1-value. There is an increase of performance after lambda=3. </a:t>
            </a:r>
          </a:p>
          <a:p>
            <a:pPr marL="171450" indent="-171450">
              <a:buFont typeface="Arial" charset="0"/>
              <a:buChar char="•"/>
            </a:pPr>
            <a:r>
              <a:rPr lang="en-US" sz="1600" dirty="0" smtClean="0"/>
              <a:t>I decided to use the value </a:t>
            </a:r>
            <a:r>
              <a:rPr lang="en-US" sz="1600" b="1" dirty="0" smtClean="0"/>
              <a:t>lambda=1.</a:t>
            </a:r>
          </a:p>
        </p:txBody>
      </p:sp>
      <p:sp>
        <p:nvSpPr>
          <p:cNvPr id="59" name="TextBox 58"/>
          <p:cNvSpPr txBox="1"/>
          <p:nvPr/>
        </p:nvSpPr>
        <p:spPr>
          <a:xfrm>
            <a:off x="14293157" y="16074306"/>
            <a:ext cx="7652443" cy="1708160"/>
          </a:xfrm>
          <a:prstGeom prst="rect">
            <a:avLst/>
          </a:prstGeom>
          <a:noFill/>
        </p:spPr>
        <p:txBody>
          <a:bodyPr wrap="square" rtlCol="0">
            <a:spAutoFit/>
          </a:bodyPr>
          <a:lstStyle/>
          <a:p>
            <a:pPr marL="171450" indent="-171450">
              <a:buFont typeface="Arial" charset="0"/>
              <a:buChar char="•"/>
            </a:pPr>
            <a:r>
              <a:rPr lang="en-US" sz="1500" dirty="0" smtClean="0"/>
              <a:t>The graph above is the mean dev set error (from 3-fold cross-validation) vs the </a:t>
            </a:r>
            <a:r>
              <a:rPr lang="en-US" sz="1500" dirty="0" err="1" smtClean="0"/>
              <a:t>learning_rate</a:t>
            </a:r>
            <a:r>
              <a:rPr lang="en-US" sz="1500" dirty="0" smtClean="0"/>
              <a:t> (0.001-1) with </a:t>
            </a:r>
            <a:r>
              <a:rPr lang="en-US" sz="1500" dirty="0" err="1" smtClean="0"/>
              <a:t>n_estimators</a:t>
            </a:r>
            <a:r>
              <a:rPr lang="en-US" sz="1500" dirty="0" smtClean="0"/>
              <a:t> = 400.</a:t>
            </a:r>
          </a:p>
          <a:p>
            <a:pPr marL="171450" indent="-171450">
              <a:buFont typeface="Arial" charset="0"/>
              <a:buChar char="•"/>
            </a:pPr>
            <a:r>
              <a:rPr lang="en-US" sz="1500" dirty="0" smtClean="0"/>
              <a:t>I did a randomized search of the </a:t>
            </a:r>
            <a:r>
              <a:rPr lang="en-US" sz="1500" dirty="0" err="1" smtClean="0"/>
              <a:t>learning_rate</a:t>
            </a:r>
            <a:r>
              <a:rPr lang="en-US" sz="1500" dirty="0" smtClean="0"/>
              <a:t> across the range 0.001-1.</a:t>
            </a:r>
          </a:p>
          <a:p>
            <a:pPr marL="171450" indent="-171450">
              <a:buFont typeface="Arial" charset="0"/>
              <a:buChar char="•"/>
            </a:pPr>
            <a:r>
              <a:rPr lang="en-US" sz="1500" dirty="0" smtClean="0"/>
              <a:t>After a certain threshold, the </a:t>
            </a:r>
            <a:r>
              <a:rPr lang="en-US" sz="1500" dirty="0" err="1" smtClean="0"/>
              <a:t>learning_rate</a:t>
            </a:r>
            <a:r>
              <a:rPr lang="en-US" sz="1500" dirty="0" smtClean="0"/>
              <a:t> gradually does worse, but not by a lot.</a:t>
            </a:r>
          </a:p>
          <a:p>
            <a:pPr marL="171450" indent="-171450">
              <a:buFont typeface="Arial" charset="0"/>
              <a:buChar char="•"/>
            </a:pPr>
            <a:r>
              <a:rPr lang="en-US" sz="1500" dirty="0" smtClean="0"/>
              <a:t>The best </a:t>
            </a:r>
            <a:r>
              <a:rPr lang="en-US" sz="1500" b="1" dirty="0" err="1" smtClean="0"/>
              <a:t>learning_rate</a:t>
            </a:r>
            <a:r>
              <a:rPr lang="en-US" sz="1500" b="1" dirty="0"/>
              <a:t> </a:t>
            </a:r>
            <a:r>
              <a:rPr lang="en-US" sz="1500" b="1" dirty="0" smtClean="0"/>
              <a:t>= 0.04097649</a:t>
            </a:r>
            <a:r>
              <a:rPr lang="en-US" sz="1500" dirty="0" smtClean="0"/>
              <a:t> in this model. This makes sense given that we essentially increased the </a:t>
            </a:r>
            <a:r>
              <a:rPr lang="en-US" sz="1500" dirty="0" err="1" smtClean="0"/>
              <a:t>n_estimators</a:t>
            </a:r>
            <a:r>
              <a:rPr lang="en-US" sz="1500" dirty="0" smtClean="0"/>
              <a:t> to 400, and the </a:t>
            </a:r>
            <a:r>
              <a:rPr lang="en-US" sz="1500" dirty="0" err="1" smtClean="0"/>
              <a:t>learning_rate</a:t>
            </a:r>
            <a:r>
              <a:rPr lang="en-US" sz="1500" dirty="0" smtClean="0"/>
              <a:t> should be decreased by a certain order of magnitude to balance the algorithm.</a:t>
            </a:r>
          </a:p>
        </p:txBody>
      </p:sp>
      <p:sp>
        <p:nvSpPr>
          <p:cNvPr id="65" name="TextBox 64"/>
          <p:cNvSpPr txBox="1"/>
          <p:nvPr/>
        </p:nvSpPr>
        <p:spPr>
          <a:xfrm>
            <a:off x="7080560" y="16200061"/>
            <a:ext cx="6995801" cy="1569660"/>
          </a:xfrm>
          <a:prstGeom prst="rect">
            <a:avLst/>
          </a:prstGeom>
          <a:noFill/>
        </p:spPr>
        <p:txBody>
          <a:bodyPr wrap="square" rtlCol="0">
            <a:spAutoFit/>
          </a:bodyPr>
          <a:lstStyle/>
          <a:p>
            <a:pPr marL="171450" indent="-171450">
              <a:buFont typeface="Arial" charset="0"/>
              <a:buChar char="•"/>
            </a:pPr>
            <a:r>
              <a:rPr lang="en-US" sz="1600" dirty="0" smtClean="0"/>
              <a:t>The graph above is the mean dev set error (from 3-fold cross-validation) vs alpha.</a:t>
            </a:r>
          </a:p>
          <a:p>
            <a:pPr marL="171450" indent="-171450">
              <a:buFont typeface="Arial" charset="0"/>
              <a:buChar char="•"/>
            </a:pPr>
            <a:r>
              <a:rPr lang="en-US" sz="1600" dirty="0" smtClean="0"/>
              <a:t>We can see that as alpha increases, the performance improves up to a certain point, then the performance goes down.</a:t>
            </a:r>
          </a:p>
          <a:p>
            <a:pPr marL="171450" indent="-171450">
              <a:buFont typeface="Arial" charset="0"/>
              <a:buChar char="•"/>
            </a:pPr>
            <a:r>
              <a:rPr lang="en-US" sz="1600" dirty="0" smtClean="0"/>
              <a:t>The best performing values are </a:t>
            </a:r>
            <a:r>
              <a:rPr lang="en-US" sz="1600" b="1" dirty="0" smtClean="0"/>
              <a:t>alpha=11 and 12</a:t>
            </a:r>
            <a:r>
              <a:rPr lang="en-US" sz="1600" dirty="0" smtClean="0"/>
              <a:t>, but I decided to go with 11 sine that was the recommended value of the results.</a:t>
            </a:r>
          </a:p>
        </p:txBody>
      </p:sp>
      <p:sp>
        <p:nvSpPr>
          <p:cNvPr id="68" name="TextBox 67"/>
          <p:cNvSpPr txBox="1"/>
          <p:nvPr/>
        </p:nvSpPr>
        <p:spPr>
          <a:xfrm>
            <a:off x="6580635" y="18136786"/>
            <a:ext cx="15318911" cy="3647152"/>
          </a:xfrm>
          <a:prstGeom prst="rect">
            <a:avLst/>
          </a:prstGeom>
          <a:noFill/>
        </p:spPr>
        <p:txBody>
          <a:bodyPr wrap="square" rtlCol="0">
            <a:spAutoFit/>
          </a:bodyPr>
          <a:lstStyle/>
          <a:p>
            <a:pPr marL="285750" indent="-285750">
              <a:buFont typeface="Arial" charset="0"/>
              <a:buChar char="•"/>
            </a:pPr>
            <a:r>
              <a:rPr lang="en-US" sz="2100" dirty="0" smtClean="0"/>
              <a:t>Huge gaps in performance between the training, Dev, and test sets suggest that we are HEAVILY overfitting to our training set and possibly the Dev set. </a:t>
            </a:r>
          </a:p>
          <a:p>
            <a:pPr marL="1339139" lvl="1" indent="-285750">
              <a:buFont typeface="Arial" charset="0"/>
              <a:buChar char="•"/>
            </a:pPr>
            <a:r>
              <a:rPr lang="en-US" sz="2100" dirty="0" smtClean="0"/>
              <a:t>This implies that we need to tune regularization parameters </a:t>
            </a:r>
            <a:r>
              <a:rPr lang="en-US" sz="2100" dirty="0" err="1" smtClean="0"/>
              <a:t>reg_alpha</a:t>
            </a:r>
            <a:r>
              <a:rPr lang="en-US" sz="2100" dirty="0"/>
              <a:t> </a:t>
            </a:r>
            <a:r>
              <a:rPr lang="en-US" sz="2100" dirty="0" smtClean="0"/>
              <a:t>and </a:t>
            </a:r>
            <a:r>
              <a:rPr lang="en-US" sz="2100" dirty="0" err="1" smtClean="0"/>
              <a:t>reg_lambda</a:t>
            </a:r>
            <a:r>
              <a:rPr lang="en-US" sz="2100" dirty="0" smtClean="0"/>
              <a:t>. This will be done in Part II. Also, there are other parameters we can tune to help us with overfitting to the training set such as </a:t>
            </a:r>
            <a:r>
              <a:rPr lang="en-US" sz="2100" dirty="0" err="1" smtClean="0"/>
              <a:t>learning_rate</a:t>
            </a:r>
            <a:r>
              <a:rPr lang="en-US" sz="2100" dirty="0" smtClean="0"/>
              <a:t>, </a:t>
            </a:r>
            <a:r>
              <a:rPr lang="en-US" sz="2100" dirty="0" err="1" smtClean="0"/>
              <a:t>n_estimators</a:t>
            </a:r>
            <a:r>
              <a:rPr lang="en-US" sz="2100" dirty="0" smtClean="0"/>
              <a:t>, </a:t>
            </a:r>
            <a:r>
              <a:rPr lang="en-US" sz="2100" dirty="0" err="1" smtClean="0"/>
              <a:t>max_depth</a:t>
            </a:r>
            <a:r>
              <a:rPr lang="en-US" sz="2100" dirty="0" smtClean="0"/>
              <a:t>, </a:t>
            </a:r>
            <a:r>
              <a:rPr lang="en-US" sz="2100" dirty="0" err="1" smtClean="0"/>
              <a:t>colsample_bytree</a:t>
            </a:r>
            <a:r>
              <a:rPr lang="en-US" sz="2100" dirty="0" smtClean="0"/>
              <a:t>, and subsample.</a:t>
            </a:r>
          </a:p>
          <a:p>
            <a:pPr marL="1339139" lvl="1" indent="-285750">
              <a:buFont typeface="Arial" charset="0"/>
              <a:buChar char="•"/>
            </a:pPr>
            <a:r>
              <a:rPr lang="en-US" sz="2100" dirty="0" smtClean="0"/>
              <a:t>We may have to implement the dart booster if we are still overfitting. This is a neural network technique that implements a dropout technique that doesn’t allow one single tree in the ensemble to have too much weight in trying to predict the sale price. </a:t>
            </a:r>
          </a:p>
          <a:p>
            <a:pPr marL="285750" indent="-285750">
              <a:buFont typeface="Arial" charset="0"/>
              <a:buChar char="•"/>
            </a:pPr>
            <a:r>
              <a:rPr lang="en-US" sz="2100" dirty="0" smtClean="0"/>
              <a:t>After we tune </a:t>
            </a:r>
            <a:r>
              <a:rPr lang="en-US" sz="2100" dirty="0" err="1" smtClean="0"/>
              <a:t>reg_lambda</a:t>
            </a:r>
            <a:r>
              <a:rPr lang="en-US" sz="2100" dirty="0" smtClean="0"/>
              <a:t> and </a:t>
            </a:r>
            <a:r>
              <a:rPr lang="en-US" sz="2100" dirty="0" err="1" smtClean="0"/>
              <a:t>reg_alpha</a:t>
            </a:r>
            <a:r>
              <a:rPr lang="en-US" sz="2100" dirty="0"/>
              <a:t> </a:t>
            </a:r>
            <a:r>
              <a:rPr lang="en-US" sz="2100" dirty="0" smtClean="0"/>
              <a:t>(Part II), along with other parameters, we’ll check errors again. If things are still going bad, then we can implement drop out to see if that will help with overfitting.</a:t>
            </a:r>
          </a:p>
          <a:p>
            <a:pPr marL="285750" indent="-285750">
              <a:buFont typeface="Arial" charset="0"/>
              <a:buChar char="•"/>
            </a:pPr>
            <a:r>
              <a:rPr lang="en-US" sz="2100" dirty="0" smtClean="0"/>
              <a:t>This model performed absolutely terrible, it did worse than the previous Part I model.</a:t>
            </a:r>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73" y="1930920"/>
            <a:ext cx="4974086" cy="2696373"/>
          </a:xfrm>
          <a:prstGeom prst="rect">
            <a:avLst/>
          </a:prstGeo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815" y="1576665"/>
            <a:ext cx="5611722" cy="3043934"/>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3752" y="1576665"/>
            <a:ext cx="5586599" cy="3082064"/>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59" y="7807764"/>
            <a:ext cx="2857500" cy="2857500"/>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634" y="6768361"/>
            <a:ext cx="6032084" cy="3289124"/>
          </a:xfrm>
          <a:prstGeom prst="rect">
            <a:avLst/>
          </a:prstGeom>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62836" y="6863426"/>
            <a:ext cx="6468740" cy="3566016"/>
          </a:xfrm>
          <a:prstGeom prst="rect">
            <a:avLst/>
          </a:prstGeom>
        </p:spPr>
      </p:pic>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898" y="12553840"/>
            <a:ext cx="6348738" cy="3452600"/>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6697" y="12604650"/>
            <a:ext cx="6482342" cy="3538796"/>
          </a:xfrm>
          <a:prstGeom prst="rect">
            <a:avLst/>
          </a:prstGeom>
        </p:spPr>
      </p:pic>
      <p:pic>
        <p:nvPicPr>
          <p:cNvPr id="74" name="Picture 7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03571" y="12553840"/>
            <a:ext cx="6399586" cy="3531034"/>
          </a:xfrm>
          <a:prstGeom prst="rect">
            <a:avLst/>
          </a:prstGeom>
        </p:spPr>
      </p:pic>
      <p:pic>
        <p:nvPicPr>
          <p:cNvPr id="85" name="Picture 8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07" y="18289597"/>
            <a:ext cx="6628520" cy="3550074"/>
          </a:xfrm>
          <a:prstGeom prst="rect">
            <a:avLst/>
          </a:prstGeom>
        </p:spPr>
      </p:pic>
      <p:sp>
        <p:nvSpPr>
          <p:cNvPr id="86" name="TextBox 85"/>
          <p:cNvSpPr txBox="1"/>
          <p:nvPr/>
        </p:nvSpPr>
        <p:spPr>
          <a:xfrm>
            <a:off x="2274098" y="19199391"/>
            <a:ext cx="4562622" cy="1477328"/>
          </a:xfrm>
          <a:prstGeom prst="rect">
            <a:avLst/>
          </a:prstGeom>
          <a:noFill/>
        </p:spPr>
        <p:txBody>
          <a:bodyPr wrap="square" rtlCol="0">
            <a:spAutoFit/>
          </a:bodyPr>
          <a:lstStyle/>
          <a:p>
            <a:pPr marL="171450" indent="-171450">
              <a:buFont typeface="Arial" charset="0"/>
              <a:buChar char="•"/>
            </a:pPr>
            <a:r>
              <a:rPr lang="en-US" sz="1800" b="1" dirty="0" smtClean="0">
                <a:solidFill>
                  <a:srgbClr val="FFC000"/>
                </a:solidFill>
              </a:rPr>
              <a:t>Feature Importance graph.</a:t>
            </a:r>
          </a:p>
          <a:p>
            <a:pPr marL="171450" indent="-171450">
              <a:buFont typeface="Arial" charset="0"/>
              <a:buChar char="•"/>
            </a:pPr>
            <a:r>
              <a:rPr lang="en-US" sz="1800" b="1" dirty="0" smtClean="0">
                <a:solidFill>
                  <a:srgbClr val="FFC000"/>
                </a:solidFill>
              </a:rPr>
              <a:t>Training Error = 0.00451139</a:t>
            </a:r>
          </a:p>
          <a:p>
            <a:pPr marL="171450" indent="-171450">
              <a:buFont typeface="Arial" charset="0"/>
              <a:buChar char="•"/>
            </a:pPr>
            <a:r>
              <a:rPr lang="en-US" sz="1800" b="1" dirty="0" smtClean="0">
                <a:solidFill>
                  <a:srgbClr val="FFC000"/>
                </a:solidFill>
              </a:rPr>
              <a:t>Dev Error = 0.01707068</a:t>
            </a:r>
          </a:p>
          <a:p>
            <a:pPr marL="171450" indent="-171450">
              <a:buFont typeface="Arial" charset="0"/>
              <a:buChar char="•"/>
            </a:pPr>
            <a:r>
              <a:rPr lang="en-US" sz="1800" b="1" dirty="0" smtClean="0">
                <a:solidFill>
                  <a:srgbClr val="FFC000"/>
                </a:solidFill>
              </a:rPr>
              <a:t>Test (</a:t>
            </a:r>
            <a:r>
              <a:rPr lang="en-US" sz="1800" b="1" dirty="0" err="1" smtClean="0">
                <a:solidFill>
                  <a:srgbClr val="FFC000"/>
                </a:solidFill>
              </a:rPr>
              <a:t>Kaggle</a:t>
            </a:r>
            <a:r>
              <a:rPr lang="en-US" sz="1800" b="1" dirty="0" smtClean="0">
                <a:solidFill>
                  <a:srgbClr val="FFC000"/>
                </a:solidFill>
              </a:rPr>
              <a:t>) Error = 0.14024</a:t>
            </a:r>
          </a:p>
          <a:p>
            <a:pPr marL="171450" indent="-171450">
              <a:buFont typeface="Arial" charset="0"/>
              <a:buChar char="•"/>
            </a:pPr>
            <a:r>
              <a:rPr lang="en-US" sz="1800" b="1" dirty="0" smtClean="0">
                <a:solidFill>
                  <a:srgbClr val="FFC000"/>
                </a:solidFill>
              </a:rPr>
              <a:t>Score to Beat from 1</a:t>
            </a:r>
            <a:r>
              <a:rPr lang="en-US" sz="1800" b="1" baseline="30000" dirty="0" smtClean="0">
                <a:solidFill>
                  <a:srgbClr val="FFC000"/>
                </a:solidFill>
              </a:rPr>
              <a:t>st</a:t>
            </a:r>
            <a:r>
              <a:rPr lang="en-US" sz="1800" b="1" dirty="0" smtClean="0">
                <a:solidFill>
                  <a:srgbClr val="FFC000"/>
                </a:solidFill>
              </a:rPr>
              <a:t> Pipeline: 0.12804 </a:t>
            </a:r>
            <a:endParaRPr lang="en-US" sz="1800" b="1" dirty="0">
              <a:solidFill>
                <a:srgbClr val="FFC000"/>
              </a:solidFill>
            </a:endParaRPr>
          </a:p>
        </p:txBody>
      </p:sp>
    </p:spTree>
    <p:extLst>
      <p:ext uri="{BB962C8B-B14F-4D97-AF65-F5344CB8AC3E}">
        <p14:creationId xmlns:p14="http://schemas.microsoft.com/office/powerpoint/2010/main" val="4754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3448810"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Training Set</a:t>
            </a:r>
            <a:endParaRPr lang="en-US" sz="6000" b="1" dirty="0"/>
          </a:p>
        </p:txBody>
      </p:sp>
      <p:sp>
        <p:nvSpPr>
          <p:cNvPr id="2" name="TextBox 1"/>
          <p:cNvSpPr txBox="1"/>
          <p:nvPr/>
        </p:nvSpPr>
        <p:spPr>
          <a:xfrm>
            <a:off x="14751328" y="115163"/>
            <a:ext cx="4797724" cy="784830"/>
          </a:xfrm>
          <a:prstGeom prst="rect">
            <a:avLst/>
          </a:prstGeom>
          <a:noFill/>
        </p:spPr>
        <p:txBody>
          <a:bodyPr wrap="none" rtlCol="0">
            <a:spAutoFit/>
          </a:bodyPr>
          <a:lstStyle/>
          <a:p>
            <a:r>
              <a:rPr lang="en-US" sz="4500" b="1" smtClean="0">
                <a:solidFill>
                  <a:srgbClr val="FF04FF"/>
                </a:solidFill>
              </a:rPr>
              <a:t>A HAPPY STORY 😁 </a:t>
            </a:r>
            <a:endParaRPr lang="en-US" sz="4500" b="1" dirty="0">
              <a:solidFill>
                <a:srgbClr val="FF04FF"/>
              </a:solidFill>
            </a:endParaRPr>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5286" y="1152389"/>
            <a:ext cx="1291957" cy="553998"/>
          </a:xfrm>
          <a:prstGeom prst="rect">
            <a:avLst/>
          </a:prstGeom>
          <a:solidFill>
            <a:schemeClr val="bg1"/>
          </a:solidFill>
        </p:spPr>
        <p:txBody>
          <a:bodyPr wrap="none" rtlCol="0">
            <a:spAutoFit/>
          </a:bodyPr>
          <a:lstStyle/>
          <a:p>
            <a:r>
              <a:rPr lang="en-US" sz="3000" b="1" u="sng" dirty="0" smtClean="0">
                <a:solidFill>
                  <a:srgbClr val="FF0000"/>
                </a:solidFill>
              </a:rPr>
              <a:t>PART II</a:t>
            </a:r>
            <a:endParaRPr lang="en-US" sz="3000" b="1" u="sng" dirty="0">
              <a:solidFill>
                <a:srgbClr val="FF0000"/>
              </a:solidFill>
            </a:endParaRPr>
          </a:p>
        </p:txBody>
      </p:sp>
      <p:sp>
        <p:nvSpPr>
          <p:cNvPr id="16" name="TextBox 15"/>
          <p:cNvSpPr txBox="1"/>
          <p:nvPr/>
        </p:nvSpPr>
        <p:spPr>
          <a:xfrm>
            <a:off x="1306265" y="1299666"/>
            <a:ext cx="5365092" cy="276999"/>
          </a:xfrm>
          <a:prstGeom prst="rect">
            <a:avLst/>
          </a:prstGeom>
          <a:solidFill>
            <a:schemeClr val="bg1"/>
          </a:solidFill>
        </p:spPr>
        <p:txBody>
          <a:bodyPr wrap="square" rtlCol="0">
            <a:spAutoFit/>
          </a:bodyPr>
          <a:lstStyle/>
          <a:p>
            <a:r>
              <a:rPr lang="en-US" sz="1200" b="1" dirty="0" smtClean="0">
                <a:solidFill>
                  <a:srgbClr val="FF0000"/>
                </a:solidFill>
              </a:rPr>
              <a:t>Part II involves tuning parameters that can </a:t>
            </a:r>
            <a:r>
              <a:rPr lang="en-US" sz="1200" b="1" smtClean="0">
                <a:solidFill>
                  <a:srgbClr val="FF0000"/>
                </a:solidFill>
              </a:rPr>
              <a:t>prevent overfitting to the training set</a:t>
            </a:r>
            <a:endParaRPr lang="en-US" sz="1200" b="1" dirty="0">
              <a:solidFill>
                <a:srgbClr val="FF0000"/>
              </a:solidFill>
            </a:endParaRPr>
          </a:p>
        </p:txBody>
      </p:sp>
      <p:cxnSp>
        <p:nvCxnSpPr>
          <p:cNvPr id="9" name="Straight Connector 8"/>
          <p:cNvCxnSpPr/>
          <p:nvPr/>
        </p:nvCxnSpPr>
        <p:spPr>
          <a:xfrm flipH="1">
            <a:off x="6724221" y="1106104"/>
            <a:ext cx="12098" cy="208394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177132" y="1106104"/>
            <a:ext cx="19025" cy="208394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54" y="7657657"/>
            <a:ext cx="21945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054" y="14456458"/>
            <a:ext cx="21945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802" y="1600949"/>
            <a:ext cx="2173159"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learning_rate</a:t>
            </a:r>
            <a:endParaRPr lang="en-US" sz="1600" b="1" dirty="0"/>
          </a:p>
        </p:txBody>
      </p:sp>
      <p:sp>
        <p:nvSpPr>
          <p:cNvPr id="20" name="TextBox 19"/>
          <p:cNvSpPr txBox="1"/>
          <p:nvPr/>
        </p:nvSpPr>
        <p:spPr>
          <a:xfrm>
            <a:off x="6789183" y="1106104"/>
            <a:ext cx="2203808"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n_estimators</a:t>
            </a:r>
            <a:endParaRPr lang="en-US" sz="1600" b="1" dirty="0"/>
          </a:p>
        </p:txBody>
      </p:sp>
      <p:sp>
        <p:nvSpPr>
          <p:cNvPr id="21" name="TextBox 20"/>
          <p:cNvSpPr txBox="1"/>
          <p:nvPr/>
        </p:nvSpPr>
        <p:spPr>
          <a:xfrm>
            <a:off x="14177131" y="1166357"/>
            <a:ext cx="2111925" cy="338554"/>
          </a:xfrm>
          <a:prstGeom prst="rect">
            <a:avLst/>
          </a:prstGeom>
          <a:noFill/>
        </p:spPr>
        <p:txBody>
          <a:bodyPr wrap="none" rtlCol="0">
            <a:spAutoFit/>
          </a:bodyPr>
          <a:lstStyle/>
          <a:p>
            <a:r>
              <a:rPr lang="en-US" sz="1600" b="1" dirty="0" smtClean="0"/>
              <a:t>Round III </a:t>
            </a:r>
            <a:r>
              <a:rPr lang="mr-IN" sz="1600" b="1" dirty="0" smtClean="0"/>
              <a:t>–</a:t>
            </a:r>
            <a:r>
              <a:rPr lang="en-US" sz="1600" b="1" dirty="0" smtClean="0"/>
              <a:t> </a:t>
            </a:r>
            <a:r>
              <a:rPr lang="en-US" sz="1600" b="1" dirty="0" err="1" smtClean="0"/>
              <a:t>max_depth</a:t>
            </a:r>
            <a:endParaRPr lang="en-US" sz="1600" b="1" dirty="0"/>
          </a:p>
        </p:txBody>
      </p:sp>
      <p:sp>
        <p:nvSpPr>
          <p:cNvPr id="22" name="TextBox 21"/>
          <p:cNvSpPr txBox="1"/>
          <p:nvPr/>
        </p:nvSpPr>
        <p:spPr>
          <a:xfrm>
            <a:off x="-80051" y="7681747"/>
            <a:ext cx="1756956" cy="338554"/>
          </a:xfrm>
          <a:prstGeom prst="rect">
            <a:avLst/>
          </a:prstGeom>
          <a:noFill/>
        </p:spPr>
        <p:txBody>
          <a:bodyPr wrap="none" rtlCol="0">
            <a:spAutoFit/>
          </a:bodyPr>
          <a:lstStyle/>
          <a:p>
            <a:r>
              <a:rPr lang="en-US" sz="1600" b="1" dirty="0" smtClean="0"/>
              <a:t>Round IV - lambda</a:t>
            </a:r>
            <a:endParaRPr lang="en-US" sz="1600" b="1" dirty="0"/>
          </a:p>
        </p:txBody>
      </p:sp>
      <p:sp>
        <p:nvSpPr>
          <p:cNvPr id="23" name="TextBox 22"/>
          <p:cNvSpPr txBox="1"/>
          <p:nvPr/>
        </p:nvSpPr>
        <p:spPr>
          <a:xfrm>
            <a:off x="6736319" y="7704698"/>
            <a:ext cx="2619307" cy="338554"/>
          </a:xfrm>
          <a:prstGeom prst="rect">
            <a:avLst/>
          </a:prstGeom>
          <a:noFill/>
        </p:spPr>
        <p:txBody>
          <a:bodyPr wrap="none" rtlCol="0">
            <a:spAutoFit/>
          </a:bodyPr>
          <a:lstStyle/>
          <a:p>
            <a:r>
              <a:rPr lang="en-US" sz="1600" b="1" dirty="0" smtClean="0"/>
              <a:t>Round V </a:t>
            </a:r>
            <a:r>
              <a:rPr lang="mr-IN" sz="1600" b="1" dirty="0" smtClean="0"/>
              <a:t>–</a:t>
            </a:r>
            <a:r>
              <a:rPr lang="en-US" sz="1600" b="1" dirty="0" smtClean="0"/>
              <a:t> </a:t>
            </a:r>
            <a:r>
              <a:rPr lang="en-US" sz="1600" b="1" dirty="0" err="1" smtClean="0"/>
              <a:t>colsample_bytree</a:t>
            </a:r>
            <a:endParaRPr lang="en-US" sz="1600" b="1" dirty="0"/>
          </a:p>
        </p:txBody>
      </p:sp>
      <p:sp>
        <p:nvSpPr>
          <p:cNvPr id="24" name="TextBox 23"/>
          <p:cNvSpPr txBox="1"/>
          <p:nvPr/>
        </p:nvSpPr>
        <p:spPr>
          <a:xfrm>
            <a:off x="14167513" y="7667938"/>
            <a:ext cx="2071914" cy="338554"/>
          </a:xfrm>
          <a:prstGeom prst="rect">
            <a:avLst/>
          </a:prstGeom>
          <a:noFill/>
        </p:spPr>
        <p:txBody>
          <a:bodyPr wrap="none" rtlCol="0">
            <a:spAutoFit/>
          </a:bodyPr>
          <a:lstStyle/>
          <a:p>
            <a:r>
              <a:rPr lang="en-US" sz="1600" b="1" dirty="0" smtClean="0"/>
              <a:t>Round VI </a:t>
            </a:r>
            <a:r>
              <a:rPr lang="mr-IN" sz="1600" b="1" dirty="0" smtClean="0"/>
              <a:t>–</a:t>
            </a:r>
            <a:r>
              <a:rPr lang="en-US" sz="1600" b="1" dirty="0" smtClean="0"/>
              <a:t> subsample</a:t>
            </a:r>
            <a:endParaRPr lang="en-US" sz="1600" b="1" dirty="0"/>
          </a:p>
        </p:txBody>
      </p:sp>
      <p:sp>
        <p:nvSpPr>
          <p:cNvPr id="25" name="TextBox 24"/>
          <p:cNvSpPr txBox="1"/>
          <p:nvPr/>
        </p:nvSpPr>
        <p:spPr>
          <a:xfrm>
            <a:off x="-46054" y="14480547"/>
            <a:ext cx="1691232" cy="338554"/>
          </a:xfrm>
          <a:prstGeom prst="rect">
            <a:avLst/>
          </a:prstGeom>
          <a:noFill/>
        </p:spPr>
        <p:txBody>
          <a:bodyPr wrap="none" rtlCol="0">
            <a:spAutoFit/>
          </a:bodyPr>
          <a:lstStyle/>
          <a:p>
            <a:r>
              <a:rPr lang="en-US" sz="1600" b="1" dirty="0" smtClean="0"/>
              <a:t>Round VII - alpha</a:t>
            </a:r>
            <a:endParaRPr lang="en-US" sz="1600" b="1" dirty="0"/>
          </a:p>
        </p:txBody>
      </p:sp>
      <p:sp>
        <p:nvSpPr>
          <p:cNvPr id="26" name="TextBox 25"/>
          <p:cNvSpPr txBox="1"/>
          <p:nvPr/>
        </p:nvSpPr>
        <p:spPr>
          <a:xfrm>
            <a:off x="6724221" y="14493218"/>
            <a:ext cx="2786019" cy="338554"/>
          </a:xfrm>
          <a:prstGeom prst="rect">
            <a:avLst/>
          </a:prstGeom>
          <a:noFill/>
        </p:spPr>
        <p:txBody>
          <a:bodyPr wrap="none" rtlCol="0">
            <a:spAutoFit/>
          </a:bodyPr>
          <a:lstStyle/>
          <a:p>
            <a:r>
              <a:rPr lang="en-US" sz="1600" b="1" dirty="0" smtClean="0"/>
              <a:t>Round VIII </a:t>
            </a:r>
            <a:r>
              <a:rPr lang="mr-IN" sz="1600" b="1" dirty="0" smtClean="0"/>
              <a:t>–</a:t>
            </a:r>
            <a:r>
              <a:rPr lang="en-US" sz="1600" b="1" dirty="0" smtClean="0"/>
              <a:t> </a:t>
            </a:r>
            <a:r>
              <a:rPr lang="en-US" sz="1600" b="1" dirty="0" err="1" smtClean="0"/>
              <a:t>min_child_weight</a:t>
            </a:r>
            <a:endParaRPr lang="en-US" sz="1600" b="1" dirty="0"/>
          </a:p>
        </p:txBody>
      </p:sp>
      <p:sp>
        <p:nvSpPr>
          <p:cNvPr id="49" name="TextBox 48"/>
          <p:cNvSpPr txBox="1"/>
          <p:nvPr/>
        </p:nvSpPr>
        <p:spPr>
          <a:xfrm>
            <a:off x="14205776" y="14512441"/>
            <a:ext cx="3419206" cy="477054"/>
          </a:xfrm>
          <a:prstGeom prst="rect">
            <a:avLst/>
          </a:prstGeom>
          <a:noFill/>
        </p:spPr>
        <p:txBody>
          <a:bodyPr wrap="none" rtlCol="0">
            <a:spAutoFit/>
          </a:bodyPr>
          <a:lstStyle/>
          <a:p>
            <a:r>
              <a:rPr lang="en-US" sz="2500" b="1" u="sng" dirty="0" smtClean="0">
                <a:solidFill>
                  <a:srgbClr val="FF0000"/>
                </a:solidFill>
              </a:rPr>
              <a:t>Performance Conclusion</a:t>
            </a:r>
            <a:endParaRPr lang="en-US" sz="2500" b="1" u="sng" dirty="0">
              <a:solidFill>
                <a:srgbClr val="FF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2" y="1939445"/>
            <a:ext cx="6400551" cy="3577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8295" y="1706387"/>
            <a:ext cx="6965976" cy="374136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1328" y="1485767"/>
            <a:ext cx="6866467" cy="369785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43252"/>
            <a:ext cx="6664862" cy="358062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2316" y="8053532"/>
            <a:ext cx="6991955" cy="380743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1328" y="8151575"/>
            <a:ext cx="6879349" cy="3672640"/>
          </a:xfrm>
          <a:prstGeom prst="rect">
            <a:avLst/>
          </a:prstGeom>
        </p:spPr>
      </p:pic>
      <p:sp>
        <p:nvSpPr>
          <p:cNvPr id="28" name="5-Point Star 27"/>
          <p:cNvSpPr/>
          <p:nvPr/>
        </p:nvSpPr>
        <p:spPr>
          <a:xfrm>
            <a:off x="19671846" y="1706387"/>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5-Point Star 59"/>
          <p:cNvSpPr/>
          <p:nvPr/>
        </p:nvSpPr>
        <p:spPr>
          <a:xfrm>
            <a:off x="4899417" y="10472491"/>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5-Point Star 61"/>
          <p:cNvSpPr/>
          <p:nvPr/>
        </p:nvSpPr>
        <p:spPr>
          <a:xfrm>
            <a:off x="15634429" y="8303711"/>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86" y="15085617"/>
            <a:ext cx="6346959" cy="3452080"/>
          </a:xfrm>
          <a:prstGeom prst="rect">
            <a:avLst/>
          </a:prstGeom>
        </p:spPr>
      </p:pic>
      <p:sp>
        <p:nvSpPr>
          <p:cNvPr id="67" name="5-Point Star 66"/>
          <p:cNvSpPr/>
          <p:nvPr/>
        </p:nvSpPr>
        <p:spPr>
          <a:xfrm>
            <a:off x="924308" y="17295416"/>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4589" y="15029678"/>
            <a:ext cx="6594654" cy="3630084"/>
          </a:xfrm>
          <a:prstGeom prst="rect">
            <a:avLst/>
          </a:prstGeom>
        </p:spPr>
      </p:pic>
      <p:sp>
        <p:nvSpPr>
          <p:cNvPr id="70" name="5-Point Star 69"/>
          <p:cNvSpPr/>
          <p:nvPr/>
        </p:nvSpPr>
        <p:spPr>
          <a:xfrm>
            <a:off x="11920460" y="15317666"/>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0" y="5738191"/>
            <a:ext cx="6468225" cy="1569660"/>
          </a:xfrm>
          <a:prstGeom prst="rect">
            <a:avLst/>
          </a:prstGeom>
          <a:noFill/>
        </p:spPr>
        <p:txBody>
          <a:bodyPr wrap="square" rtlCol="0">
            <a:spAutoFit/>
          </a:bodyPr>
          <a:lstStyle/>
          <a:p>
            <a:pPr marL="171450" indent="-171450">
              <a:buFont typeface="Arial" charset="0"/>
              <a:buChar char="•"/>
            </a:pPr>
            <a:r>
              <a:rPr lang="en-US" sz="1600" dirty="0" smtClean="0"/>
              <a:t>The graph above shows the negative mean log squared error (3 fold cross-validation) vs </a:t>
            </a:r>
            <a:r>
              <a:rPr lang="en-US" sz="1600" dirty="0" err="1" smtClean="0"/>
              <a:t>learning_rate</a:t>
            </a:r>
            <a:r>
              <a:rPr lang="en-US" sz="1600" dirty="0"/>
              <a:t> </a:t>
            </a:r>
            <a:r>
              <a:rPr lang="en-US" sz="1600" dirty="0" smtClean="0"/>
              <a:t>with </a:t>
            </a:r>
            <a:r>
              <a:rPr lang="en-US" sz="1600" dirty="0" err="1" smtClean="0"/>
              <a:t>n_estimators</a:t>
            </a:r>
            <a:r>
              <a:rPr lang="en-US" sz="1600" dirty="0" smtClean="0"/>
              <a:t>=1000.</a:t>
            </a:r>
          </a:p>
          <a:p>
            <a:pPr marL="171450" indent="-171450">
              <a:buFont typeface="Arial" charset="0"/>
              <a:buChar char="•"/>
            </a:pPr>
            <a:r>
              <a:rPr lang="en-US" sz="1600" dirty="0" smtClean="0"/>
              <a:t>The performance peaks around 0.01-0.03, then the performance suffers after that. </a:t>
            </a:r>
          </a:p>
          <a:p>
            <a:pPr marL="171450" indent="-171450">
              <a:buFont typeface="Arial" charset="0"/>
              <a:buChar char="•"/>
            </a:pPr>
            <a:r>
              <a:rPr lang="en-US" sz="1600" dirty="0" smtClean="0"/>
              <a:t>The learning rate that performed the best is </a:t>
            </a:r>
            <a:r>
              <a:rPr lang="en-US" sz="1600" b="1" dirty="0" err="1" smtClean="0"/>
              <a:t>learning_rate</a:t>
            </a:r>
            <a:r>
              <a:rPr lang="en-US" sz="1600" b="1" dirty="0" smtClean="0"/>
              <a:t>=0.02156731032878086</a:t>
            </a:r>
            <a:r>
              <a:rPr lang="en-US" sz="1600" dirty="0" smtClean="0"/>
              <a:t>.</a:t>
            </a:r>
            <a:endParaRPr lang="en-US" sz="1600" dirty="0"/>
          </a:p>
        </p:txBody>
      </p:sp>
      <p:sp>
        <p:nvSpPr>
          <p:cNvPr id="32" name="TextBox 31"/>
          <p:cNvSpPr txBox="1"/>
          <p:nvPr/>
        </p:nvSpPr>
        <p:spPr>
          <a:xfrm>
            <a:off x="6896114" y="5516612"/>
            <a:ext cx="6890743" cy="1754326"/>
          </a:xfrm>
          <a:prstGeom prst="rect">
            <a:avLst/>
          </a:prstGeom>
          <a:noFill/>
        </p:spPr>
        <p:txBody>
          <a:bodyPr wrap="square" rtlCol="0">
            <a:spAutoFit/>
          </a:bodyPr>
          <a:lstStyle/>
          <a:p>
            <a:pPr marL="171450" indent="-171450">
              <a:buFont typeface="Arial" charset="0"/>
              <a:buChar char="•"/>
            </a:pPr>
            <a:r>
              <a:rPr lang="en-US" sz="1800" dirty="0"/>
              <a:t>The graph above shows the negative mean log squared error (3 fold cross-validation) </a:t>
            </a:r>
            <a:r>
              <a:rPr lang="en-US" sz="1800" dirty="0" smtClean="0"/>
              <a:t>vs </a:t>
            </a:r>
            <a:r>
              <a:rPr lang="en-US" sz="1800" dirty="0" err="1" smtClean="0"/>
              <a:t>n_estimators</a:t>
            </a:r>
            <a:r>
              <a:rPr lang="en-US" sz="1800" dirty="0" smtClean="0"/>
              <a:t>.</a:t>
            </a:r>
          </a:p>
          <a:p>
            <a:pPr marL="171450" indent="-171450">
              <a:buFont typeface="Arial" charset="0"/>
              <a:buChar char="•"/>
            </a:pPr>
            <a:r>
              <a:rPr lang="en-US" sz="1800" dirty="0" smtClean="0"/>
              <a:t>With a very small </a:t>
            </a:r>
            <a:r>
              <a:rPr lang="en-US" sz="1800" dirty="0" err="1" smtClean="0"/>
              <a:t>learning_rate</a:t>
            </a:r>
            <a:r>
              <a:rPr lang="en-US" sz="1800" dirty="0" smtClean="0"/>
              <a:t>, I wanted to try large values for </a:t>
            </a:r>
            <a:r>
              <a:rPr lang="en-US" sz="1800" dirty="0" err="1" smtClean="0"/>
              <a:t>n_estimators</a:t>
            </a:r>
            <a:r>
              <a:rPr lang="en-US" sz="1800" dirty="0" smtClean="0"/>
              <a:t>. There are basically 2 peaks in this graph, then after the second peak the performance begins to suffer. </a:t>
            </a:r>
          </a:p>
          <a:p>
            <a:pPr marL="171450" indent="-171450">
              <a:buFont typeface="Arial" charset="0"/>
              <a:buChar char="•"/>
            </a:pPr>
            <a:r>
              <a:rPr lang="en-US" sz="1800" dirty="0" smtClean="0"/>
              <a:t>The best value is </a:t>
            </a:r>
            <a:r>
              <a:rPr lang="en-US" sz="1800" b="1" dirty="0" err="1" smtClean="0"/>
              <a:t>n_estimators</a:t>
            </a:r>
            <a:r>
              <a:rPr lang="en-US" sz="1800" b="1" dirty="0" smtClean="0"/>
              <a:t>=1280</a:t>
            </a:r>
            <a:r>
              <a:rPr lang="en-US" sz="1800" dirty="0" smtClean="0"/>
              <a:t>. </a:t>
            </a:r>
            <a:endParaRPr lang="en-US" sz="1800" dirty="0"/>
          </a:p>
        </p:txBody>
      </p:sp>
      <p:sp>
        <p:nvSpPr>
          <p:cNvPr id="71" name="TextBox 70"/>
          <p:cNvSpPr txBox="1"/>
          <p:nvPr/>
        </p:nvSpPr>
        <p:spPr>
          <a:xfrm>
            <a:off x="14177130" y="5095041"/>
            <a:ext cx="7887739" cy="2308324"/>
          </a:xfrm>
          <a:prstGeom prst="rect">
            <a:avLst/>
          </a:prstGeom>
          <a:noFill/>
        </p:spPr>
        <p:txBody>
          <a:bodyPr wrap="square" rtlCol="0">
            <a:spAutoFit/>
          </a:bodyPr>
          <a:lstStyle/>
          <a:p>
            <a:pPr marL="171450" indent="-171450">
              <a:buFont typeface="Arial" charset="0"/>
              <a:buChar char="•"/>
            </a:pPr>
            <a:r>
              <a:rPr lang="en-US" sz="1200" dirty="0"/>
              <a:t>The graph above shows the negative mean log squared error (3 fold cross-validation</a:t>
            </a:r>
            <a:r>
              <a:rPr lang="en-US" sz="1200" dirty="0" smtClean="0"/>
              <a:t>) vs </a:t>
            </a:r>
            <a:r>
              <a:rPr lang="en-US" sz="1200" dirty="0" err="1" smtClean="0"/>
              <a:t>max_depth</a:t>
            </a:r>
            <a:r>
              <a:rPr lang="en-US" sz="1200" dirty="0" smtClean="0"/>
              <a:t>.</a:t>
            </a:r>
          </a:p>
          <a:p>
            <a:pPr marL="171450" indent="-171450">
              <a:buFont typeface="Arial" charset="0"/>
              <a:buChar char="•"/>
            </a:pPr>
            <a:r>
              <a:rPr lang="en-US" sz="1200" dirty="0" smtClean="0"/>
              <a:t>From this graph, we can see that the performance is best around 3-4, then the performance begins to suffer. </a:t>
            </a:r>
          </a:p>
          <a:p>
            <a:pPr marL="171450" indent="-171450">
              <a:buFont typeface="Arial" charset="0"/>
              <a:buChar char="•"/>
            </a:pPr>
            <a:r>
              <a:rPr lang="en-US" sz="1200" dirty="0" smtClean="0"/>
              <a:t>From this point on, I employed a new strategy to test how well these parameters work with generalizing to other sets. So I grabbed a couple of </a:t>
            </a:r>
            <a:r>
              <a:rPr lang="en-US" sz="1200" dirty="0" err="1" smtClean="0"/>
              <a:t>max_depth</a:t>
            </a:r>
            <a:r>
              <a:rPr lang="en-US" sz="1200" dirty="0" smtClean="0"/>
              <a:t> values that were tested (and therefore we have mean dev set errors that we can use to compare as well) and tested them on the training set and test set. That way, we can see what values are overfitting to the training set/ dev set, and see if we can generalize better to the test set. In hindsight, this was not the greatest move because technically, we can be overfitting to the test set if we only pick values that are fitting well to the test set. </a:t>
            </a:r>
          </a:p>
          <a:p>
            <a:pPr marL="171450" indent="-171450">
              <a:buFont typeface="Arial" charset="0"/>
              <a:buChar char="•"/>
            </a:pPr>
            <a:r>
              <a:rPr lang="en-US" sz="1200" dirty="0" smtClean="0"/>
              <a:t>I tested the </a:t>
            </a:r>
            <a:r>
              <a:rPr lang="en-US" sz="1200" dirty="0" err="1" smtClean="0"/>
              <a:t>max_depth</a:t>
            </a:r>
            <a:r>
              <a:rPr lang="en-US" sz="1200" dirty="0" smtClean="0"/>
              <a:t> values of 4,6, and 8. These are the results:</a:t>
            </a:r>
          </a:p>
          <a:p>
            <a:pPr marL="1224839" lvl="1" indent="-171450">
              <a:buFont typeface="Arial" charset="0"/>
              <a:buChar char="•"/>
            </a:pPr>
            <a:r>
              <a:rPr lang="en-US" sz="1200" dirty="0" err="1" smtClean="0"/>
              <a:t>Max_depth</a:t>
            </a:r>
            <a:r>
              <a:rPr lang="en-US" sz="1200" dirty="0" smtClean="0"/>
              <a:t>=4, training error=0.002706866, dev error=0.0172488806, test error=0.13928</a:t>
            </a:r>
          </a:p>
          <a:p>
            <a:pPr marL="1224839" lvl="1" indent="-171450">
              <a:buFont typeface="Arial" charset="0"/>
              <a:buChar char="•"/>
            </a:pPr>
            <a:r>
              <a:rPr lang="en-US" sz="1200" b="1" dirty="0" err="1" smtClean="0"/>
              <a:t>Max_depth</a:t>
            </a:r>
            <a:r>
              <a:rPr lang="en-US" sz="1200" b="1" dirty="0" smtClean="0"/>
              <a:t>=6, training error=0.000486761, dev error=0.018482, test error=0.13702</a:t>
            </a:r>
          </a:p>
          <a:p>
            <a:pPr marL="1224839" lvl="1" indent="-171450">
              <a:buFont typeface="Arial" charset="0"/>
              <a:buChar char="•"/>
            </a:pPr>
            <a:r>
              <a:rPr lang="en-US" sz="1200" dirty="0" err="1" smtClean="0"/>
              <a:t>Max_depth</a:t>
            </a:r>
            <a:r>
              <a:rPr lang="en-US" sz="1200" dirty="0" smtClean="0"/>
              <a:t>=8, training error=0.000136999, dev error=0.018912, test error=0.13747</a:t>
            </a:r>
          </a:p>
          <a:p>
            <a:pPr marL="171450" indent="-171450">
              <a:buFont typeface="Arial" charset="0"/>
              <a:buChar char="•"/>
            </a:pPr>
            <a:r>
              <a:rPr lang="en-US" sz="1200" dirty="0" smtClean="0"/>
              <a:t>I decided to go with the </a:t>
            </a:r>
            <a:r>
              <a:rPr lang="en-US" sz="1200" dirty="0" err="1" smtClean="0"/>
              <a:t>max_depth</a:t>
            </a:r>
            <a:r>
              <a:rPr lang="en-US" sz="1200" dirty="0" smtClean="0"/>
              <a:t>=6 value since it gave me the lowest value for the </a:t>
            </a:r>
            <a:r>
              <a:rPr lang="en-US" sz="1200" dirty="0" err="1" smtClean="0"/>
              <a:t>test_error</a:t>
            </a:r>
            <a:r>
              <a:rPr lang="en-US" sz="1200" dirty="0" smtClean="0"/>
              <a:t>.</a:t>
            </a:r>
          </a:p>
        </p:txBody>
      </p:sp>
      <p:sp>
        <p:nvSpPr>
          <p:cNvPr id="72" name="TextBox 71"/>
          <p:cNvSpPr txBox="1"/>
          <p:nvPr/>
        </p:nvSpPr>
        <p:spPr>
          <a:xfrm>
            <a:off x="-29802" y="11702405"/>
            <a:ext cx="6701159" cy="2693045"/>
          </a:xfrm>
          <a:prstGeom prst="rect">
            <a:avLst/>
          </a:prstGeom>
          <a:noFill/>
        </p:spPr>
        <p:txBody>
          <a:bodyPr wrap="square" rtlCol="0">
            <a:spAutoFit/>
          </a:bodyPr>
          <a:lstStyle/>
          <a:p>
            <a:pPr marL="171450" indent="-171450">
              <a:buFont typeface="Arial" charset="0"/>
              <a:buChar char="•"/>
            </a:pPr>
            <a:r>
              <a:rPr lang="en-US" sz="1300" dirty="0"/>
              <a:t>The graph above shows the negative mean log squared error (3 fold cross-validation) vs </a:t>
            </a:r>
            <a:r>
              <a:rPr lang="en-US" sz="1300" dirty="0" smtClean="0"/>
              <a:t>lambda.</a:t>
            </a:r>
          </a:p>
          <a:p>
            <a:pPr marL="171450" indent="-171450">
              <a:buFont typeface="Arial" charset="0"/>
              <a:buChar char="•"/>
            </a:pPr>
            <a:r>
              <a:rPr lang="en-US" sz="1300" dirty="0" smtClean="0"/>
              <a:t>The general trend is that the performance increases as we increase the value of lambda. </a:t>
            </a:r>
          </a:p>
          <a:p>
            <a:pPr marL="171450" indent="-171450">
              <a:buFont typeface="Arial" charset="0"/>
              <a:buChar char="•"/>
            </a:pPr>
            <a:r>
              <a:rPr lang="en-US" sz="1300" dirty="0" smtClean="0"/>
              <a:t>I took this idea, and tested it on the test set to see which values were the best for the test set performance.</a:t>
            </a:r>
          </a:p>
          <a:p>
            <a:pPr marL="171450" indent="-171450">
              <a:buFont typeface="Arial" charset="0"/>
              <a:buChar char="•"/>
            </a:pPr>
            <a:r>
              <a:rPr lang="en-US" sz="1300" dirty="0" smtClean="0"/>
              <a:t>I tested 2 values: lambda=6 and lambda=12. Here are the results:</a:t>
            </a:r>
          </a:p>
          <a:p>
            <a:pPr marL="1224839" lvl="1" indent="-171450">
              <a:buFont typeface="Arial" charset="0"/>
              <a:buChar char="•"/>
            </a:pPr>
            <a:r>
              <a:rPr lang="en-US" sz="1300" dirty="0" smtClean="0"/>
              <a:t>Lambda=6, training error=0.00377984, dev error=0.017857, test error=0.13678</a:t>
            </a:r>
          </a:p>
          <a:p>
            <a:pPr marL="1224839" lvl="1" indent="-171450">
              <a:buFont typeface="Arial" charset="0"/>
              <a:buChar char="•"/>
            </a:pPr>
            <a:r>
              <a:rPr lang="en-US" sz="1300" b="1" dirty="0" smtClean="0"/>
              <a:t>Lambda=12, training error=0.0047876459, dev error=0.017325, test error=0.13216</a:t>
            </a:r>
          </a:p>
          <a:p>
            <a:pPr marL="171450" indent="-171450">
              <a:buFont typeface="Arial" charset="0"/>
              <a:buChar char="•"/>
            </a:pPr>
            <a:r>
              <a:rPr lang="en-US" sz="1300" dirty="0" smtClean="0"/>
              <a:t>I decided to go with lambda=12 because this was the recommended value from the above graph and it performed significantly better than the other value I tested. I used </a:t>
            </a:r>
            <a:r>
              <a:rPr lang="en-US" sz="1300" b="1" dirty="0" smtClean="0"/>
              <a:t>lambda = 12 </a:t>
            </a:r>
            <a:r>
              <a:rPr lang="en-US" sz="1300" dirty="0" smtClean="0"/>
              <a:t>from this point on.</a:t>
            </a:r>
          </a:p>
        </p:txBody>
      </p:sp>
      <p:sp>
        <p:nvSpPr>
          <p:cNvPr id="73" name="TextBox 72"/>
          <p:cNvSpPr txBox="1"/>
          <p:nvPr/>
        </p:nvSpPr>
        <p:spPr>
          <a:xfrm>
            <a:off x="6917745" y="11831914"/>
            <a:ext cx="6890743" cy="2400657"/>
          </a:xfrm>
          <a:prstGeom prst="rect">
            <a:avLst/>
          </a:prstGeom>
          <a:noFill/>
        </p:spPr>
        <p:txBody>
          <a:bodyPr wrap="square" rtlCol="0">
            <a:spAutoFit/>
          </a:bodyPr>
          <a:lstStyle/>
          <a:p>
            <a:pPr marL="171450" indent="-171450">
              <a:buFont typeface="Arial" charset="0"/>
              <a:buChar char="•"/>
            </a:pPr>
            <a:r>
              <a:rPr lang="en-US" sz="1500" dirty="0"/>
              <a:t>The graph above shows the negative mean log squared error (3 fold cross-validation) </a:t>
            </a:r>
            <a:r>
              <a:rPr lang="en-US" sz="1500" dirty="0" smtClean="0"/>
              <a:t>vs </a:t>
            </a:r>
            <a:r>
              <a:rPr lang="en-US" sz="1500" dirty="0" err="1" smtClean="0"/>
              <a:t>colsample_bytree</a:t>
            </a:r>
            <a:r>
              <a:rPr lang="en-US" sz="1500" dirty="0" smtClean="0"/>
              <a:t>.</a:t>
            </a:r>
          </a:p>
          <a:p>
            <a:pPr marL="171450" indent="-171450">
              <a:buFont typeface="Arial" charset="0"/>
              <a:buChar char="•"/>
            </a:pPr>
            <a:r>
              <a:rPr lang="en-US" sz="1500" dirty="0" smtClean="0"/>
              <a:t>The performance increases up to a point, then the performance stays stagnant from that point on. </a:t>
            </a:r>
          </a:p>
          <a:p>
            <a:pPr marL="171450" indent="-171450">
              <a:buFont typeface="Arial" charset="0"/>
              <a:buChar char="•"/>
            </a:pPr>
            <a:r>
              <a:rPr lang="en-US" sz="1500" dirty="0" smtClean="0"/>
              <a:t>I was glad that it did not return a 1 like the last parameter tuning, because from my research, using all features is usually never the best option, so at this point I believe that my parameter tuning is going well.</a:t>
            </a:r>
          </a:p>
          <a:p>
            <a:pPr marL="171450" indent="-171450">
              <a:buFont typeface="Arial" charset="0"/>
              <a:buChar char="•"/>
            </a:pPr>
            <a:r>
              <a:rPr lang="en-US" sz="1500" dirty="0" smtClean="0"/>
              <a:t>I did not test multiple values for this, and I just accepted the value that was the best for the dev set error. </a:t>
            </a:r>
          </a:p>
          <a:p>
            <a:pPr marL="171450" indent="-171450">
              <a:buFont typeface="Arial" charset="0"/>
              <a:buChar char="•"/>
            </a:pPr>
            <a:r>
              <a:rPr lang="en-US" sz="1500" dirty="0" smtClean="0"/>
              <a:t>The best value according  to the parameter tuning is </a:t>
            </a:r>
            <a:r>
              <a:rPr lang="en-US" sz="1500" b="1" dirty="0" err="1" smtClean="0"/>
              <a:t>colsample_bytree</a:t>
            </a:r>
            <a:r>
              <a:rPr lang="en-US" sz="1500" b="1" dirty="0" smtClean="0"/>
              <a:t>=0.29.</a:t>
            </a:r>
            <a:endParaRPr lang="en-US" sz="1500" b="1" dirty="0"/>
          </a:p>
        </p:txBody>
      </p:sp>
      <p:sp>
        <p:nvSpPr>
          <p:cNvPr id="75" name="TextBox 74"/>
          <p:cNvSpPr txBox="1"/>
          <p:nvPr/>
        </p:nvSpPr>
        <p:spPr>
          <a:xfrm>
            <a:off x="14347020" y="11824215"/>
            <a:ext cx="7415700" cy="2492990"/>
          </a:xfrm>
          <a:prstGeom prst="rect">
            <a:avLst/>
          </a:prstGeom>
          <a:noFill/>
        </p:spPr>
        <p:txBody>
          <a:bodyPr wrap="square" rtlCol="0">
            <a:spAutoFit/>
          </a:bodyPr>
          <a:lstStyle/>
          <a:p>
            <a:pPr marL="171450" indent="-171450">
              <a:buFont typeface="Arial" charset="0"/>
              <a:buChar char="•"/>
            </a:pPr>
            <a:r>
              <a:rPr lang="en-US" sz="1200" dirty="0"/>
              <a:t>The graph above shows the negative mean log squared error (3 fold cross-validation) vs </a:t>
            </a:r>
            <a:r>
              <a:rPr lang="en-US" sz="1200" dirty="0" smtClean="0"/>
              <a:t>subsample.</a:t>
            </a:r>
          </a:p>
          <a:p>
            <a:pPr marL="171450" indent="-171450">
              <a:buFont typeface="Arial" charset="0"/>
              <a:buChar char="•"/>
            </a:pPr>
            <a:r>
              <a:rPr lang="en-US" sz="1200" dirty="0" smtClean="0"/>
              <a:t>There is a somewhat trend that as we increase the subsample size, the performance gets better, but it is still somewhat sporadic. </a:t>
            </a:r>
          </a:p>
          <a:p>
            <a:pPr marL="171450" indent="-171450">
              <a:buFont typeface="Arial" charset="0"/>
              <a:buChar char="•"/>
            </a:pPr>
            <a:r>
              <a:rPr lang="en-US" sz="1200" dirty="0" smtClean="0"/>
              <a:t>Again, the parameter tuning returns a value of 1, but I had a feeling that this wasn’t right. </a:t>
            </a:r>
          </a:p>
          <a:p>
            <a:pPr marL="171450" indent="-171450">
              <a:buFont typeface="Arial" charset="0"/>
              <a:buChar char="•"/>
            </a:pPr>
            <a:r>
              <a:rPr lang="en-US" sz="1200" dirty="0" smtClean="0"/>
              <a:t>I decided to test multiple values of subsample to see what would work best for the test set. I tried 3 values: 1, 0.66, and 0.5. My intuition was that since when we do the 3 fold cross-validation parameter tuning, the training set is only 2/3 of the entire set (~900 values). So, since the parameter tuning process returned subsample=1, I thought that it realistically only wanted 2/3 of the values. </a:t>
            </a:r>
          </a:p>
          <a:p>
            <a:pPr marL="171450" indent="-171450">
              <a:buFont typeface="Arial" charset="0"/>
              <a:buChar char="•"/>
            </a:pPr>
            <a:r>
              <a:rPr lang="en-US" sz="1200" dirty="0" smtClean="0"/>
              <a:t>Here are the results from the test:</a:t>
            </a:r>
          </a:p>
          <a:p>
            <a:pPr marL="1224839" lvl="1" indent="-171450">
              <a:buFont typeface="Arial" charset="0"/>
              <a:buChar char="•"/>
            </a:pPr>
            <a:r>
              <a:rPr lang="en-US" sz="1200" dirty="0" smtClean="0"/>
              <a:t>Subsample=1, training error=0.002846854, dev error=0.16623, test error=0.1297</a:t>
            </a:r>
          </a:p>
          <a:p>
            <a:pPr marL="1224839" lvl="1" indent="-171450">
              <a:buFont typeface="Arial" charset="0"/>
              <a:buChar char="•"/>
            </a:pPr>
            <a:r>
              <a:rPr lang="en-US" sz="1200" b="1" dirty="0" smtClean="0"/>
              <a:t>Subsample=0.66, training error=0.0033917, dev error=0.017174, test error=0.12886</a:t>
            </a:r>
          </a:p>
          <a:p>
            <a:pPr marL="1224839" lvl="1" indent="-171450">
              <a:buFont typeface="Arial" charset="0"/>
              <a:buChar char="•"/>
            </a:pPr>
            <a:r>
              <a:rPr lang="en-US" sz="1200" dirty="0" smtClean="0"/>
              <a:t>Subsample=0.5, training error=0.00398655, dev error=0.017406, test error=0.12932</a:t>
            </a:r>
          </a:p>
          <a:p>
            <a:pPr marL="171450" indent="-171450">
              <a:buFont typeface="Arial" charset="0"/>
              <a:buChar char="•"/>
            </a:pPr>
            <a:r>
              <a:rPr lang="en-US" sz="1200" dirty="0" smtClean="0"/>
              <a:t>I decided to use the value </a:t>
            </a:r>
            <a:r>
              <a:rPr lang="en-US" sz="1200" b="1" dirty="0" smtClean="0"/>
              <a:t>subsample=0.66</a:t>
            </a:r>
            <a:r>
              <a:rPr lang="en-US" sz="1200" dirty="0" smtClean="0"/>
              <a:t> because it performed best on the test set.</a:t>
            </a:r>
            <a:endParaRPr lang="en-US" sz="1200" dirty="0"/>
          </a:p>
        </p:txBody>
      </p:sp>
      <p:sp>
        <p:nvSpPr>
          <p:cNvPr id="76" name="TextBox 75"/>
          <p:cNvSpPr txBox="1"/>
          <p:nvPr/>
        </p:nvSpPr>
        <p:spPr>
          <a:xfrm>
            <a:off x="68671" y="18547806"/>
            <a:ext cx="6527254" cy="3323987"/>
          </a:xfrm>
          <a:prstGeom prst="rect">
            <a:avLst/>
          </a:prstGeom>
          <a:noFill/>
        </p:spPr>
        <p:txBody>
          <a:bodyPr wrap="square" rtlCol="0">
            <a:spAutoFit/>
          </a:bodyPr>
          <a:lstStyle/>
          <a:p>
            <a:pPr marL="171450" indent="-171450">
              <a:buFont typeface="Arial" charset="0"/>
              <a:buChar char="•"/>
            </a:pPr>
            <a:r>
              <a:rPr lang="en-US" sz="1500" dirty="0"/>
              <a:t>The graph above shows the negative mean log squared error (3 fold cross-validation) </a:t>
            </a:r>
            <a:r>
              <a:rPr lang="en-US" sz="1500" dirty="0" smtClean="0"/>
              <a:t>vs alpha.</a:t>
            </a:r>
          </a:p>
          <a:p>
            <a:pPr marL="171450" indent="-171450">
              <a:buFont typeface="Arial" charset="0"/>
              <a:buChar char="•"/>
            </a:pPr>
            <a:r>
              <a:rPr lang="en-US" sz="1500" dirty="0" smtClean="0"/>
              <a:t>There </a:t>
            </a:r>
            <a:r>
              <a:rPr lang="en-US" sz="1500" dirty="0" err="1" smtClean="0"/>
              <a:t>isn</a:t>
            </a:r>
            <a:r>
              <a:rPr lang="mr-IN" sz="1500" dirty="0" smtClean="0"/>
              <a:t>’</a:t>
            </a:r>
            <a:r>
              <a:rPr lang="en-US" sz="1500" dirty="0" smtClean="0"/>
              <a:t>t </a:t>
            </a:r>
            <a:r>
              <a:rPr lang="en-US" sz="1500" dirty="0" err="1" smtClean="0"/>
              <a:t>reallly</a:t>
            </a:r>
            <a:r>
              <a:rPr lang="en-US" sz="1500" dirty="0" smtClean="0"/>
              <a:t> a pattern here, which is similar to the last alpha graphs. Because of this, I decided to try multiple values on the test set to see which one was the best.</a:t>
            </a:r>
          </a:p>
          <a:p>
            <a:pPr marL="171450" indent="-171450">
              <a:buFont typeface="Arial" charset="0"/>
              <a:buChar char="•"/>
            </a:pPr>
            <a:r>
              <a:rPr lang="en-US" sz="1500" dirty="0" smtClean="0"/>
              <a:t>Here are the results:</a:t>
            </a:r>
          </a:p>
          <a:p>
            <a:pPr marL="1224839" lvl="1" indent="-171450">
              <a:buFont typeface="Arial" charset="0"/>
              <a:buChar char="•"/>
            </a:pPr>
            <a:r>
              <a:rPr lang="en-US" sz="1500" dirty="0" smtClean="0"/>
              <a:t>Alpha=8, training error=0.003352137, dev error=0.01717395, test error=0.12932</a:t>
            </a:r>
          </a:p>
          <a:p>
            <a:pPr marL="1224839" lvl="1" indent="-171450">
              <a:buFont typeface="Arial" charset="0"/>
              <a:buChar char="•"/>
            </a:pPr>
            <a:r>
              <a:rPr lang="en-US" sz="1500" dirty="0" smtClean="0"/>
              <a:t>Alpha=5, training error=0.003361089, dev error=0.017191, test error=0.12922</a:t>
            </a:r>
          </a:p>
          <a:p>
            <a:pPr marL="1224839" lvl="1" indent="-171450">
              <a:buFont typeface="Arial" charset="0"/>
              <a:buChar char="•"/>
            </a:pPr>
            <a:r>
              <a:rPr lang="en-US" sz="1500" dirty="0" smtClean="0"/>
              <a:t>Alpha=13, training error=0.00334662, dev error=0.017185, test error=0.1289</a:t>
            </a:r>
          </a:p>
          <a:p>
            <a:pPr marL="171450" indent="-171450">
              <a:buFont typeface="Arial" charset="0"/>
              <a:buChar char="•"/>
            </a:pPr>
            <a:r>
              <a:rPr lang="en-US" sz="1500" dirty="0" smtClean="0"/>
              <a:t>None of these values have tested better than </a:t>
            </a:r>
            <a:r>
              <a:rPr lang="en-US" sz="1500" b="1" dirty="0" smtClean="0"/>
              <a:t>alpha=11</a:t>
            </a:r>
            <a:r>
              <a:rPr lang="en-US" sz="1500" dirty="0" smtClean="0"/>
              <a:t>, so I left that value in the model.</a:t>
            </a:r>
            <a:endParaRPr lang="en-US" sz="1500" dirty="0"/>
          </a:p>
        </p:txBody>
      </p:sp>
      <p:sp>
        <p:nvSpPr>
          <p:cNvPr id="77" name="TextBox 76"/>
          <p:cNvSpPr txBox="1"/>
          <p:nvPr/>
        </p:nvSpPr>
        <p:spPr>
          <a:xfrm>
            <a:off x="6795678" y="18659762"/>
            <a:ext cx="7381451" cy="3293209"/>
          </a:xfrm>
          <a:prstGeom prst="rect">
            <a:avLst/>
          </a:prstGeom>
          <a:noFill/>
        </p:spPr>
        <p:txBody>
          <a:bodyPr wrap="square" rtlCol="0">
            <a:spAutoFit/>
          </a:bodyPr>
          <a:lstStyle/>
          <a:p>
            <a:pPr marL="171450" indent="-171450">
              <a:buFont typeface="Arial" charset="0"/>
              <a:buChar char="•"/>
            </a:pPr>
            <a:r>
              <a:rPr lang="en-US" sz="1300" dirty="0"/>
              <a:t>The graph above shows the negative mean log squared error (3 fold cross-validation) </a:t>
            </a:r>
            <a:r>
              <a:rPr lang="en-US" sz="1300" dirty="0" smtClean="0"/>
              <a:t>vs </a:t>
            </a:r>
            <a:r>
              <a:rPr lang="en-US" sz="1300" dirty="0" err="1" smtClean="0"/>
              <a:t>min_child_weight</a:t>
            </a:r>
            <a:r>
              <a:rPr lang="en-US" sz="1300" dirty="0" smtClean="0"/>
              <a:t>.</a:t>
            </a:r>
          </a:p>
          <a:p>
            <a:pPr marL="171450" indent="-171450">
              <a:buFont typeface="Arial" charset="0"/>
              <a:buChar char="•"/>
            </a:pPr>
            <a:r>
              <a:rPr lang="en-US" sz="1300" dirty="0" smtClean="0"/>
              <a:t>As we increase the value, the performance falls and </a:t>
            </a:r>
            <a:r>
              <a:rPr lang="en-US" sz="1300" dirty="0" err="1" smtClean="0"/>
              <a:t>doesn</a:t>
            </a:r>
            <a:r>
              <a:rPr lang="mr-IN" sz="1300" dirty="0" smtClean="0"/>
              <a:t>’</a:t>
            </a:r>
            <a:r>
              <a:rPr lang="en-US" sz="1300" dirty="0" smtClean="0"/>
              <a:t>t do so good. </a:t>
            </a:r>
          </a:p>
          <a:p>
            <a:pPr marL="171450" indent="-171450">
              <a:buFont typeface="Arial" charset="0"/>
              <a:buChar char="•"/>
            </a:pPr>
            <a:r>
              <a:rPr lang="en-US" sz="1300" dirty="0" smtClean="0"/>
              <a:t>I don’t trust 1 being the best value for this model so I decided to test a couple of values to see what happens.</a:t>
            </a:r>
          </a:p>
          <a:p>
            <a:pPr marL="171450" indent="-171450">
              <a:buFont typeface="Arial" charset="0"/>
              <a:buChar char="•"/>
            </a:pPr>
            <a:r>
              <a:rPr lang="en-US" sz="1300" dirty="0" smtClean="0"/>
              <a:t>Here are the results on the test sets:</a:t>
            </a:r>
          </a:p>
          <a:p>
            <a:pPr marL="1224839" lvl="1" indent="-171450">
              <a:buFont typeface="Arial" charset="0"/>
              <a:buChar char="•"/>
            </a:pPr>
            <a:r>
              <a:rPr lang="en-US" sz="1300" dirty="0" err="1" smtClean="0"/>
              <a:t>Min_child_weight</a:t>
            </a:r>
            <a:r>
              <a:rPr lang="en-US" sz="1300" dirty="0" smtClean="0"/>
              <a:t>=1, training error=0.00244017, dev error=0.016482, test error=0.13</a:t>
            </a:r>
          </a:p>
          <a:p>
            <a:pPr marL="1224839" lvl="1" indent="-171450">
              <a:buFont typeface="Arial" charset="0"/>
              <a:buChar char="•"/>
            </a:pPr>
            <a:r>
              <a:rPr lang="en-US" sz="1300" b="1" dirty="0" err="1" smtClean="0"/>
              <a:t>Min_child_weight</a:t>
            </a:r>
            <a:r>
              <a:rPr lang="en-US" sz="1300" b="1" dirty="0" smtClean="0"/>
              <a:t>=5, training error=0.00366238, dev error=0.017382, test error=0.12825</a:t>
            </a:r>
          </a:p>
          <a:p>
            <a:pPr marL="1224839" lvl="1" indent="-171450">
              <a:buFont typeface="Arial" charset="0"/>
              <a:buChar char="•"/>
            </a:pPr>
            <a:r>
              <a:rPr lang="en-US" sz="1300" dirty="0" err="1" smtClean="0"/>
              <a:t>Min_child_weight</a:t>
            </a:r>
            <a:r>
              <a:rPr lang="en-US" sz="1300" dirty="0" smtClean="0"/>
              <a:t>=8, training error=0.00454258, dev error=0.017594, test error=0.12992</a:t>
            </a:r>
          </a:p>
          <a:p>
            <a:pPr marL="1224839" lvl="1" indent="-171450">
              <a:buFont typeface="Arial" charset="0"/>
              <a:buChar char="•"/>
            </a:pPr>
            <a:r>
              <a:rPr lang="en-US" sz="1300" dirty="0" err="1" smtClean="0"/>
              <a:t>Min_child_weight</a:t>
            </a:r>
            <a:r>
              <a:rPr lang="en-US" sz="1300" dirty="0" smtClean="0"/>
              <a:t>=3, training error=0.00294866, dev error=0.016944, test error=0.12936</a:t>
            </a:r>
          </a:p>
          <a:p>
            <a:pPr marL="1224839" lvl="1" indent="-171450">
              <a:buFont typeface="Arial" charset="0"/>
              <a:buChar char="•"/>
            </a:pPr>
            <a:r>
              <a:rPr lang="en-US" sz="1300" dirty="0" err="1" smtClean="0"/>
              <a:t>Min_child_weight</a:t>
            </a:r>
            <a:r>
              <a:rPr lang="en-US" sz="1300" dirty="0" smtClean="0"/>
              <a:t>=6, training error=0.00398693, dev error=0.017475, test error=0.13022</a:t>
            </a:r>
          </a:p>
          <a:p>
            <a:pPr marL="171450" indent="-171450">
              <a:buFont typeface="Arial" charset="0"/>
              <a:buChar char="•"/>
            </a:pPr>
            <a:r>
              <a:rPr lang="en-US" sz="1300" dirty="0" smtClean="0"/>
              <a:t>I decided to use the value </a:t>
            </a:r>
            <a:r>
              <a:rPr lang="en-US" sz="1300" dirty="0" err="1" smtClean="0"/>
              <a:t>min_child_weight</a:t>
            </a:r>
            <a:r>
              <a:rPr lang="en-US" sz="1300" dirty="0" smtClean="0"/>
              <a:t>=5 because it performed the best on the test set.</a:t>
            </a:r>
            <a:endParaRPr lang="en-US" sz="1300" dirty="0"/>
          </a:p>
        </p:txBody>
      </p:sp>
      <p:sp>
        <p:nvSpPr>
          <p:cNvPr id="78" name="TextBox 77"/>
          <p:cNvSpPr txBox="1"/>
          <p:nvPr/>
        </p:nvSpPr>
        <p:spPr>
          <a:xfrm>
            <a:off x="14339264" y="15480248"/>
            <a:ext cx="7884632" cy="1938992"/>
          </a:xfrm>
          <a:prstGeom prst="rect">
            <a:avLst/>
          </a:prstGeom>
          <a:noFill/>
        </p:spPr>
        <p:txBody>
          <a:bodyPr wrap="square" rtlCol="0">
            <a:spAutoFit/>
          </a:bodyPr>
          <a:lstStyle/>
          <a:p>
            <a:pPr marL="171450" indent="-171450">
              <a:buFont typeface="Arial" charset="0"/>
              <a:buChar char="•"/>
            </a:pPr>
            <a:r>
              <a:rPr lang="en-US" sz="3000" b="1" dirty="0" smtClean="0">
                <a:solidFill>
                  <a:srgbClr val="FF0000"/>
                </a:solidFill>
              </a:rPr>
              <a:t>Training Error = 0.00366238</a:t>
            </a:r>
          </a:p>
          <a:p>
            <a:pPr marL="171450" indent="-171450">
              <a:buFont typeface="Arial" charset="0"/>
              <a:buChar char="•"/>
            </a:pPr>
            <a:r>
              <a:rPr lang="en-US" sz="3000" b="1" dirty="0" smtClean="0">
                <a:solidFill>
                  <a:srgbClr val="FF0000"/>
                </a:solidFill>
              </a:rPr>
              <a:t>Dev Error = 0.017382</a:t>
            </a:r>
          </a:p>
          <a:p>
            <a:pPr marL="171450" indent="-171450">
              <a:buFont typeface="Arial" charset="0"/>
              <a:buChar char="•"/>
            </a:pPr>
            <a:r>
              <a:rPr lang="en-US" sz="3000" b="1" dirty="0" smtClean="0">
                <a:solidFill>
                  <a:srgbClr val="FF0000"/>
                </a:solidFill>
              </a:rPr>
              <a:t>Test (</a:t>
            </a:r>
            <a:r>
              <a:rPr lang="en-US" sz="3000" b="1" dirty="0" err="1" smtClean="0">
                <a:solidFill>
                  <a:srgbClr val="FF0000"/>
                </a:solidFill>
              </a:rPr>
              <a:t>Kaggle</a:t>
            </a:r>
            <a:r>
              <a:rPr lang="en-US" sz="3000" b="1" dirty="0" smtClean="0">
                <a:solidFill>
                  <a:srgbClr val="FF0000"/>
                </a:solidFill>
              </a:rPr>
              <a:t>) Error = 0.12825</a:t>
            </a:r>
          </a:p>
          <a:p>
            <a:pPr marL="171450" indent="-171450">
              <a:buFont typeface="Arial" charset="0"/>
              <a:buChar char="•"/>
            </a:pPr>
            <a:r>
              <a:rPr lang="en-US" sz="3000" b="1" dirty="0" smtClean="0">
                <a:solidFill>
                  <a:srgbClr val="FF0000"/>
                </a:solidFill>
              </a:rPr>
              <a:t>Score to Beat from 1</a:t>
            </a:r>
            <a:r>
              <a:rPr lang="en-US" sz="3000" b="1" baseline="30000" dirty="0" smtClean="0">
                <a:solidFill>
                  <a:srgbClr val="FF0000"/>
                </a:solidFill>
              </a:rPr>
              <a:t>st</a:t>
            </a:r>
            <a:r>
              <a:rPr lang="en-US" sz="3000" b="1" dirty="0" smtClean="0">
                <a:solidFill>
                  <a:srgbClr val="FF0000"/>
                </a:solidFill>
              </a:rPr>
              <a:t> Pipeline: 0.12804 </a:t>
            </a:r>
            <a:endParaRPr lang="en-US" sz="3000" b="1" dirty="0">
              <a:solidFill>
                <a:srgbClr val="FF0000"/>
              </a:solidFill>
            </a:endParaRPr>
          </a:p>
        </p:txBody>
      </p:sp>
      <p:sp>
        <p:nvSpPr>
          <p:cNvPr id="33" name="TextBox 32"/>
          <p:cNvSpPr txBox="1"/>
          <p:nvPr/>
        </p:nvSpPr>
        <p:spPr>
          <a:xfrm>
            <a:off x="14339264" y="17369390"/>
            <a:ext cx="7560282" cy="4524315"/>
          </a:xfrm>
          <a:prstGeom prst="rect">
            <a:avLst/>
          </a:prstGeom>
          <a:noFill/>
        </p:spPr>
        <p:txBody>
          <a:bodyPr wrap="square" rtlCol="0">
            <a:spAutoFit/>
          </a:bodyPr>
          <a:lstStyle/>
          <a:p>
            <a:pPr marL="285750" indent="-285750">
              <a:buFont typeface="Arial" charset="0"/>
              <a:buChar char="•"/>
            </a:pPr>
            <a:r>
              <a:rPr lang="en-US" sz="1600" dirty="0" smtClean="0"/>
              <a:t>Testing different values on the test set is very helpful because you can see what values work the best on the test set. </a:t>
            </a:r>
          </a:p>
          <a:p>
            <a:pPr marL="285750" indent="-285750">
              <a:buFont typeface="Arial" charset="0"/>
              <a:buChar char="•"/>
            </a:pPr>
            <a:r>
              <a:rPr lang="en-US" sz="1600" dirty="0" smtClean="0"/>
              <a:t>There are some things that are </a:t>
            </a:r>
            <a:r>
              <a:rPr lang="en-US" sz="1600" dirty="0" smtClean="0">
                <a:solidFill>
                  <a:srgbClr val="00B050"/>
                </a:solidFill>
              </a:rPr>
              <a:t>good</a:t>
            </a:r>
            <a:r>
              <a:rPr lang="en-US" sz="1600" dirty="0" smtClean="0"/>
              <a:t> with this approach but also </a:t>
            </a:r>
            <a:r>
              <a:rPr lang="en-US" sz="1600" dirty="0" smtClean="0">
                <a:solidFill>
                  <a:srgbClr val="FF0000"/>
                </a:solidFill>
              </a:rPr>
              <a:t>not good </a:t>
            </a:r>
            <a:r>
              <a:rPr lang="en-US" sz="1600" dirty="0" smtClean="0"/>
              <a:t>in general. Let me outline them:</a:t>
            </a:r>
          </a:p>
          <a:p>
            <a:pPr marL="1339139" lvl="1" indent="-285750">
              <a:buFont typeface="Arial" charset="0"/>
              <a:buChar char="•"/>
            </a:pPr>
            <a:r>
              <a:rPr lang="en-US" sz="1600" dirty="0" smtClean="0">
                <a:solidFill>
                  <a:srgbClr val="00B050"/>
                </a:solidFill>
              </a:rPr>
              <a:t>You get to figure out which values are best for overfitting to a training set, dev set, or a test set. Then you can change values that are conducive to the results that you want.</a:t>
            </a:r>
          </a:p>
          <a:p>
            <a:pPr marL="1339139" lvl="1" indent="-285750">
              <a:buFont typeface="Arial" charset="0"/>
              <a:buChar char="•"/>
            </a:pPr>
            <a:r>
              <a:rPr lang="en-US" sz="1600" dirty="0" smtClean="0">
                <a:solidFill>
                  <a:srgbClr val="FF0000"/>
                </a:solidFill>
              </a:rPr>
              <a:t>By choosing the values that are best for the test set, and constantly checking your performance on the test set, there is a chance we are overfitting to the test set and it is not conducive to generalizing to other sets. I think an answer to this problem is to increase the value of the n-fold cross-validation parameter search from 3 to a higher value like 10. This increases the size of the training set, decrease the size of the dev set and also you do much more checks (3 -&gt; 10) to see which values are the best.</a:t>
            </a:r>
          </a:p>
          <a:p>
            <a:pPr marL="285750" indent="-285750">
              <a:buFont typeface="Arial" charset="0"/>
              <a:buChar char="•"/>
            </a:pPr>
            <a:r>
              <a:rPr lang="en-US" sz="1600" dirty="0" smtClean="0"/>
              <a:t>The final parameter values are: </a:t>
            </a:r>
            <a:r>
              <a:rPr lang="en-US" sz="1600" dirty="0" err="1" smtClean="0"/>
              <a:t>learning_rate</a:t>
            </a:r>
            <a:r>
              <a:rPr lang="en-US" sz="1600" dirty="0" smtClean="0"/>
              <a:t>=0.0215673, </a:t>
            </a:r>
            <a:r>
              <a:rPr lang="en-US" sz="1600" dirty="0" err="1" smtClean="0"/>
              <a:t>n_estimators</a:t>
            </a:r>
            <a:r>
              <a:rPr lang="en-US" sz="1600" dirty="0" smtClean="0"/>
              <a:t>=1280, </a:t>
            </a:r>
            <a:r>
              <a:rPr lang="en-US" sz="1600" dirty="0" err="1" smtClean="0"/>
              <a:t>max_depth</a:t>
            </a:r>
            <a:r>
              <a:rPr lang="en-US" sz="1600" dirty="0" smtClean="0"/>
              <a:t>=6, </a:t>
            </a:r>
            <a:r>
              <a:rPr lang="en-US" sz="1600" dirty="0" err="1" smtClean="0"/>
              <a:t>min_child_weight</a:t>
            </a:r>
            <a:r>
              <a:rPr lang="en-US" sz="1600" dirty="0" smtClean="0"/>
              <a:t>=5, gamma=0, subsample=0.66, </a:t>
            </a:r>
            <a:r>
              <a:rPr lang="en-US" sz="1600" dirty="0" err="1" smtClean="0"/>
              <a:t>colsample_bytree</a:t>
            </a:r>
            <a:r>
              <a:rPr lang="en-US" sz="1600" dirty="0" smtClean="0"/>
              <a:t>=0.29, lambda=12, alpha=11, objective=‘</a:t>
            </a:r>
            <a:r>
              <a:rPr lang="en-US" sz="1600" dirty="0" err="1" smtClean="0"/>
              <a:t>reg:squarederror</a:t>
            </a:r>
            <a:r>
              <a:rPr lang="en-US" sz="1600" dirty="0" smtClean="0"/>
              <a:t>’.</a:t>
            </a:r>
          </a:p>
        </p:txBody>
      </p:sp>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68917" y="14552291"/>
            <a:ext cx="2292471" cy="2292471"/>
          </a:xfrm>
          <a:prstGeom prst="rect">
            <a:avLst/>
          </a:prstGeom>
        </p:spPr>
      </p:pic>
    </p:spTree>
    <p:extLst>
      <p:ext uri="{BB962C8B-B14F-4D97-AF65-F5344CB8AC3E}">
        <p14:creationId xmlns:p14="http://schemas.microsoft.com/office/powerpoint/2010/main" val="24049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4" y="-89116"/>
            <a:ext cx="13448810" cy="1015663"/>
          </a:xfrm>
          <a:prstGeom prst="rect">
            <a:avLst/>
          </a:prstGeom>
          <a:noFill/>
        </p:spPr>
        <p:txBody>
          <a:bodyPr wrap="none" rtlCol="0">
            <a:spAutoFit/>
          </a:bodyPr>
          <a:lstStyle/>
          <a:p>
            <a:r>
              <a:rPr lang="en-US" sz="6000" b="1" dirty="0" err="1" smtClean="0"/>
              <a:t>XGBRegressor</a:t>
            </a:r>
            <a:r>
              <a:rPr lang="en-US" sz="6000" b="1" dirty="0" smtClean="0"/>
              <a:t> </a:t>
            </a:r>
            <a:r>
              <a:rPr lang="en-US" sz="6000" b="1" dirty="0"/>
              <a:t>+</a:t>
            </a:r>
            <a:r>
              <a:rPr lang="en-US" sz="6000" b="1" dirty="0" smtClean="0"/>
              <a:t> Standardized Training Set</a:t>
            </a:r>
            <a:endParaRPr lang="en-US" sz="6000" b="1" dirty="0"/>
          </a:p>
        </p:txBody>
      </p:sp>
      <p:sp>
        <p:nvSpPr>
          <p:cNvPr id="2" name="TextBox 1"/>
          <p:cNvSpPr txBox="1"/>
          <p:nvPr/>
        </p:nvSpPr>
        <p:spPr>
          <a:xfrm>
            <a:off x="14751328" y="115163"/>
            <a:ext cx="4797724" cy="784830"/>
          </a:xfrm>
          <a:prstGeom prst="rect">
            <a:avLst/>
          </a:prstGeom>
          <a:noFill/>
        </p:spPr>
        <p:txBody>
          <a:bodyPr wrap="none" rtlCol="0">
            <a:spAutoFit/>
          </a:bodyPr>
          <a:lstStyle/>
          <a:p>
            <a:r>
              <a:rPr lang="en-US" sz="4500" b="1" smtClean="0">
                <a:solidFill>
                  <a:srgbClr val="FF04FF"/>
                </a:solidFill>
              </a:rPr>
              <a:t>A HAPPY STORY 😁 </a:t>
            </a:r>
            <a:endParaRPr lang="en-US" sz="4500" b="1" dirty="0">
              <a:solidFill>
                <a:srgbClr val="FF04FF"/>
              </a:solidFill>
            </a:endParaRPr>
          </a:p>
        </p:txBody>
      </p:sp>
      <p:cxnSp>
        <p:nvCxnSpPr>
          <p:cNvPr id="5" name="Straight Connector 4"/>
          <p:cNvCxnSpPr/>
          <p:nvPr/>
        </p:nvCxnSpPr>
        <p:spPr>
          <a:xfrm>
            <a:off x="-14556" y="1106104"/>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5286" y="1152389"/>
            <a:ext cx="1394549" cy="553998"/>
          </a:xfrm>
          <a:prstGeom prst="rect">
            <a:avLst/>
          </a:prstGeom>
          <a:solidFill>
            <a:schemeClr val="bg1"/>
          </a:solidFill>
        </p:spPr>
        <p:txBody>
          <a:bodyPr wrap="none" rtlCol="0">
            <a:spAutoFit/>
          </a:bodyPr>
          <a:lstStyle/>
          <a:p>
            <a:r>
              <a:rPr lang="en-US" sz="3000" b="1" u="sng" dirty="0" smtClean="0">
                <a:solidFill>
                  <a:srgbClr val="7030A0"/>
                </a:solidFill>
              </a:rPr>
              <a:t>PART III</a:t>
            </a:r>
            <a:endParaRPr lang="en-US" sz="3000" b="1" u="sng" dirty="0">
              <a:solidFill>
                <a:srgbClr val="7030A0"/>
              </a:solidFill>
            </a:endParaRPr>
          </a:p>
        </p:txBody>
      </p:sp>
      <p:sp>
        <p:nvSpPr>
          <p:cNvPr id="16" name="TextBox 15"/>
          <p:cNvSpPr txBox="1"/>
          <p:nvPr/>
        </p:nvSpPr>
        <p:spPr>
          <a:xfrm>
            <a:off x="1499454" y="1251961"/>
            <a:ext cx="5365092" cy="276999"/>
          </a:xfrm>
          <a:prstGeom prst="rect">
            <a:avLst/>
          </a:prstGeom>
          <a:solidFill>
            <a:schemeClr val="bg1"/>
          </a:solidFill>
        </p:spPr>
        <p:txBody>
          <a:bodyPr wrap="square" rtlCol="0">
            <a:spAutoFit/>
          </a:bodyPr>
          <a:lstStyle/>
          <a:p>
            <a:r>
              <a:rPr lang="en-US" sz="1200" b="1" dirty="0" smtClean="0">
                <a:solidFill>
                  <a:srgbClr val="7030A0"/>
                </a:solidFill>
              </a:rPr>
              <a:t>Part III involves using the dart booster retuning </a:t>
            </a:r>
            <a:r>
              <a:rPr lang="en-US" sz="1200" b="1" smtClean="0">
                <a:solidFill>
                  <a:srgbClr val="7030A0"/>
                </a:solidFill>
              </a:rPr>
              <a:t>certain parameters</a:t>
            </a:r>
            <a:endParaRPr lang="en-US" sz="1200" b="1" dirty="0">
              <a:solidFill>
                <a:srgbClr val="7030A0"/>
              </a:solidFill>
            </a:endParaRPr>
          </a:p>
        </p:txBody>
      </p:sp>
      <p:cxnSp>
        <p:nvCxnSpPr>
          <p:cNvPr id="9" name="Straight Connector 8"/>
          <p:cNvCxnSpPr/>
          <p:nvPr/>
        </p:nvCxnSpPr>
        <p:spPr>
          <a:xfrm>
            <a:off x="6736320" y="1106104"/>
            <a:ext cx="24174" cy="1340633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177132" y="1106104"/>
            <a:ext cx="12806" cy="1340633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54" y="7657657"/>
            <a:ext cx="21945600"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729742" y="14456458"/>
            <a:ext cx="15169804" cy="6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802" y="1600949"/>
            <a:ext cx="2149306" cy="338554"/>
          </a:xfrm>
          <a:prstGeom prst="rect">
            <a:avLst/>
          </a:prstGeom>
          <a:noFill/>
        </p:spPr>
        <p:txBody>
          <a:bodyPr wrap="none" rtlCol="0">
            <a:spAutoFit/>
          </a:bodyPr>
          <a:lstStyle/>
          <a:p>
            <a:r>
              <a:rPr lang="en-US" sz="1600" b="1" dirty="0" smtClean="0"/>
              <a:t>Round I </a:t>
            </a:r>
            <a:r>
              <a:rPr lang="mr-IN" sz="1600" b="1" dirty="0" smtClean="0"/>
              <a:t>–</a:t>
            </a:r>
            <a:r>
              <a:rPr lang="en-US" sz="1600" b="1" dirty="0" smtClean="0"/>
              <a:t> </a:t>
            </a:r>
            <a:r>
              <a:rPr lang="en-US" sz="1600" b="1" dirty="0" err="1" smtClean="0"/>
              <a:t>n_estimators</a:t>
            </a:r>
            <a:endParaRPr lang="en-US" sz="1600" b="1" dirty="0"/>
          </a:p>
        </p:txBody>
      </p:sp>
      <p:sp>
        <p:nvSpPr>
          <p:cNvPr id="20" name="TextBox 19"/>
          <p:cNvSpPr txBox="1"/>
          <p:nvPr/>
        </p:nvSpPr>
        <p:spPr>
          <a:xfrm>
            <a:off x="6789183" y="1106104"/>
            <a:ext cx="2057423" cy="338554"/>
          </a:xfrm>
          <a:prstGeom prst="rect">
            <a:avLst/>
          </a:prstGeom>
          <a:noFill/>
        </p:spPr>
        <p:txBody>
          <a:bodyPr wrap="none" rtlCol="0">
            <a:spAutoFit/>
          </a:bodyPr>
          <a:lstStyle/>
          <a:p>
            <a:r>
              <a:rPr lang="en-US" sz="1600" b="1" dirty="0" smtClean="0"/>
              <a:t>Round II </a:t>
            </a:r>
            <a:r>
              <a:rPr lang="mr-IN" sz="1600" b="1" dirty="0" smtClean="0"/>
              <a:t>–</a:t>
            </a:r>
            <a:r>
              <a:rPr lang="en-US" sz="1600" b="1" dirty="0" smtClean="0"/>
              <a:t> </a:t>
            </a:r>
            <a:r>
              <a:rPr lang="en-US" sz="1600" b="1" dirty="0" err="1" smtClean="0"/>
              <a:t>max_depth</a:t>
            </a:r>
            <a:endParaRPr lang="en-US" sz="1600" b="1" dirty="0"/>
          </a:p>
        </p:txBody>
      </p:sp>
      <p:sp>
        <p:nvSpPr>
          <p:cNvPr id="21" name="TextBox 20"/>
          <p:cNvSpPr txBox="1"/>
          <p:nvPr/>
        </p:nvSpPr>
        <p:spPr>
          <a:xfrm>
            <a:off x="14177131" y="1166357"/>
            <a:ext cx="2664191" cy="338554"/>
          </a:xfrm>
          <a:prstGeom prst="rect">
            <a:avLst/>
          </a:prstGeom>
          <a:noFill/>
        </p:spPr>
        <p:txBody>
          <a:bodyPr wrap="none" rtlCol="0">
            <a:spAutoFit/>
          </a:bodyPr>
          <a:lstStyle/>
          <a:p>
            <a:r>
              <a:rPr lang="en-US" sz="1600" b="1" dirty="0" smtClean="0"/>
              <a:t>Round III </a:t>
            </a:r>
            <a:r>
              <a:rPr lang="mr-IN" sz="1600" b="1" dirty="0" smtClean="0"/>
              <a:t>–</a:t>
            </a:r>
            <a:r>
              <a:rPr lang="en-US" sz="1600" b="1" dirty="0" smtClean="0"/>
              <a:t> </a:t>
            </a:r>
            <a:r>
              <a:rPr lang="en-US" sz="1600" b="1" dirty="0" err="1" smtClean="0"/>
              <a:t>min_child_weight</a:t>
            </a:r>
            <a:endParaRPr lang="en-US" sz="1600" b="1" dirty="0"/>
          </a:p>
        </p:txBody>
      </p:sp>
      <p:sp>
        <p:nvSpPr>
          <p:cNvPr id="22" name="TextBox 21"/>
          <p:cNvSpPr txBox="1"/>
          <p:nvPr/>
        </p:nvSpPr>
        <p:spPr>
          <a:xfrm>
            <a:off x="-80051" y="7681747"/>
            <a:ext cx="1756956" cy="338554"/>
          </a:xfrm>
          <a:prstGeom prst="rect">
            <a:avLst/>
          </a:prstGeom>
          <a:noFill/>
        </p:spPr>
        <p:txBody>
          <a:bodyPr wrap="none" rtlCol="0">
            <a:spAutoFit/>
          </a:bodyPr>
          <a:lstStyle/>
          <a:p>
            <a:r>
              <a:rPr lang="en-US" sz="1600" b="1" dirty="0" smtClean="0"/>
              <a:t>Round IV - lambda</a:t>
            </a:r>
            <a:endParaRPr lang="en-US" sz="1600" b="1" dirty="0"/>
          </a:p>
        </p:txBody>
      </p:sp>
      <p:sp>
        <p:nvSpPr>
          <p:cNvPr id="23" name="TextBox 22"/>
          <p:cNvSpPr txBox="1"/>
          <p:nvPr/>
        </p:nvSpPr>
        <p:spPr>
          <a:xfrm>
            <a:off x="6736319" y="7704698"/>
            <a:ext cx="1575816" cy="338554"/>
          </a:xfrm>
          <a:prstGeom prst="rect">
            <a:avLst/>
          </a:prstGeom>
          <a:noFill/>
        </p:spPr>
        <p:txBody>
          <a:bodyPr wrap="none" rtlCol="0">
            <a:spAutoFit/>
          </a:bodyPr>
          <a:lstStyle/>
          <a:p>
            <a:r>
              <a:rPr lang="en-US" sz="1600" b="1" dirty="0" smtClean="0"/>
              <a:t>Round V </a:t>
            </a:r>
            <a:r>
              <a:rPr lang="mr-IN" sz="1600" b="1" dirty="0" smtClean="0"/>
              <a:t>–</a:t>
            </a:r>
            <a:r>
              <a:rPr lang="en-US" sz="1600" b="1" dirty="0" smtClean="0"/>
              <a:t> alpha</a:t>
            </a:r>
            <a:endParaRPr lang="en-US" sz="1600" b="1" dirty="0"/>
          </a:p>
        </p:txBody>
      </p:sp>
      <p:sp>
        <p:nvSpPr>
          <p:cNvPr id="24" name="TextBox 23"/>
          <p:cNvSpPr txBox="1"/>
          <p:nvPr/>
        </p:nvSpPr>
        <p:spPr>
          <a:xfrm>
            <a:off x="14167513" y="7667938"/>
            <a:ext cx="2294987" cy="338554"/>
          </a:xfrm>
          <a:prstGeom prst="rect">
            <a:avLst/>
          </a:prstGeom>
          <a:noFill/>
        </p:spPr>
        <p:txBody>
          <a:bodyPr wrap="none" rtlCol="0">
            <a:spAutoFit/>
          </a:bodyPr>
          <a:lstStyle/>
          <a:p>
            <a:r>
              <a:rPr lang="en-US" sz="1600" b="1" dirty="0" smtClean="0"/>
              <a:t>Round VI </a:t>
            </a:r>
            <a:r>
              <a:rPr lang="mr-IN" sz="1600" b="1" dirty="0" smtClean="0"/>
              <a:t>–</a:t>
            </a:r>
            <a:r>
              <a:rPr lang="en-US" sz="1600" b="1" dirty="0" smtClean="0"/>
              <a:t> </a:t>
            </a:r>
            <a:r>
              <a:rPr lang="en-US" sz="1600" b="1" dirty="0" err="1" smtClean="0"/>
              <a:t>learning_rate</a:t>
            </a:r>
            <a:endParaRPr lang="en-US" sz="1600" b="1" dirty="0"/>
          </a:p>
        </p:txBody>
      </p:sp>
      <p:sp>
        <p:nvSpPr>
          <p:cNvPr id="49" name="TextBox 48"/>
          <p:cNvSpPr txBox="1"/>
          <p:nvPr/>
        </p:nvSpPr>
        <p:spPr>
          <a:xfrm>
            <a:off x="-14556" y="14452362"/>
            <a:ext cx="2773580" cy="400110"/>
          </a:xfrm>
          <a:prstGeom prst="rect">
            <a:avLst/>
          </a:prstGeom>
          <a:noFill/>
        </p:spPr>
        <p:txBody>
          <a:bodyPr wrap="none" rtlCol="0">
            <a:spAutoFit/>
          </a:bodyPr>
          <a:lstStyle/>
          <a:p>
            <a:r>
              <a:rPr lang="en-US" sz="2000" b="1" u="sng" dirty="0" smtClean="0">
                <a:solidFill>
                  <a:srgbClr val="7030A0"/>
                </a:solidFill>
              </a:rPr>
              <a:t>Performance Conclusion</a:t>
            </a:r>
            <a:endParaRPr lang="en-US" sz="2000" b="1" u="sng" dirty="0">
              <a:solidFill>
                <a:srgbClr val="7030A0"/>
              </a:solidFill>
            </a:endParaRPr>
          </a:p>
        </p:txBody>
      </p:sp>
      <p:sp>
        <p:nvSpPr>
          <p:cNvPr id="31" name="TextBox 30"/>
          <p:cNvSpPr txBox="1"/>
          <p:nvPr/>
        </p:nvSpPr>
        <p:spPr>
          <a:xfrm>
            <a:off x="0" y="5424939"/>
            <a:ext cx="6670302" cy="2031325"/>
          </a:xfrm>
          <a:prstGeom prst="rect">
            <a:avLst/>
          </a:prstGeom>
          <a:noFill/>
        </p:spPr>
        <p:txBody>
          <a:bodyPr wrap="square" rtlCol="0">
            <a:spAutoFit/>
          </a:bodyPr>
          <a:lstStyle/>
          <a:p>
            <a:pPr marL="171450" indent="-171450">
              <a:buFont typeface="Arial" charset="0"/>
              <a:buChar char="•"/>
            </a:pPr>
            <a:r>
              <a:rPr lang="en-US" sz="1800" dirty="0" smtClean="0"/>
              <a:t>The graph above shows the negative mean log squared error (3 fold cross-validation) vs </a:t>
            </a:r>
            <a:r>
              <a:rPr lang="en-US" sz="1800" dirty="0" err="1" smtClean="0"/>
              <a:t>n_estimators</a:t>
            </a:r>
            <a:r>
              <a:rPr lang="en-US" sz="1800" dirty="0" smtClean="0"/>
              <a:t>.</a:t>
            </a:r>
          </a:p>
          <a:p>
            <a:pPr marL="171450" indent="-171450">
              <a:buFont typeface="Arial" charset="0"/>
              <a:buChar char="•"/>
            </a:pPr>
            <a:r>
              <a:rPr lang="en-US" sz="1800" dirty="0" smtClean="0"/>
              <a:t>The performance peaks in the beginning and around the middle, then the performance begins to suffer.</a:t>
            </a:r>
          </a:p>
          <a:p>
            <a:pPr marL="171450" indent="-171450">
              <a:buFont typeface="Arial" charset="0"/>
              <a:buChar char="•"/>
            </a:pPr>
            <a:r>
              <a:rPr lang="en-US" sz="1800" dirty="0" smtClean="0"/>
              <a:t>The best performing value is </a:t>
            </a:r>
            <a:r>
              <a:rPr lang="en-US" sz="1800" b="1" dirty="0" err="1" smtClean="0"/>
              <a:t>n_estimators</a:t>
            </a:r>
            <a:r>
              <a:rPr lang="en-US" sz="1800" b="1" dirty="0" smtClean="0"/>
              <a:t>=1030</a:t>
            </a:r>
            <a:r>
              <a:rPr lang="en-US" sz="1800" dirty="0" smtClean="0"/>
              <a:t>, which is significantly different from the previous value in Part II, which was 1280.</a:t>
            </a:r>
            <a:endParaRPr lang="en-US" sz="1800" dirty="0"/>
          </a:p>
        </p:txBody>
      </p:sp>
      <p:sp>
        <p:nvSpPr>
          <p:cNvPr id="32" name="TextBox 31"/>
          <p:cNvSpPr txBox="1"/>
          <p:nvPr/>
        </p:nvSpPr>
        <p:spPr>
          <a:xfrm>
            <a:off x="6864546" y="4764557"/>
            <a:ext cx="7147970" cy="2893100"/>
          </a:xfrm>
          <a:prstGeom prst="rect">
            <a:avLst/>
          </a:prstGeom>
          <a:noFill/>
        </p:spPr>
        <p:txBody>
          <a:bodyPr wrap="square" rtlCol="0">
            <a:spAutoFit/>
          </a:bodyPr>
          <a:lstStyle/>
          <a:p>
            <a:pPr marL="171450" indent="-171450">
              <a:buFont typeface="Arial" charset="0"/>
              <a:buChar char="•"/>
            </a:pPr>
            <a:r>
              <a:rPr lang="en-US" sz="1400" dirty="0"/>
              <a:t>The graph above shows the negative mean log squared error (3 fold cross-validation) </a:t>
            </a:r>
            <a:r>
              <a:rPr lang="en-US" sz="1400" dirty="0" smtClean="0"/>
              <a:t>vs </a:t>
            </a:r>
            <a:r>
              <a:rPr lang="en-US" sz="1400" dirty="0" err="1" smtClean="0"/>
              <a:t>max_depth</a:t>
            </a:r>
            <a:r>
              <a:rPr lang="en-US" sz="1400" dirty="0" smtClean="0"/>
              <a:t>.</a:t>
            </a:r>
          </a:p>
          <a:p>
            <a:pPr marL="171450" indent="-171450">
              <a:buFont typeface="Arial" charset="0"/>
              <a:buChar char="•"/>
            </a:pPr>
            <a:r>
              <a:rPr lang="en-US" sz="1400" dirty="0" smtClean="0"/>
              <a:t>This is another parameter that is used to control overfitting, so I tuned it once again.</a:t>
            </a:r>
          </a:p>
          <a:p>
            <a:pPr marL="171450" indent="-171450">
              <a:buFont typeface="Arial" charset="0"/>
              <a:buChar char="•"/>
            </a:pPr>
            <a:r>
              <a:rPr lang="en-US" sz="1400" dirty="0" smtClean="0"/>
              <a:t>The best value according to the parameter search is </a:t>
            </a:r>
            <a:r>
              <a:rPr lang="en-US" sz="1400" dirty="0" err="1" smtClean="0"/>
              <a:t>max_depth</a:t>
            </a:r>
            <a:r>
              <a:rPr lang="en-US" sz="1400" dirty="0" smtClean="0"/>
              <a:t>=5, but I decided to try a couple of values on the test set to see which one is the best.</a:t>
            </a:r>
          </a:p>
          <a:p>
            <a:pPr marL="171450" indent="-171450">
              <a:buFont typeface="Arial" charset="0"/>
              <a:buChar char="•"/>
            </a:pPr>
            <a:r>
              <a:rPr lang="en-US" sz="1400" dirty="0" smtClean="0"/>
              <a:t>Here are the results:</a:t>
            </a:r>
          </a:p>
          <a:p>
            <a:pPr marL="1224839" lvl="1" indent="-171450">
              <a:buFont typeface="Arial" charset="0"/>
              <a:buChar char="•"/>
            </a:pPr>
            <a:r>
              <a:rPr lang="en-US" sz="1400" dirty="0" err="1" smtClean="0"/>
              <a:t>Max_depth</a:t>
            </a:r>
            <a:r>
              <a:rPr lang="en-US" sz="1400" dirty="0" smtClean="0"/>
              <a:t>=5, training error=0.005877125, dev error=0.017291, test error=0.12953</a:t>
            </a:r>
          </a:p>
          <a:p>
            <a:pPr marL="1224839" lvl="1" indent="-171450">
              <a:buFont typeface="Arial" charset="0"/>
              <a:buChar char="•"/>
            </a:pPr>
            <a:r>
              <a:rPr lang="en-US" sz="1400" dirty="0" err="1" smtClean="0"/>
              <a:t>Max_depth</a:t>
            </a:r>
            <a:r>
              <a:rPr lang="en-US" sz="1400" dirty="0" smtClean="0"/>
              <a:t>=6, training error=0.004626498, dev error=0.017292, test error=0.12987</a:t>
            </a:r>
          </a:p>
          <a:p>
            <a:pPr marL="1224839" lvl="1" indent="-171450">
              <a:buFont typeface="Arial" charset="0"/>
              <a:buChar char="•"/>
            </a:pPr>
            <a:r>
              <a:rPr lang="en-US" sz="1400" b="1" dirty="0" err="1" smtClean="0"/>
              <a:t>Max_depth</a:t>
            </a:r>
            <a:r>
              <a:rPr lang="en-US" sz="1400" b="1" dirty="0" smtClean="0"/>
              <a:t>=4, training error=0.007560471, dev error=0.017311, test error=0.12946</a:t>
            </a:r>
          </a:p>
          <a:p>
            <a:pPr marL="171450" indent="-171450">
              <a:buFont typeface="Arial" charset="0"/>
              <a:buChar char="•"/>
            </a:pPr>
            <a:r>
              <a:rPr lang="en-US" sz="1400" dirty="0" smtClean="0"/>
              <a:t>I decided to go with </a:t>
            </a:r>
            <a:r>
              <a:rPr lang="en-US" sz="1400" b="1" dirty="0" err="1" smtClean="0"/>
              <a:t>max_depth</a:t>
            </a:r>
            <a:r>
              <a:rPr lang="en-US" sz="1400" b="1" dirty="0" smtClean="0"/>
              <a:t>=4</a:t>
            </a:r>
            <a:r>
              <a:rPr lang="en-US" sz="1400" dirty="0" smtClean="0"/>
              <a:t> value because it performed the best on the test set.</a:t>
            </a:r>
          </a:p>
        </p:txBody>
      </p:sp>
      <p:sp>
        <p:nvSpPr>
          <p:cNvPr id="71" name="TextBox 70"/>
          <p:cNvSpPr txBox="1"/>
          <p:nvPr/>
        </p:nvSpPr>
        <p:spPr>
          <a:xfrm>
            <a:off x="14177131" y="5544081"/>
            <a:ext cx="7722416" cy="1892826"/>
          </a:xfrm>
          <a:prstGeom prst="rect">
            <a:avLst/>
          </a:prstGeom>
          <a:noFill/>
        </p:spPr>
        <p:txBody>
          <a:bodyPr wrap="square" rtlCol="0">
            <a:spAutoFit/>
          </a:bodyPr>
          <a:lstStyle/>
          <a:p>
            <a:pPr marL="171450" indent="-171450">
              <a:buFont typeface="Arial" charset="0"/>
              <a:buChar char="•"/>
            </a:pPr>
            <a:r>
              <a:rPr lang="en-US" sz="1300" dirty="0"/>
              <a:t>The graph above shows the negative mean log squared error (3 fold cross-validation</a:t>
            </a:r>
            <a:r>
              <a:rPr lang="en-US" sz="1300" dirty="0" smtClean="0"/>
              <a:t>) vs </a:t>
            </a:r>
            <a:r>
              <a:rPr lang="en-US" sz="1300" dirty="0" err="1" smtClean="0"/>
              <a:t>min_child_weight</a:t>
            </a:r>
            <a:r>
              <a:rPr lang="en-US" sz="1300" dirty="0" smtClean="0"/>
              <a:t>.</a:t>
            </a:r>
          </a:p>
          <a:p>
            <a:pPr marL="171450" indent="-171450">
              <a:buFont typeface="Arial" charset="0"/>
              <a:buChar char="•"/>
            </a:pPr>
            <a:r>
              <a:rPr lang="en-US" sz="1300" dirty="0" smtClean="0"/>
              <a:t>From this graph, we can see that the performance is best in the beginning, then the performance begins to suffer. </a:t>
            </a:r>
          </a:p>
          <a:p>
            <a:pPr marL="171450" indent="-171450">
              <a:buFont typeface="Arial" charset="0"/>
              <a:buChar char="•"/>
            </a:pPr>
            <a:r>
              <a:rPr lang="en-US" sz="1300" dirty="0" smtClean="0"/>
              <a:t>I decided to test out a few values on the test set to see if </a:t>
            </a:r>
            <a:r>
              <a:rPr lang="en-US" sz="1300" dirty="0" err="1" smtClean="0"/>
              <a:t>min_child_weight</a:t>
            </a:r>
            <a:r>
              <a:rPr lang="en-US" sz="1300" dirty="0" smtClean="0"/>
              <a:t>=1 is overfitting to the dev set.</a:t>
            </a:r>
          </a:p>
          <a:p>
            <a:pPr marL="171450" indent="-171450">
              <a:buFont typeface="Arial" charset="0"/>
              <a:buChar char="•"/>
            </a:pPr>
            <a:r>
              <a:rPr lang="en-US" sz="1300" dirty="0" smtClean="0"/>
              <a:t>Here are the results from testing on test set:</a:t>
            </a:r>
            <a:endParaRPr lang="en-US" sz="1300" dirty="0"/>
          </a:p>
          <a:p>
            <a:pPr marL="1224839" lvl="1" indent="-171450">
              <a:buFont typeface="Arial" charset="0"/>
              <a:buChar char="•"/>
            </a:pPr>
            <a:r>
              <a:rPr lang="en-US" sz="1300" b="1" dirty="0" err="1" smtClean="0"/>
              <a:t>Min_child_weight</a:t>
            </a:r>
            <a:r>
              <a:rPr lang="en-US" sz="1300" b="1" dirty="0" smtClean="0"/>
              <a:t>=1, training error=0.00653417, dev error=0.016503, test error=0.12802</a:t>
            </a:r>
          </a:p>
          <a:p>
            <a:pPr marL="1224839" lvl="1" indent="-171450">
              <a:buFont typeface="Arial" charset="0"/>
              <a:buChar char="•"/>
            </a:pPr>
            <a:r>
              <a:rPr lang="en-US" sz="1300" dirty="0" err="1" smtClean="0"/>
              <a:t>Min_child_weight</a:t>
            </a:r>
            <a:r>
              <a:rPr lang="en-US" sz="1300" dirty="0" smtClean="0"/>
              <a:t>=3, training error=0.00703057, dev error=0.017085, test error=0.12822</a:t>
            </a:r>
          </a:p>
          <a:p>
            <a:pPr marL="1224839" lvl="1" indent="-171450">
              <a:buFont typeface="Arial" charset="0"/>
              <a:buChar char="•"/>
            </a:pPr>
            <a:r>
              <a:rPr lang="en-US" sz="1300" dirty="0" err="1" smtClean="0"/>
              <a:t>Min_child_weight</a:t>
            </a:r>
            <a:r>
              <a:rPr lang="en-US" sz="1300" dirty="0" smtClean="0"/>
              <a:t>=2, training error=0.00669083, dev error=0.016856, test error=0.12905</a:t>
            </a:r>
          </a:p>
          <a:p>
            <a:pPr marL="171450" indent="-171450">
              <a:buFont typeface="Arial" charset="0"/>
              <a:buChar char="•"/>
            </a:pPr>
            <a:r>
              <a:rPr lang="en-US" sz="1300" dirty="0" smtClean="0"/>
              <a:t>I decided to go with </a:t>
            </a:r>
            <a:r>
              <a:rPr lang="en-US" sz="1300" b="1" dirty="0" err="1" smtClean="0"/>
              <a:t>min_child_weight</a:t>
            </a:r>
            <a:r>
              <a:rPr lang="en-US" sz="1300" b="1" dirty="0" smtClean="0"/>
              <a:t>=1</a:t>
            </a:r>
            <a:r>
              <a:rPr lang="en-US" sz="1300" dirty="0" smtClean="0"/>
              <a:t> since it performed the best on the test set.</a:t>
            </a:r>
          </a:p>
        </p:txBody>
      </p:sp>
      <p:sp>
        <p:nvSpPr>
          <p:cNvPr id="72" name="TextBox 71"/>
          <p:cNvSpPr txBox="1"/>
          <p:nvPr/>
        </p:nvSpPr>
        <p:spPr>
          <a:xfrm>
            <a:off x="-14556" y="11061930"/>
            <a:ext cx="6760494" cy="2693045"/>
          </a:xfrm>
          <a:prstGeom prst="rect">
            <a:avLst/>
          </a:prstGeom>
          <a:noFill/>
        </p:spPr>
        <p:txBody>
          <a:bodyPr wrap="square" rtlCol="0">
            <a:spAutoFit/>
          </a:bodyPr>
          <a:lstStyle/>
          <a:p>
            <a:pPr marL="171450" indent="-171450">
              <a:buFont typeface="Arial" charset="0"/>
              <a:buChar char="•"/>
            </a:pPr>
            <a:r>
              <a:rPr lang="en-US" sz="1300" dirty="0"/>
              <a:t>The graph above shows the negative mean log squared error (3 fold cross-validation) vs </a:t>
            </a:r>
            <a:r>
              <a:rPr lang="en-US" sz="1300" dirty="0" smtClean="0"/>
              <a:t>lambda.</a:t>
            </a:r>
          </a:p>
          <a:p>
            <a:pPr marL="171450" indent="-171450">
              <a:buFont typeface="Arial" charset="0"/>
              <a:buChar char="•"/>
            </a:pPr>
            <a:r>
              <a:rPr lang="en-US" sz="1300" dirty="0" smtClean="0"/>
              <a:t>The general trend is that the performance decreases as we increase the value of lambda. The best value is lambda=2 for the dev set.</a:t>
            </a:r>
          </a:p>
          <a:p>
            <a:pPr marL="171450" indent="-171450">
              <a:buFont typeface="Arial" charset="0"/>
              <a:buChar char="•"/>
            </a:pPr>
            <a:r>
              <a:rPr lang="en-US" sz="1300" dirty="0" smtClean="0"/>
              <a:t>I tested a bunch of values of lambda. Here are the results:</a:t>
            </a:r>
          </a:p>
          <a:p>
            <a:pPr marL="1224839" lvl="1" indent="-171450">
              <a:buFont typeface="Arial" charset="0"/>
              <a:buChar char="•"/>
            </a:pPr>
            <a:r>
              <a:rPr lang="en-US" sz="1300" dirty="0" smtClean="0"/>
              <a:t>Lambda=2, training error=0.0043966, dev error=0.016158, test error=0.135</a:t>
            </a:r>
          </a:p>
          <a:p>
            <a:pPr marL="1224839" lvl="1" indent="-171450">
              <a:buFont typeface="Arial" charset="0"/>
              <a:buChar char="•"/>
            </a:pPr>
            <a:r>
              <a:rPr lang="en-US" sz="1300" dirty="0" smtClean="0"/>
              <a:t>Lambda=8, training error=0.0060296, dev error=0.016529, test error=0.13095</a:t>
            </a:r>
          </a:p>
          <a:p>
            <a:pPr marL="1224839" lvl="1" indent="-171450">
              <a:buFont typeface="Arial" charset="0"/>
              <a:buChar char="•"/>
            </a:pPr>
            <a:r>
              <a:rPr lang="en-US" sz="1300" dirty="0" smtClean="0"/>
              <a:t>Lambda=14, training error=0.006762, dev error=0.016563, test error=0.1273</a:t>
            </a:r>
          </a:p>
          <a:p>
            <a:pPr marL="1224839" lvl="1" indent="-171450">
              <a:buFont typeface="Arial" charset="0"/>
              <a:buChar char="•"/>
            </a:pPr>
            <a:r>
              <a:rPr lang="en-US" sz="1300" dirty="0" smtClean="0"/>
              <a:t>Lambda=17, training error=0.006907, dev error=0.016666, test error=0.12624</a:t>
            </a:r>
          </a:p>
          <a:p>
            <a:pPr marL="1224839" lvl="1" indent="-171450">
              <a:buFont typeface="Arial" charset="0"/>
              <a:buChar char="•"/>
            </a:pPr>
            <a:r>
              <a:rPr lang="en-US" sz="1300" dirty="0" smtClean="0"/>
              <a:t>Lambda=20, training error=0.007067, dev error=0.016577, test error=0.12507</a:t>
            </a:r>
          </a:p>
          <a:p>
            <a:pPr marL="1224839" lvl="1" indent="-171450">
              <a:buFont typeface="Arial" charset="0"/>
              <a:buChar char="•"/>
            </a:pPr>
            <a:r>
              <a:rPr lang="en-US" sz="1300" b="1" dirty="0" smtClean="0"/>
              <a:t>Lambda=23, training error=0.007221, dev error=0.016803, test error=0.12385</a:t>
            </a:r>
          </a:p>
          <a:p>
            <a:pPr marL="1224839" lvl="1" indent="-171450">
              <a:buFont typeface="Arial" charset="0"/>
              <a:buChar char="•"/>
            </a:pPr>
            <a:r>
              <a:rPr lang="en-US" sz="1300" dirty="0" smtClean="0"/>
              <a:t>Lambda=26, training error=0.007394, dev error=0.016642, test error=0.12411</a:t>
            </a:r>
          </a:p>
          <a:p>
            <a:pPr marL="171450" indent="-171450">
              <a:buFont typeface="Arial" charset="0"/>
              <a:buChar char="•"/>
            </a:pPr>
            <a:r>
              <a:rPr lang="en-US" sz="1300" dirty="0" smtClean="0"/>
              <a:t>I used </a:t>
            </a:r>
            <a:r>
              <a:rPr lang="en-US" sz="1300" b="1" dirty="0" smtClean="0"/>
              <a:t>lambda = 23 </a:t>
            </a:r>
            <a:r>
              <a:rPr lang="en-US" sz="1300" dirty="0" smtClean="0"/>
              <a:t>from this point on.</a:t>
            </a:r>
          </a:p>
        </p:txBody>
      </p:sp>
      <p:sp>
        <p:nvSpPr>
          <p:cNvPr id="73" name="TextBox 72"/>
          <p:cNvSpPr txBox="1"/>
          <p:nvPr/>
        </p:nvSpPr>
        <p:spPr>
          <a:xfrm>
            <a:off x="6837148" y="11237497"/>
            <a:ext cx="7257676" cy="2862322"/>
          </a:xfrm>
          <a:prstGeom prst="rect">
            <a:avLst/>
          </a:prstGeom>
          <a:noFill/>
        </p:spPr>
        <p:txBody>
          <a:bodyPr wrap="square" rtlCol="0">
            <a:spAutoFit/>
          </a:bodyPr>
          <a:lstStyle/>
          <a:p>
            <a:pPr marL="171450" indent="-171450">
              <a:buFont typeface="Arial" charset="0"/>
              <a:buChar char="•"/>
            </a:pPr>
            <a:r>
              <a:rPr lang="en-US" sz="1500" dirty="0"/>
              <a:t>The graph above shows the negative mean log squared error (3 fold cross-validation) </a:t>
            </a:r>
            <a:r>
              <a:rPr lang="en-US" sz="1500" dirty="0" smtClean="0"/>
              <a:t>vs alpha</a:t>
            </a:r>
          </a:p>
          <a:p>
            <a:pPr marL="171450" indent="-171450">
              <a:buFont typeface="Arial" charset="0"/>
              <a:buChar char="•"/>
            </a:pPr>
            <a:r>
              <a:rPr lang="en-US" sz="1500" dirty="0" smtClean="0"/>
              <a:t>The performance increases up to a point, then the performance starts to suffer. The recommended value from the tuning is alpha=9.</a:t>
            </a:r>
          </a:p>
          <a:p>
            <a:pPr marL="171450" indent="-171450">
              <a:buFont typeface="Arial" charset="0"/>
              <a:buChar char="•"/>
            </a:pPr>
            <a:r>
              <a:rPr lang="en-US" sz="1500" dirty="0" smtClean="0"/>
              <a:t>I decided to test a bunch of values on the test set to see if we could get improvements like we did for lambda. Here are the results:</a:t>
            </a:r>
          </a:p>
          <a:p>
            <a:pPr marL="1224839" lvl="1" indent="-171450">
              <a:buFont typeface="Arial" charset="0"/>
              <a:buChar char="•"/>
            </a:pPr>
            <a:r>
              <a:rPr lang="en-US" sz="1500" dirty="0" smtClean="0"/>
              <a:t>Alpha=9, training error=0.0072212, dev error=0.016802, test error=0.12385</a:t>
            </a:r>
          </a:p>
          <a:p>
            <a:pPr marL="1224839" lvl="1" indent="-171450">
              <a:buFont typeface="Arial" charset="0"/>
              <a:buChar char="•"/>
            </a:pPr>
            <a:r>
              <a:rPr lang="en-US" sz="1500" dirty="0" smtClean="0"/>
              <a:t>Alpha=3, training error=0.0072212, dev error=0.016804, test error=0.12385</a:t>
            </a:r>
          </a:p>
          <a:p>
            <a:pPr marL="1224839" lvl="1" indent="-171450">
              <a:buFont typeface="Arial" charset="0"/>
              <a:buChar char="•"/>
            </a:pPr>
            <a:r>
              <a:rPr lang="en-US" sz="1500" dirty="0" smtClean="0"/>
              <a:t>Alpha=14, training error=0.007221, dev error=0.016804, test error=0.12385</a:t>
            </a:r>
          </a:p>
          <a:p>
            <a:pPr marL="1224839" lvl="1" indent="-171450">
              <a:buFont typeface="Arial" charset="0"/>
              <a:buChar char="•"/>
            </a:pPr>
            <a:r>
              <a:rPr lang="en-US" sz="1500" dirty="0" smtClean="0"/>
              <a:t>Alpha=23, training error=0.007221, dev error=0.016825, test error=0.12385</a:t>
            </a:r>
          </a:p>
          <a:p>
            <a:pPr marL="171450" indent="-171450">
              <a:buFont typeface="Arial" charset="0"/>
              <a:buChar char="•"/>
            </a:pPr>
            <a:r>
              <a:rPr lang="en-US" sz="1500" dirty="0" smtClean="0"/>
              <a:t>None of these values changed the test set error, so I just kept the recommended value of </a:t>
            </a:r>
            <a:r>
              <a:rPr lang="en-US" sz="1500" b="1" dirty="0" smtClean="0"/>
              <a:t>alpha = 9</a:t>
            </a:r>
            <a:r>
              <a:rPr lang="en-US" sz="1500" dirty="0" smtClean="0"/>
              <a:t>.</a:t>
            </a:r>
            <a:endParaRPr lang="en-US" sz="1500" dirty="0"/>
          </a:p>
        </p:txBody>
      </p:sp>
      <p:sp>
        <p:nvSpPr>
          <p:cNvPr id="75" name="TextBox 74"/>
          <p:cNvSpPr txBox="1"/>
          <p:nvPr/>
        </p:nvSpPr>
        <p:spPr>
          <a:xfrm>
            <a:off x="14272246" y="8056463"/>
            <a:ext cx="2040293" cy="2977738"/>
          </a:xfrm>
          <a:prstGeom prst="rect">
            <a:avLst/>
          </a:prstGeom>
          <a:noFill/>
        </p:spPr>
        <p:txBody>
          <a:bodyPr wrap="square" rtlCol="0">
            <a:spAutoFit/>
          </a:bodyPr>
          <a:lstStyle/>
          <a:p>
            <a:pPr marL="171450" indent="-171450">
              <a:buFont typeface="Arial" charset="0"/>
              <a:buChar char="•"/>
            </a:pPr>
            <a:r>
              <a:rPr lang="en-US" sz="1250" dirty="0"/>
              <a:t>The graph above shows the negative mean log squared error (3 fold cross-validation) vs </a:t>
            </a:r>
            <a:r>
              <a:rPr lang="en-US" sz="1250" dirty="0" err="1" smtClean="0"/>
              <a:t>learning_rate</a:t>
            </a:r>
            <a:r>
              <a:rPr lang="en-US" sz="1250" dirty="0" smtClean="0"/>
              <a:t> with </a:t>
            </a:r>
            <a:r>
              <a:rPr lang="en-US" sz="1250" dirty="0" err="1" smtClean="0"/>
              <a:t>n_estimators</a:t>
            </a:r>
            <a:r>
              <a:rPr lang="en-US" sz="1250" dirty="0" smtClean="0"/>
              <a:t>=1500.</a:t>
            </a:r>
          </a:p>
          <a:p>
            <a:pPr marL="171450" indent="-171450">
              <a:buFont typeface="Arial" charset="0"/>
              <a:buChar char="•"/>
            </a:pPr>
            <a:r>
              <a:rPr lang="en-US" sz="1250" dirty="0" smtClean="0"/>
              <a:t>I checked values between 0.001-0.1 because any values above 0.1 would give us an error.</a:t>
            </a:r>
          </a:p>
          <a:p>
            <a:pPr marL="171450" indent="-171450">
              <a:buFont typeface="Arial" charset="0"/>
              <a:buChar char="•"/>
            </a:pPr>
            <a:r>
              <a:rPr lang="en-US" sz="1250" dirty="0" smtClean="0"/>
              <a:t>I tested a bunch of values to see what would work the best on the test set. Below are the results of the testing.</a:t>
            </a:r>
          </a:p>
        </p:txBody>
      </p:sp>
      <p:cxnSp>
        <p:nvCxnSpPr>
          <p:cNvPr id="40" name="Straight Connector 39"/>
          <p:cNvCxnSpPr/>
          <p:nvPr/>
        </p:nvCxnSpPr>
        <p:spPr>
          <a:xfrm flipH="1" flipV="1">
            <a:off x="-29802" y="14428114"/>
            <a:ext cx="6775740" cy="2424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87" y="2002787"/>
            <a:ext cx="6061901" cy="3324861"/>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839" y="1600949"/>
            <a:ext cx="5892580" cy="3223342"/>
          </a:xfrm>
          <a:prstGeom prst="rect">
            <a:avLst/>
          </a:prstGeom>
        </p:spPr>
      </p:pic>
      <p:sp>
        <p:nvSpPr>
          <p:cNvPr id="56" name="5-Point Star 55"/>
          <p:cNvSpPr/>
          <p:nvPr/>
        </p:nvSpPr>
        <p:spPr>
          <a:xfrm>
            <a:off x="8327044" y="3627733"/>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3629" y="1715377"/>
            <a:ext cx="6778880" cy="3678990"/>
          </a:xfrm>
          <a:prstGeom prst="rect">
            <a:avLst/>
          </a:prstGeom>
        </p:spPr>
      </p:pic>
      <p:sp>
        <p:nvSpPr>
          <p:cNvPr id="58" name="5-Point Star 57"/>
          <p:cNvSpPr/>
          <p:nvPr/>
        </p:nvSpPr>
        <p:spPr>
          <a:xfrm>
            <a:off x="18826574" y="2264879"/>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01" y="8068200"/>
            <a:ext cx="5300620" cy="2891247"/>
          </a:xfrm>
          <a:prstGeom prst="rect">
            <a:avLst/>
          </a:prstGeom>
        </p:spPr>
      </p:pic>
      <p:sp>
        <p:nvSpPr>
          <p:cNvPr id="61" name="5-Point Star 60"/>
          <p:cNvSpPr/>
          <p:nvPr/>
        </p:nvSpPr>
        <p:spPr>
          <a:xfrm>
            <a:off x="4182000" y="8303711"/>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27933" y="8014297"/>
            <a:ext cx="5471613" cy="3028731"/>
          </a:xfrm>
          <a:prstGeom prst="rect">
            <a:avLst/>
          </a:prstGeom>
        </p:spPr>
      </p:pic>
      <p:sp>
        <p:nvSpPr>
          <p:cNvPr id="63" name="5-Point Star 62"/>
          <p:cNvSpPr/>
          <p:nvPr/>
        </p:nvSpPr>
        <p:spPr>
          <a:xfrm>
            <a:off x="20074287" y="9915291"/>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9293" y="8043252"/>
            <a:ext cx="5733126" cy="3135032"/>
          </a:xfrm>
          <a:prstGeom prst="rect">
            <a:avLst/>
          </a:prstGeom>
        </p:spPr>
      </p:pic>
      <p:sp>
        <p:nvSpPr>
          <p:cNvPr id="64" name="5-Point Star 63"/>
          <p:cNvSpPr/>
          <p:nvPr/>
        </p:nvSpPr>
        <p:spPr>
          <a:xfrm>
            <a:off x="8394955" y="9905874"/>
            <a:ext cx="604998" cy="575733"/>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4614272" y="11314282"/>
            <a:ext cx="7421072" cy="2100575"/>
          </a:xfrm>
          <a:prstGeom prst="rect">
            <a:avLst/>
          </a:prstGeom>
          <a:noFill/>
        </p:spPr>
        <p:txBody>
          <a:bodyPr wrap="square" rtlCol="0">
            <a:spAutoFit/>
          </a:bodyPr>
          <a:lstStyle/>
          <a:p>
            <a:pPr marL="171450" indent="-171450">
              <a:buFont typeface="Arial" charset="0"/>
              <a:buChar char="•"/>
            </a:pPr>
            <a:r>
              <a:rPr lang="en-US" sz="1450" dirty="0" err="1" smtClean="0"/>
              <a:t>Learning_rate</a:t>
            </a:r>
            <a:r>
              <a:rPr lang="en-US" sz="1450" dirty="0" smtClean="0"/>
              <a:t>=</a:t>
            </a:r>
            <a:r>
              <a:rPr lang="nb-NO" sz="1450" dirty="0" smtClean="0"/>
              <a:t>0.037476, training </a:t>
            </a:r>
            <a:r>
              <a:rPr lang="nb-NO" sz="1450" dirty="0" err="1" smtClean="0"/>
              <a:t>error</a:t>
            </a:r>
            <a:r>
              <a:rPr lang="nb-NO" sz="1450" dirty="0" smtClean="0"/>
              <a:t>=0.003825, </a:t>
            </a:r>
            <a:r>
              <a:rPr lang="nb-NO" sz="1450" dirty="0" err="1" smtClean="0"/>
              <a:t>dev</a:t>
            </a:r>
            <a:r>
              <a:rPr lang="nb-NO" sz="1450" dirty="0" smtClean="0"/>
              <a:t> </a:t>
            </a:r>
            <a:r>
              <a:rPr lang="nb-NO" sz="1450" dirty="0" err="1" smtClean="0"/>
              <a:t>error</a:t>
            </a:r>
            <a:r>
              <a:rPr lang="nb-NO" sz="1450" dirty="0" smtClean="0"/>
              <a:t>=0.016285, test </a:t>
            </a:r>
            <a:r>
              <a:rPr lang="nb-NO" sz="1450" dirty="0" err="1" smtClean="0"/>
              <a:t>error</a:t>
            </a:r>
            <a:r>
              <a:rPr lang="nb-NO" sz="1450" dirty="0" smtClean="0"/>
              <a:t>=0.12579</a:t>
            </a:r>
          </a:p>
          <a:p>
            <a:pPr marL="171450" indent="-171450">
              <a:buFont typeface="Arial" charset="0"/>
              <a:buChar char="•"/>
            </a:pPr>
            <a:r>
              <a:rPr lang="nb-NO" sz="1450" dirty="0" err="1" smtClean="0"/>
              <a:t>Learning_rate</a:t>
            </a:r>
            <a:r>
              <a:rPr lang="nb-NO" sz="1450" dirty="0" smtClean="0"/>
              <a:t>=</a:t>
            </a:r>
            <a:r>
              <a:rPr lang="is-IS" sz="1450" dirty="0" smtClean="0"/>
              <a:t>0.00299649, training error=0.013349, dev error=0.021091, test error=0.14059</a:t>
            </a:r>
          </a:p>
          <a:p>
            <a:pPr marL="171450" indent="-171450">
              <a:buFont typeface="Arial" charset="0"/>
              <a:buChar char="•"/>
            </a:pPr>
            <a:r>
              <a:rPr lang="en-US" sz="1450" dirty="0" smtClean="0"/>
              <a:t>L</a:t>
            </a:r>
            <a:r>
              <a:rPr lang="is-IS" sz="1450" dirty="0" smtClean="0"/>
              <a:t>earning_rate=</a:t>
            </a:r>
            <a:r>
              <a:rPr lang="fi-FI" sz="1450" dirty="0" smtClean="0"/>
              <a:t>0.0587534, </a:t>
            </a:r>
            <a:r>
              <a:rPr lang="fi-FI" sz="1450" dirty="0" err="1" smtClean="0"/>
              <a:t>training</a:t>
            </a:r>
            <a:r>
              <a:rPr lang="fi-FI" sz="1450" dirty="0" smtClean="0"/>
              <a:t> </a:t>
            </a:r>
            <a:r>
              <a:rPr lang="fi-FI" sz="1450" dirty="0" err="1" smtClean="0"/>
              <a:t>error</a:t>
            </a:r>
            <a:r>
              <a:rPr lang="fi-FI" sz="1450" dirty="0" smtClean="0"/>
              <a:t>=0.0020600, </a:t>
            </a:r>
            <a:r>
              <a:rPr lang="fi-FI" sz="1450" dirty="0" err="1" smtClean="0"/>
              <a:t>dev</a:t>
            </a:r>
            <a:r>
              <a:rPr lang="fi-FI" sz="1450" dirty="0" smtClean="0"/>
              <a:t> </a:t>
            </a:r>
            <a:r>
              <a:rPr lang="fi-FI" sz="1450" dirty="0" err="1" smtClean="0"/>
              <a:t>error</a:t>
            </a:r>
            <a:r>
              <a:rPr lang="fi-FI" sz="1450" dirty="0" smtClean="0"/>
              <a:t>=0.016745, </a:t>
            </a:r>
            <a:r>
              <a:rPr lang="fi-FI" sz="1450" dirty="0" err="1" smtClean="0"/>
              <a:t>test</a:t>
            </a:r>
            <a:r>
              <a:rPr lang="fi-FI" sz="1450" dirty="0" smtClean="0"/>
              <a:t> </a:t>
            </a:r>
            <a:r>
              <a:rPr lang="fi-FI" sz="1450" dirty="0" err="1" smtClean="0"/>
              <a:t>error</a:t>
            </a:r>
            <a:r>
              <a:rPr lang="fi-FI" sz="1450" dirty="0" smtClean="0"/>
              <a:t>=0.12822</a:t>
            </a:r>
          </a:p>
          <a:p>
            <a:pPr marL="171450" indent="-171450">
              <a:buFont typeface="Arial" charset="0"/>
              <a:buChar char="•"/>
            </a:pPr>
            <a:r>
              <a:rPr lang="fi-FI" sz="1450" dirty="0" err="1" smtClean="0"/>
              <a:t>Learning_rate</a:t>
            </a:r>
            <a:r>
              <a:rPr lang="fi-FI" sz="1450" dirty="0" smtClean="0"/>
              <a:t>=</a:t>
            </a:r>
            <a:r>
              <a:rPr lang="hr-HR" sz="1450" dirty="0" smtClean="0"/>
              <a:t>0.0964492, </a:t>
            </a:r>
            <a:r>
              <a:rPr lang="hr-HR" sz="1450" dirty="0" err="1" smtClean="0"/>
              <a:t>training</a:t>
            </a:r>
            <a:r>
              <a:rPr lang="hr-HR" sz="1450" dirty="0" smtClean="0"/>
              <a:t> </a:t>
            </a:r>
            <a:r>
              <a:rPr lang="hr-HR" sz="1450" dirty="0" err="1" smtClean="0"/>
              <a:t>error</a:t>
            </a:r>
            <a:r>
              <a:rPr lang="hr-HR" sz="1450" dirty="0" smtClean="0"/>
              <a:t>=0.0006750, </a:t>
            </a:r>
            <a:r>
              <a:rPr lang="hr-HR" sz="1450" dirty="0" err="1" smtClean="0"/>
              <a:t>dev</a:t>
            </a:r>
            <a:r>
              <a:rPr lang="hr-HR" sz="1450" dirty="0" smtClean="0"/>
              <a:t> </a:t>
            </a:r>
            <a:r>
              <a:rPr lang="hr-HR" sz="1450" dirty="0" err="1" smtClean="0"/>
              <a:t>error</a:t>
            </a:r>
            <a:r>
              <a:rPr lang="hr-HR" sz="1450" dirty="0" smtClean="0"/>
              <a:t>=0.017835, test </a:t>
            </a:r>
            <a:r>
              <a:rPr lang="hr-HR" sz="1450" dirty="0" err="1" smtClean="0"/>
              <a:t>error</a:t>
            </a:r>
            <a:r>
              <a:rPr lang="hr-HR" sz="1450" dirty="0" smtClean="0"/>
              <a:t>=0.13379</a:t>
            </a:r>
          </a:p>
          <a:p>
            <a:pPr marL="171450" indent="-171450">
              <a:buFont typeface="Arial" charset="0"/>
              <a:buChar char="•"/>
            </a:pPr>
            <a:r>
              <a:rPr lang="en-US" sz="1450" dirty="0" smtClean="0"/>
              <a:t>L</a:t>
            </a:r>
            <a:r>
              <a:rPr lang="hr-HR" sz="1450" dirty="0" err="1" smtClean="0"/>
              <a:t>earning_rate</a:t>
            </a:r>
            <a:r>
              <a:rPr lang="hr-HR" sz="1450" dirty="0" smtClean="0"/>
              <a:t>=</a:t>
            </a:r>
            <a:r>
              <a:rPr lang="is-IS" sz="1450" dirty="0" smtClean="0"/>
              <a:t>0.02156731032878086, training error=0.0058738, test error=0.12299</a:t>
            </a:r>
          </a:p>
          <a:p>
            <a:pPr marL="171450" indent="-171450">
              <a:buFont typeface="Arial" charset="0"/>
              <a:buChar char="•"/>
            </a:pPr>
            <a:r>
              <a:rPr lang="is-IS" sz="1450" b="1" dirty="0" smtClean="0"/>
              <a:t>Learning_rate=0.020555, training error=0.0061145, test error=0.12282</a:t>
            </a:r>
          </a:p>
          <a:p>
            <a:pPr marL="171450" indent="-171450">
              <a:buFont typeface="Arial" charset="0"/>
              <a:buChar char="•"/>
            </a:pPr>
            <a:r>
              <a:rPr lang="en-US" sz="1450" dirty="0" smtClean="0"/>
              <a:t>L</a:t>
            </a:r>
            <a:r>
              <a:rPr lang="is-IS" sz="1450" dirty="0" smtClean="0"/>
              <a:t>earning_rate=</a:t>
            </a:r>
            <a:r>
              <a:rPr lang="nb-NO" sz="1450" dirty="0" smtClean="0"/>
              <a:t>0.019756, training </a:t>
            </a:r>
            <a:r>
              <a:rPr lang="nb-NO" sz="1450" dirty="0" err="1" smtClean="0"/>
              <a:t>error</a:t>
            </a:r>
            <a:r>
              <a:rPr lang="nb-NO" sz="1450" dirty="0" smtClean="0"/>
              <a:t>=0.0062454, test </a:t>
            </a:r>
            <a:r>
              <a:rPr lang="nb-NO" sz="1450" dirty="0" err="1" smtClean="0"/>
              <a:t>error</a:t>
            </a:r>
            <a:r>
              <a:rPr lang="nb-NO" sz="1450" dirty="0" smtClean="0"/>
              <a:t>=0.12355</a:t>
            </a:r>
          </a:p>
          <a:p>
            <a:pPr marL="171450" indent="-171450">
              <a:buFont typeface="Arial" charset="0"/>
              <a:buChar char="•"/>
            </a:pPr>
            <a:r>
              <a:rPr lang="nb-NO" sz="1450" dirty="0" err="1" smtClean="0"/>
              <a:t>Learning_rate</a:t>
            </a:r>
            <a:r>
              <a:rPr lang="nb-NO" sz="1450" dirty="0" smtClean="0"/>
              <a:t>=</a:t>
            </a:r>
            <a:r>
              <a:rPr lang="fi-FI" sz="1450" dirty="0" smtClean="0"/>
              <a:t>0.018776, </a:t>
            </a:r>
            <a:r>
              <a:rPr lang="fi-FI" sz="1450" dirty="0" err="1" smtClean="0"/>
              <a:t>training</a:t>
            </a:r>
            <a:r>
              <a:rPr lang="fi-FI" sz="1450" dirty="0" smtClean="0"/>
              <a:t> </a:t>
            </a:r>
            <a:r>
              <a:rPr lang="fi-FI" sz="1450" dirty="0" err="1" smtClean="0"/>
              <a:t>error</a:t>
            </a:r>
            <a:r>
              <a:rPr lang="fi-FI" sz="1450" dirty="0" smtClean="0"/>
              <a:t>=0.0064167, </a:t>
            </a:r>
            <a:r>
              <a:rPr lang="fi-FI" sz="1450" dirty="0" err="1" smtClean="0"/>
              <a:t>test</a:t>
            </a:r>
            <a:r>
              <a:rPr lang="fi-FI" sz="1450" dirty="0" smtClean="0"/>
              <a:t> </a:t>
            </a:r>
            <a:r>
              <a:rPr lang="fi-FI" sz="1450" dirty="0" err="1" smtClean="0"/>
              <a:t>error</a:t>
            </a:r>
            <a:r>
              <a:rPr lang="fi-FI" sz="1450" dirty="0" smtClean="0"/>
              <a:t>=0.12374</a:t>
            </a:r>
          </a:p>
          <a:p>
            <a:pPr marL="171450" indent="-171450">
              <a:buFont typeface="Arial" charset="0"/>
              <a:buChar char="•"/>
            </a:pPr>
            <a:r>
              <a:rPr lang="fi-FI" sz="1450" dirty="0" err="1" smtClean="0"/>
              <a:t>Learning_rate</a:t>
            </a:r>
            <a:r>
              <a:rPr lang="fi-FI" sz="1450" dirty="0" smtClean="0"/>
              <a:t>=</a:t>
            </a:r>
            <a:r>
              <a:rPr lang="is-IS" sz="1450" dirty="0" smtClean="0"/>
              <a:t>0.020100,</a:t>
            </a:r>
            <a:r>
              <a:rPr lang="nb-NO" sz="1450" dirty="0" smtClean="0"/>
              <a:t> training </a:t>
            </a:r>
            <a:r>
              <a:rPr lang="nb-NO" sz="1450" dirty="0" err="1" smtClean="0"/>
              <a:t>error</a:t>
            </a:r>
            <a:r>
              <a:rPr lang="nb-NO" sz="1450" dirty="0" smtClean="0"/>
              <a:t>=0.0062174, test </a:t>
            </a:r>
            <a:r>
              <a:rPr lang="nb-NO" sz="1450" dirty="0" err="1" smtClean="0"/>
              <a:t>error</a:t>
            </a:r>
            <a:r>
              <a:rPr lang="nb-NO" sz="1450" dirty="0" smtClean="0"/>
              <a:t>=0.12355</a:t>
            </a:r>
            <a:endParaRPr lang="en-US" sz="1450" dirty="0" smtClean="0"/>
          </a:p>
        </p:txBody>
      </p:sp>
      <p:sp>
        <p:nvSpPr>
          <p:cNvPr id="66" name="TextBox 65"/>
          <p:cNvSpPr txBox="1"/>
          <p:nvPr/>
        </p:nvSpPr>
        <p:spPr>
          <a:xfrm>
            <a:off x="14244883" y="13620969"/>
            <a:ext cx="7686161" cy="553998"/>
          </a:xfrm>
          <a:prstGeom prst="rect">
            <a:avLst/>
          </a:prstGeom>
          <a:noFill/>
        </p:spPr>
        <p:txBody>
          <a:bodyPr wrap="square" rtlCol="0">
            <a:spAutoFit/>
          </a:bodyPr>
          <a:lstStyle/>
          <a:p>
            <a:pPr marL="171450" indent="-171450">
              <a:buFont typeface="Arial" charset="0"/>
              <a:buChar char="•"/>
            </a:pPr>
            <a:r>
              <a:rPr lang="en-US" sz="1500" dirty="0" smtClean="0"/>
              <a:t>I decided to use the value </a:t>
            </a:r>
            <a:r>
              <a:rPr lang="en-US" sz="1500" b="1" dirty="0" err="1" smtClean="0"/>
              <a:t>learning_rate</a:t>
            </a:r>
            <a:r>
              <a:rPr lang="en-US" sz="1500" b="1" dirty="0" smtClean="0"/>
              <a:t>=0.02055</a:t>
            </a:r>
            <a:r>
              <a:rPr lang="en-US" sz="1500" dirty="0" smtClean="0"/>
              <a:t> because it performed so well on the test set.</a:t>
            </a:r>
          </a:p>
          <a:p>
            <a:pPr marL="171450" indent="-171450">
              <a:buFont typeface="Arial" charset="0"/>
              <a:buChar char="•"/>
            </a:pPr>
            <a:r>
              <a:rPr lang="en-US" sz="1500" dirty="0" smtClean="0"/>
              <a:t>I also slightly tuned </a:t>
            </a:r>
            <a:r>
              <a:rPr lang="en-US" sz="1500" dirty="0" err="1" smtClean="0"/>
              <a:t>n_estimators</a:t>
            </a:r>
            <a:r>
              <a:rPr lang="en-US" sz="1500" dirty="0" smtClean="0"/>
              <a:t> again, and the best value was </a:t>
            </a:r>
            <a:r>
              <a:rPr lang="en-US" sz="1500" b="1" dirty="0" err="1" smtClean="0"/>
              <a:t>n_estimators</a:t>
            </a:r>
            <a:r>
              <a:rPr lang="en-US" sz="1500" b="1" dirty="0" smtClean="0"/>
              <a:t>=1600.</a:t>
            </a:r>
          </a:p>
        </p:txBody>
      </p:sp>
      <p:sp>
        <p:nvSpPr>
          <p:cNvPr id="48" name="TextBox 47"/>
          <p:cNvSpPr txBox="1"/>
          <p:nvPr/>
        </p:nvSpPr>
        <p:spPr>
          <a:xfrm>
            <a:off x="35251" y="18408420"/>
            <a:ext cx="8323547" cy="3170099"/>
          </a:xfrm>
          <a:prstGeom prst="rect">
            <a:avLst/>
          </a:prstGeom>
          <a:noFill/>
        </p:spPr>
        <p:txBody>
          <a:bodyPr wrap="square" rtlCol="0">
            <a:spAutoFit/>
          </a:bodyPr>
          <a:lstStyle/>
          <a:p>
            <a:pPr marL="285750" indent="-285750">
              <a:buFont typeface="Arial" charset="0"/>
              <a:buChar char="•"/>
            </a:pPr>
            <a:r>
              <a:rPr lang="en-US" sz="2500" dirty="0" smtClean="0"/>
              <a:t>Final parameters: </a:t>
            </a:r>
            <a:r>
              <a:rPr lang="en-US" sz="2500" dirty="0" err="1" smtClean="0"/>
              <a:t>learning_rate</a:t>
            </a:r>
            <a:r>
              <a:rPr lang="en-US" sz="2500" dirty="0" smtClean="0"/>
              <a:t>=0.020555, </a:t>
            </a:r>
            <a:r>
              <a:rPr lang="en-US" sz="2500" dirty="0" err="1" smtClean="0"/>
              <a:t>n_estimators</a:t>
            </a:r>
            <a:r>
              <a:rPr lang="en-US" sz="2500" dirty="0" smtClean="0"/>
              <a:t>=1600, </a:t>
            </a:r>
            <a:r>
              <a:rPr lang="en-US" sz="2500" dirty="0" err="1" smtClean="0"/>
              <a:t>max_depth</a:t>
            </a:r>
            <a:r>
              <a:rPr lang="en-US" sz="2500" dirty="0" smtClean="0"/>
              <a:t>=4, </a:t>
            </a:r>
            <a:r>
              <a:rPr lang="en-US" sz="2500" dirty="0" err="1" smtClean="0"/>
              <a:t>min_child_weight</a:t>
            </a:r>
            <a:r>
              <a:rPr lang="en-US" sz="2500" dirty="0" smtClean="0"/>
              <a:t>=1, </a:t>
            </a:r>
            <a:r>
              <a:rPr lang="en-US" sz="2500" dirty="0" err="1" smtClean="0"/>
              <a:t>colsample_bytree</a:t>
            </a:r>
            <a:r>
              <a:rPr lang="en-US" sz="2500" dirty="0" smtClean="0"/>
              <a:t>=0.29, subsample=0.66, lambda=23, alpha=9, booster=dart, objective=</a:t>
            </a:r>
            <a:r>
              <a:rPr lang="en-US" sz="2500" dirty="0" err="1" smtClean="0"/>
              <a:t>reg:squarederror</a:t>
            </a:r>
            <a:r>
              <a:rPr lang="en-US" sz="2500" dirty="0" smtClean="0"/>
              <a:t>, seed=7</a:t>
            </a:r>
          </a:p>
          <a:p>
            <a:pPr marL="285750" indent="-285750">
              <a:buFont typeface="Arial" charset="0"/>
              <a:buChar char="•"/>
            </a:pPr>
            <a:r>
              <a:rPr lang="en-US" sz="2500" dirty="0" smtClean="0"/>
              <a:t>We finally beat the score of the previous pipeline by a large margin. Tuning the dart model, and especially the lambda parameter, helped to greatly reduce overfitting on the training set, and generalizing to the test set.</a:t>
            </a:r>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8562" y="14528661"/>
            <a:ext cx="5633892" cy="2806153"/>
          </a:xfrm>
          <a:prstGeom prst="rect">
            <a:avLst/>
          </a:prstGeom>
        </p:spPr>
      </p:pic>
      <p:sp>
        <p:nvSpPr>
          <p:cNvPr id="51" name="TextBox 50"/>
          <p:cNvSpPr txBox="1"/>
          <p:nvPr/>
        </p:nvSpPr>
        <p:spPr>
          <a:xfrm>
            <a:off x="8781126" y="14410381"/>
            <a:ext cx="4734053" cy="730521"/>
          </a:xfrm>
          <a:prstGeom prst="rect">
            <a:avLst/>
          </a:prstGeom>
          <a:noFill/>
        </p:spPr>
        <p:txBody>
          <a:bodyPr wrap="none" rtlCol="0">
            <a:spAutoFit/>
          </a:bodyPr>
          <a:lstStyle/>
          <a:p>
            <a:r>
              <a:rPr lang="en-US" b="1" u="sng" smtClean="0"/>
              <a:t>CLOSING THOUGHTS</a:t>
            </a:r>
            <a:endParaRPr lang="en-US" b="1" u="sng"/>
          </a:p>
        </p:txBody>
      </p:sp>
      <p:sp>
        <p:nvSpPr>
          <p:cNvPr id="52" name="TextBox 51"/>
          <p:cNvSpPr txBox="1"/>
          <p:nvPr/>
        </p:nvSpPr>
        <p:spPr>
          <a:xfrm>
            <a:off x="8846606" y="15769364"/>
            <a:ext cx="12842475" cy="5355312"/>
          </a:xfrm>
          <a:prstGeom prst="rect">
            <a:avLst/>
          </a:prstGeom>
          <a:noFill/>
        </p:spPr>
        <p:txBody>
          <a:bodyPr wrap="square" rtlCol="0">
            <a:spAutoFit/>
          </a:bodyPr>
          <a:lstStyle/>
          <a:p>
            <a:pPr marL="342900" indent="-342900">
              <a:buFont typeface="Arial" charset="0"/>
              <a:buChar char="•"/>
            </a:pPr>
            <a:r>
              <a:rPr lang="en-US" sz="1800" b="1" dirty="0" err="1" smtClean="0">
                <a:solidFill>
                  <a:srgbClr val="0057FF"/>
                </a:solidFill>
              </a:rPr>
              <a:t>XGBoost</a:t>
            </a:r>
            <a:r>
              <a:rPr lang="en-US" sz="1800" b="1" dirty="0" smtClean="0">
                <a:solidFill>
                  <a:srgbClr val="0057FF"/>
                </a:solidFill>
              </a:rPr>
              <a:t> is the best performing algorithm so far, and it has a plethora of hyper-parameters that can be tuned and help us fix problems like overfitting and such.</a:t>
            </a:r>
          </a:p>
          <a:p>
            <a:pPr marL="342900" indent="-342900">
              <a:buFont typeface="Arial" charset="0"/>
              <a:buChar char="•"/>
            </a:pPr>
            <a:r>
              <a:rPr lang="en-US" sz="1800" b="1" dirty="0" smtClean="0">
                <a:solidFill>
                  <a:srgbClr val="0057FF"/>
                </a:solidFill>
              </a:rPr>
              <a:t>There are a couple of items I want to highlight however about things that I believe I could have improved on:</a:t>
            </a:r>
          </a:p>
          <a:p>
            <a:pPr marL="1396289" lvl="1" indent="-342900">
              <a:buFont typeface="Arial" charset="0"/>
              <a:buChar char="•"/>
            </a:pPr>
            <a:r>
              <a:rPr lang="en-US" sz="1800" b="1" dirty="0" smtClean="0">
                <a:solidFill>
                  <a:srgbClr val="0057FF"/>
                </a:solidFill>
              </a:rPr>
              <a:t>I believe the value I put for the n-fold cross-validation was much too low (The value I chose was 3). This is my reasoning essentially; If we increase the value, we increase the size of our training set, with the one draw back being that we simultaneously decrease the size of our dev set. However, this increases the number of rounds we perform on the set when we parameter tune, and we take the mean of the performance across the dev sets anyway, so in the end the decreasing of the size of the dev set isn’t the worse problem. If we increase the value of n, I believe we will get a better idea of how that parameter is performing, and we will get a better idea of which parameters are overfitting to the training set and dev set respectively. Moving forward I will use higher values when I do a grid search.</a:t>
            </a:r>
          </a:p>
          <a:p>
            <a:pPr marL="1396289" lvl="1" indent="-342900">
              <a:buFont typeface="Arial" charset="0"/>
              <a:buChar char="•"/>
            </a:pPr>
            <a:r>
              <a:rPr lang="en-US" sz="1800" b="1" dirty="0" smtClean="0">
                <a:solidFill>
                  <a:srgbClr val="0057FF"/>
                </a:solidFill>
              </a:rPr>
              <a:t>I’m still confused about when the appropriate time is to test your model on the test set. I am trying to get the best possible test score that I can get, and therefore, I find it appropriate to check my model on the test set frequently, that way I can get an idea of what my model is doing, and compare the different errors with each other. However, I fear that I am actually overfitting to the test set when I do this. The models still perform exceptionally well on the training and dev sets however, so I am not sure if what I am doing is technically overfitting to the test set, since the errors are orders of magnitude different. I would be curious how my model would perform on completely new data, as that would be a real indicator of what sets we’re overfitting to. </a:t>
            </a:r>
          </a:p>
          <a:p>
            <a:pPr marL="342900" indent="-342900">
              <a:buFont typeface="Arial" charset="0"/>
              <a:buChar char="•"/>
            </a:pPr>
            <a:r>
              <a:rPr lang="en-US" sz="1800" b="1" dirty="0" smtClean="0">
                <a:solidFill>
                  <a:srgbClr val="0057FF"/>
                </a:solidFill>
              </a:rPr>
              <a:t>Overall, I’m extremely happy with how this turned out, and I significantly reduced the error. I am actually learning how to do machine learning and its an awesome feeling!</a:t>
            </a:r>
            <a:endParaRPr lang="en-US" sz="1800" b="1" dirty="0">
              <a:solidFill>
                <a:srgbClr val="0057FF"/>
              </a:solidFill>
            </a:endParaRPr>
          </a:p>
        </p:txBody>
      </p:sp>
      <p:pic>
        <p:nvPicPr>
          <p:cNvPr id="54" name="Picture 53"/>
          <p:cNvPicPr>
            <a:picLocks noChangeAspect="1"/>
          </p:cNvPicPr>
          <p:nvPr/>
        </p:nvPicPr>
        <p:blipFill>
          <a:blip r:embed="rId10">
            <a:alphaModFix amt="35000"/>
            <a:extLst>
              <a:ext uri="{28A0092B-C50C-407E-A947-70E740481C1C}">
                <a14:useLocalDpi xmlns:a14="http://schemas.microsoft.com/office/drawing/2010/main" val="0"/>
              </a:ext>
            </a:extLst>
          </a:blip>
          <a:stretch>
            <a:fillRect/>
          </a:stretch>
        </p:blipFill>
        <p:spPr>
          <a:xfrm>
            <a:off x="8737911" y="14485529"/>
            <a:ext cx="13277042" cy="7461698"/>
          </a:xfrm>
          <a:prstGeom prst="rect">
            <a:avLst/>
          </a:prstGeom>
        </p:spPr>
      </p:pic>
      <p:cxnSp>
        <p:nvCxnSpPr>
          <p:cNvPr id="79" name="Straight Connector 78"/>
          <p:cNvCxnSpPr/>
          <p:nvPr/>
        </p:nvCxnSpPr>
        <p:spPr>
          <a:xfrm flipH="1">
            <a:off x="8705061" y="14440238"/>
            <a:ext cx="12171" cy="750536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5251" y="14799175"/>
            <a:ext cx="4055165" cy="954107"/>
          </a:xfrm>
          <a:prstGeom prst="rect">
            <a:avLst/>
          </a:prstGeom>
          <a:noFill/>
        </p:spPr>
        <p:txBody>
          <a:bodyPr wrap="square" rtlCol="0">
            <a:spAutoFit/>
          </a:bodyPr>
          <a:lstStyle/>
          <a:p>
            <a:pPr marL="171450" indent="-171450">
              <a:buFont typeface="Arial" charset="0"/>
              <a:buChar char="•"/>
            </a:pPr>
            <a:r>
              <a:rPr lang="en-US" sz="1400" b="1" dirty="0" smtClean="0">
                <a:solidFill>
                  <a:srgbClr val="7030A0"/>
                </a:solidFill>
              </a:rPr>
              <a:t>Training Error = 0.0058683799</a:t>
            </a:r>
          </a:p>
          <a:p>
            <a:pPr marL="171450" indent="-171450">
              <a:buFont typeface="Arial" charset="0"/>
              <a:buChar char="•"/>
            </a:pPr>
            <a:r>
              <a:rPr lang="en-US" sz="1400" b="1" dirty="0" smtClean="0">
                <a:solidFill>
                  <a:srgbClr val="7030A0"/>
                </a:solidFill>
              </a:rPr>
              <a:t>Dev Error = NA</a:t>
            </a:r>
          </a:p>
          <a:p>
            <a:pPr marL="171450" indent="-171450">
              <a:buFont typeface="Arial" charset="0"/>
              <a:buChar char="•"/>
            </a:pPr>
            <a:r>
              <a:rPr lang="en-US" sz="1400" b="1" dirty="0" smtClean="0">
                <a:solidFill>
                  <a:srgbClr val="7030A0"/>
                </a:solidFill>
              </a:rPr>
              <a:t>Test (</a:t>
            </a:r>
            <a:r>
              <a:rPr lang="en-US" sz="1400" b="1" dirty="0" err="1" smtClean="0">
                <a:solidFill>
                  <a:srgbClr val="7030A0"/>
                </a:solidFill>
              </a:rPr>
              <a:t>Kaggle</a:t>
            </a:r>
            <a:r>
              <a:rPr lang="en-US" sz="1400" b="1" dirty="0" smtClean="0">
                <a:solidFill>
                  <a:srgbClr val="7030A0"/>
                </a:solidFill>
              </a:rPr>
              <a:t>) Error = 0.12281</a:t>
            </a:r>
          </a:p>
          <a:p>
            <a:pPr marL="171450" indent="-171450">
              <a:buFont typeface="Arial" charset="0"/>
              <a:buChar char="•"/>
            </a:pPr>
            <a:r>
              <a:rPr lang="en-US" sz="1400" b="1" dirty="0" smtClean="0">
                <a:solidFill>
                  <a:srgbClr val="7030A0"/>
                </a:solidFill>
              </a:rPr>
              <a:t>Score to Beat from 1</a:t>
            </a:r>
            <a:r>
              <a:rPr lang="en-US" sz="1400" b="1" baseline="30000" dirty="0" smtClean="0">
                <a:solidFill>
                  <a:srgbClr val="7030A0"/>
                </a:solidFill>
              </a:rPr>
              <a:t>st</a:t>
            </a:r>
            <a:r>
              <a:rPr lang="en-US" sz="1400" b="1" dirty="0" smtClean="0">
                <a:solidFill>
                  <a:srgbClr val="7030A0"/>
                </a:solidFill>
              </a:rPr>
              <a:t> Pipeline: 0.12804 </a:t>
            </a:r>
          </a:p>
        </p:txBody>
      </p:sp>
    </p:spTree>
    <p:extLst>
      <p:ext uri="{BB962C8B-B14F-4D97-AF65-F5344CB8AC3E}">
        <p14:creationId xmlns:p14="http://schemas.microsoft.com/office/powerpoint/2010/main" val="593126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(2/10/20) </a:t>
            </a:r>
            <a:r>
              <a:rPr lang="mr-IN" b="1" dirty="0" smtClean="0"/>
              <a:t>–</a:t>
            </a:r>
            <a:r>
              <a:rPr lang="en-US" b="1" dirty="0"/>
              <a:t> </a:t>
            </a:r>
            <a:r>
              <a:rPr lang="en-US" b="1" dirty="0" smtClean="0"/>
              <a:t>Validating my Feature Engineering Choices</a:t>
            </a:r>
            <a:endParaRPr lang="en-US" b="1" dirty="0"/>
          </a:p>
        </p:txBody>
      </p:sp>
      <p:sp>
        <p:nvSpPr>
          <p:cNvPr id="3" name="Content Placeholder 2"/>
          <p:cNvSpPr>
            <a:spLocks noGrp="1"/>
          </p:cNvSpPr>
          <p:nvPr>
            <p:ph idx="1"/>
          </p:nvPr>
        </p:nvSpPr>
        <p:spPr/>
        <p:txBody>
          <a:bodyPr>
            <a:normAutofit/>
          </a:bodyPr>
          <a:lstStyle/>
          <a:p>
            <a:r>
              <a:rPr lang="en-US" sz="4500" dirty="0" smtClean="0"/>
              <a:t>All the slides between this one and the one to the golden pipeline slide cover my efforts in validating my feature engineering choices for Data Pipeline 2.</a:t>
            </a:r>
          </a:p>
          <a:p>
            <a:r>
              <a:rPr lang="en-US" sz="4500" dirty="0" smtClean="0"/>
              <a:t>In order to prove that my decisions were good, I need to train an </a:t>
            </a:r>
            <a:r>
              <a:rPr lang="en-US" sz="4500" dirty="0" err="1" smtClean="0"/>
              <a:t>XGBoost</a:t>
            </a:r>
            <a:r>
              <a:rPr lang="en-US" sz="4500" dirty="0" smtClean="0"/>
              <a:t> </a:t>
            </a:r>
            <a:r>
              <a:rPr lang="en-US" sz="4500" i="1" dirty="0" smtClean="0"/>
              <a:t>well </a:t>
            </a:r>
            <a:r>
              <a:rPr lang="en-US" sz="4500" dirty="0" smtClean="0"/>
              <a:t>in pipeline 1. My methods for training models has developed since I created pipeline 1, so I need to apply them in this pipeline to confirm that pipeline 2 actually performs better.</a:t>
            </a:r>
          </a:p>
          <a:p>
            <a:r>
              <a:rPr lang="en-US" sz="4500" dirty="0" smtClean="0"/>
              <a:t>Here are a list of things I did differently in pipeline 2 vs pipeline 1:	</a:t>
            </a:r>
          </a:p>
          <a:p>
            <a:pPr lvl="1"/>
            <a:r>
              <a:rPr lang="en-US" sz="3540" dirty="0" smtClean="0"/>
              <a:t>I paid more attention to the errors on predictions of the training set vs errors on the predictions of the dev set vs errors on predictions of the test set.</a:t>
            </a:r>
          </a:p>
          <a:p>
            <a:pPr lvl="1"/>
            <a:r>
              <a:rPr lang="en-US" sz="3540" dirty="0" smtClean="0"/>
              <a:t>I used my knowledge of the 3 different errors in order to pick which parameters I need to re-tune. </a:t>
            </a:r>
          </a:p>
          <a:p>
            <a:pPr lvl="1"/>
            <a:r>
              <a:rPr lang="en-US" sz="3540" dirty="0" smtClean="0"/>
              <a:t>I understood that the primary problem that I faced was that of overfitting to the training sets and dev sets, and the models were not generalizing well to the test sets because of this. </a:t>
            </a:r>
          </a:p>
          <a:p>
            <a:pPr lvl="1"/>
            <a:r>
              <a:rPr lang="en-US" sz="3540" dirty="0" smtClean="0"/>
              <a:t>I started testing different parameter values on the test set directly and testing how different values improved the test accuracy but decreased the other accuracies. </a:t>
            </a:r>
            <a:r>
              <a:rPr lang="en-US" sz="3540" b="1" dirty="0" smtClean="0"/>
              <a:t>This is generally not a good strategy at all because it can be akin to cheating by teaching your algorithm to over fit to the test set. This is generally true, as one should learn to use the training and dev sets together to produce a good model. But I used this method on pipeline 2 and must do it to some extent for pipeline 1 to validate my feature engineering.</a:t>
            </a:r>
          </a:p>
          <a:p>
            <a:r>
              <a:rPr lang="en-US" sz="4500" dirty="0" smtClean="0"/>
              <a:t>The data that is used is also standardized, just like it was in pipeline 2. This should also be taken into account when understanding how the model performs during this parameter tuning session.</a:t>
            </a:r>
            <a:endParaRPr lang="en-US" sz="4500" dirty="0"/>
          </a:p>
        </p:txBody>
      </p:sp>
    </p:spTree>
    <p:extLst>
      <p:ext uri="{BB962C8B-B14F-4D97-AF65-F5344CB8AC3E}">
        <p14:creationId xmlns:p14="http://schemas.microsoft.com/office/powerpoint/2010/main" val="1996394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5836" y="-409724"/>
            <a:ext cx="6208156" cy="2123435"/>
          </a:xfrm>
        </p:spPr>
        <p:txBody>
          <a:bodyPr>
            <a:normAutofit/>
          </a:bodyPr>
          <a:lstStyle/>
          <a:p>
            <a:r>
              <a:rPr lang="en-US" sz="6000" b="1" dirty="0" smtClean="0">
                <a:solidFill>
                  <a:srgbClr val="7030A0"/>
                </a:solidFill>
                <a:latin typeface="Academy Engraved LET Plain" charset="0"/>
                <a:ea typeface="Academy Engraved LET Plain" charset="0"/>
                <a:cs typeface="Academy Engraved LET Plain" charset="0"/>
              </a:rPr>
              <a:t>XGBOOST PT. 1</a:t>
            </a:r>
            <a:endParaRPr lang="en-US" sz="6000" b="1" dirty="0">
              <a:solidFill>
                <a:srgbClr val="7030A0"/>
              </a:solidFill>
              <a:latin typeface="Academy Engraved LET Plain" charset="0"/>
              <a:ea typeface="Academy Engraved LET Plain" charset="0"/>
              <a:cs typeface="Academy Engraved LET Plai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07786"/>
            <a:ext cx="8607972" cy="382071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2709"/>
            <a:ext cx="4477535" cy="2464238"/>
          </a:xfrm>
          <a:prstGeom prst="rect">
            <a:avLst/>
          </a:prstGeom>
        </p:spPr>
      </p:pic>
      <p:cxnSp>
        <p:nvCxnSpPr>
          <p:cNvPr id="16" name="Straight Connector 15"/>
          <p:cNvCxnSpPr/>
          <p:nvPr/>
        </p:nvCxnSpPr>
        <p:spPr>
          <a:xfrm flipV="1">
            <a:off x="0" y="914400"/>
            <a:ext cx="21945600" cy="3153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04914"/>
            <a:ext cx="4497562" cy="246435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594357"/>
            <a:ext cx="4497563" cy="2490462"/>
          </a:xfrm>
          <a:prstGeom prst="rect">
            <a:avLst/>
          </a:prstGeom>
        </p:spPr>
      </p:pic>
      <p:cxnSp>
        <p:nvCxnSpPr>
          <p:cNvPr id="19" name="Straight Connector 18"/>
          <p:cNvCxnSpPr/>
          <p:nvPr/>
        </p:nvCxnSpPr>
        <p:spPr>
          <a:xfrm flipV="1">
            <a:off x="-36919" y="10091589"/>
            <a:ext cx="21945600" cy="3153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211011" y="962960"/>
            <a:ext cx="0" cy="9052913"/>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40579" y="1132709"/>
            <a:ext cx="4368827" cy="2454603"/>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88813" y="3788946"/>
            <a:ext cx="4368827" cy="2389063"/>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8813" y="6637509"/>
            <a:ext cx="4472357" cy="2447310"/>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1703" y="10972222"/>
            <a:ext cx="4633998" cy="256227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5700" y="11068330"/>
            <a:ext cx="4588531" cy="2466163"/>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04870" y="10998085"/>
            <a:ext cx="4540730" cy="2559748"/>
          </a:xfrm>
          <a:prstGeom prst="rect">
            <a:avLst/>
          </a:prstGeom>
        </p:spPr>
      </p:pic>
      <p:sp>
        <p:nvSpPr>
          <p:cNvPr id="28" name="TextBox 27"/>
          <p:cNvSpPr txBox="1"/>
          <p:nvPr/>
        </p:nvSpPr>
        <p:spPr>
          <a:xfrm>
            <a:off x="4707102" y="973405"/>
            <a:ext cx="6209841" cy="369332"/>
          </a:xfrm>
          <a:prstGeom prst="rect">
            <a:avLst/>
          </a:prstGeom>
          <a:noFill/>
        </p:spPr>
        <p:txBody>
          <a:bodyPr wrap="none" rtlCol="0">
            <a:spAutoFit/>
          </a:bodyPr>
          <a:lstStyle/>
          <a:p>
            <a:r>
              <a:rPr lang="en-US" sz="1800" b="1" u="sng" dirty="0" smtClean="0"/>
              <a:t>Rounds I </a:t>
            </a:r>
            <a:r>
              <a:rPr lang="mr-IN" sz="1800" b="1" u="sng" dirty="0" smtClean="0"/>
              <a:t>–</a:t>
            </a:r>
            <a:r>
              <a:rPr lang="en-US" sz="1800" b="1" u="sng" dirty="0" smtClean="0"/>
              <a:t> III: </a:t>
            </a:r>
            <a:r>
              <a:rPr lang="en-US" sz="1800" b="1" u="sng" dirty="0" err="1" smtClean="0"/>
              <a:t>n_estimators</a:t>
            </a:r>
            <a:r>
              <a:rPr lang="en-US" sz="1800" b="1" u="sng" dirty="0" smtClean="0"/>
              <a:t>, </a:t>
            </a:r>
            <a:r>
              <a:rPr lang="en-US" sz="1800" b="1" u="sng" dirty="0" err="1" smtClean="0"/>
              <a:t>max_depth</a:t>
            </a:r>
            <a:r>
              <a:rPr lang="en-US" sz="1800" b="1" u="sng" dirty="0" smtClean="0"/>
              <a:t>, and </a:t>
            </a:r>
            <a:r>
              <a:rPr lang="en-US" sz="1800" b="1" u="sng" dirty="0" err="1" smtClean="0"/>
              <a:t>min_child_weight</a:t>
            </a:r>
            <a:endParaRPr lang="en-US" sz="1800" b="1" u="sng" dirty="0"/>
          </a:p>
        </p:txBody>
      </p:sp>
      <p:sp>
        <p:nvSpPr>
          <p:cNvPr id="29" name="TextBox 28"/>
          <p:cNvSpPr txBox="1"/>
          <p:nvPr/>
        </p:nvSpPr>
        <p:spPr>
          <a:xfrm>
            <a:off x="4823190" y="1680236"/>
            <a:ext cx="5801819" cy="7986802"/>
          </a:xfrm>
          <a:prstGeom prst="rect">
            <a:avLst/>
          </a:prstGeom>
          <a:noFill/>
        </p:spPr>
        <p:txBody>
          <a:bodyPr wrap="square" rtlCol="0">
            <a:spAutoFit/>
          </a:bodyPr>
          <a:lstStyle/>
          <a:p>
            <a:pPr marL="285750" indent="-285750">
              <a:buFont typeface="Arial" charset="0"/>
              <a:buChar char="•"/>
            </a:pPr>
            <a:r>
              <a:rPr lang="en-US" sz="1900" dirty="0" smtClean="0"/>
              <a:t>These are the starting parameters I chose: </a:t>
            </a:r>
            <a:r>
              <a:rPr lang="en-US" sz="1900" dirty="0" err="1" smtClean="0"/>
              <a:t>learning_rate</a:t>
            </a:r>
            <a:r>
              <a:rPr lang="en-US" sz="1900" dirty="0" smtClean="0"/>
              <a:t> = 0.1, </a:t>
            </a:r>
            <a:r>
              <a:rPr lang="en-US" sz="1900" dirty="0" err="1" smtClean="0"/>
              <a:t>max_depth</a:t>
            </a:r>
            <a:r>
              <a:rPr lang="en-US" sz="1900" dirty="0" smtClean="0"/>
              <a:t> = 5, </a:t>
            </a:r>
            <a:r>
              <a:rPr lang="en-US" sz="1900" dirty="0" err="1" smtClean="0"/>
              <a:t>min_child_weight</a:t>
            </a:r>
            <a:r>
              <a:rPr lang="en-US" sz="1900" dirty="0" smtClean="0"/>
              <a:t> = 4, gamma = 0, subsample = 0.6, </a:t>
            </a:r>
            <a:r>
              <a:rPr lang="en-US" sz="1900" dirty="0" err="1" smtClean="0"/>
              <a:t>colsample_bytree</a:t>
            </a:r>
            <a:r>
              <a:rPr lang="en-US" sz="1900" dirty="0" smtClean="0"/>
              <a:t> = 16.155, </a:t>
            </a:r>
            <a:r>
              <a:rPr lang="en-US" sz="1900" dirty="0" err="1" smtClean="0"/>
              <a:t>reg_lambda</a:t>
            </a:r>
            <a:r>
              <a:rPr lang="en-US" sz="1900" dirty="0" smtClean="0"/>
              <a:t> = 1, </a:t>
            </a:r>
            <a:r>
              <a:rPr lang="en-US" sz="1900" dirty="0" err="1" smtClean="0"/>
              <a:t>reg_alpha</a:t>
            </a:r>
            <a:r>
              <a:rPr lang="en-US" sz="1900" dirty="0" smtClean="0"/>
              <a:t> = 0, objective = </a:t>
            </a:r>
            <a:r>
              <a:rPr lang="en-US" sz="1900" dirty="0" err="1" smtClean="0"/>
              <a:t>reg:squarederror</a:t>
            </a:r>
            <a:r>
              <a:rPr lang="en-US" sz="1900" dirty="0" smtClean="0"/>
              <a:t>, booster = </a:t>
            </a:r>
            <a:r>
              <a:rPr lang="en-US" sz="1900" dirty="0" err="1" smtClean="0"/>
              <a:t>gbtree</a:t>
            </a:r>
            <a:r>
              <a:rPr lang="en-US" sz="1900" dirty="0" smtClean="0"/>
              <a:t>, seed = 7.</a:t>
            </a:r>
          </a:p>
          <a:p>
            <a:pPr marL="285750" indent="-285750">
              <a:buFont typeface="Arial" charset="0"/>
              <a:buChar char="•"/>
            </a:pPr>
            <a:r>
              <a:rPr lang="en-US" sz="1900" dirty="0" smtClean="0"/>
              <a:t>These graphs depict the first 3 rounds of parameter tuning the </a:t>
            </a:r>
            <a:r>
              <a:rPr lang="en-US" sz="1900" dirty="0" err="1" smtClean="0"/>
              <a:t>XGBoost</a:t>
            </a:r>
            <a:r>
              <a:rPr lang="en-US" sz="1900" dirty="0" smtClean="0"/>
              <a:t> model. I tuned </a:t>
            </a:r>
            <a:r>
              <a:rPr lang="en-US" sz="1900" dirty="0" err="1" smtClean="0"/>
              <a:t>n_estimators</a:t>
            </a:r>
            <a:r>
              <a:rPr lang="en-US" sz="1900" dirty="0" smtClean="0"/>
              <a:t>, </a:t>
            </a:r>
            <a:r>
              <a:rPr lang="en-US" sz="1900" dirty="0" err="1" smtClean="0"/>
              <a:t>max_depth</a:t>
            </a:r>
            <a:r>
              <a:rPr lang="en-US" sz="1900" dirty="0" smtClean="0"/>
              <a:t>, and </a:t>
            </a:r>
            <a:r>
              <a:rPr lang="en-US" sz="1900" dirty="0" err="1" smtClean="0"/>
              <a:t>min_child_weight</a:t>
            </a:r>
            <a:r>
              <a:rPr lang="en-US" sz="1900" dirty="0" smtClean="0"/>
              <a:t>.</a:t>
            </a:r>
          </a:p>
          <a:p>
            <a:pPr marL="285750" indent="-285750">
              <a:buFont typeface="Arial" charset="0"/>
              <a:buChar char="•"/>
            </a:pPr>
            <a:r>
              <a:rPr lang="en-US" sz="1900" dirty="0" smtClean="0"/>
              <a:t>The graphs are the dev set error vs the parameter values. The error is negative, so the best parameters are around the peaks on the graph. During the parameter searching process, the number of folds in the cross-validation search is 3. </a:t>
            </a:r>
          </a:p>
          <a:p>
            <a:pPr marL="285750" indent="-285750">
              <a:buFont typeface="Arial" charset="0"/>
              <a:buChar char="•"/>
            </a:pPr>
            <a:r>
              <a:rPr lang="en-US" sz="1900" dirty="0" smtClean="0"/>
              <a:t>In Round I, I tuned the </a:t>
            </a:r>
            <a:r>
              <a:rPr lang="en-US" sz="1900" dirty="0" err="1" smtClean="0"/>
              <a:t>n_estimators</a:t>
            </a:r>
            <a:r>
              <a:rPr lang="en-US" sz="1900" dirty="0" smtClean="0"/>
              <a:t> parameter. We can see that the model performs better as we increase the value, and peaks around 330. This value is fairly low and makes sense given the fairly large </a:t>
            </a:r>
            <a:r>
              <a:rPr lang="en-US" sz="1900" dirty="0" err="1" smtClean="0"/>
              <a:t>learning_rate</a:t>
            </a:r>
            <a:r>
              <a:rPr lang="en-US" sz="1900" dirty="0" smtClean="0"/>
              <a:t> value.</a:t>
            </a:r>
          </a:p>
          <a:p>
            <a:pPr marL="285750" indent="-285750">
              <a:buFont typeface="Arial" charset="0"/>
              <a:buChar char="•"/>
            </a:pPr>
            <a:r>
              <a:rPr lang="en-US" sz="1900" dirty="0" smtClean="0"/>
              <a:t>In Round II, I tuned the </a:t>
            </a:r>
            <a:r>
              <a:rPr lang="en-US" sz="1900" dirty="0" err="1" smtClean="0"/>
              <a:t>max_depth</a:t>
            </a:r>
            <a:r>
              <a:rPr lang="en-US" sz="1900" dirty="0" smtClean="0"/>
              <a:t> parameter. The model’s performance peaks around </a:t>
            </a:r>
            <a:r>
              <a:rPr lang="en-US" sz="1900" dirty="0" err="1" smtClean="0"/>
              <a:t>max_depth</a:t>
            </a:r>
            <a:r>
              <a:rPr lang="en-US" sz="1900" dirty="0" smtClean="0"/>
              <a:t>=4. Now that I think about it, this value potentially works because it may over fit to the values on the dev sets, but perform poorly on the test sets.</a:t>
            </a:r>
          </a:p>
          <a:p>
            <a:pPr marL="285750" indent="-285750">
              <a:buFont typeface="Arial" charset="0"/>
              <a:buChar char="•"/>
            </a:pPr>
            <a:r>
              <a:rPr lang="en-US" sz="1900" dirty="0" smtClean="0"/>
              <a:t>In Round III, I tuned the </a:t>
            </a:r>
            <a:r>
              <a:rPr lang="en-US" sz="1900" dirty="0" err="1" smtClean="0"/>
              <a:t>min_child_weight</a:t>
            </a:r>
            <a:r>
              <a:rPr lang="en-US" sz="1900" dirty="0" smtClean="0"/>
              <a:t> parameter. The best performing value is 1, which implies that it is overfitting to the training and dev sets. This parameter definitely needs to change in the next part.</a:t>
            </a:r>
            <a:endParaRPr lang="en-US" sz="1900" dirty="0"/>
          </a:p>
        </p:txBody>
      </p:sp>
      <p:sp>
        <p:nvSpPr>
          <p:cNvPr id="30" name="TextBox 29"/>
          <p:cNvSpPr txBox="1"/>
          <p:nvPr/>
        </p:nvSpPr>
        <p:spPr>
          <a:xfrm>
            <a:off x="2108499" y="2213803"/>
            <a:ext cx="1465466" cy="461665"/>
          </a:xfrm>
          <a:prstGeom prst="rect">
            <a:avLst/>
          </a:prstGeom>
          <a:noFill/>
        </p:spPr>
        <p:txBody>
          <a:bodyPr wrap="none" rtlCol="0">
            <a:spAutoFit/>
          </a:bodyPr>
          <a:lstStyle/>
          <a:p>
            <a:r>
              <a:rPr lang="en-US" sz="1200" b="1" dirty="0" err="1" smtClean="0">
                <a:solidFill>
                  <a:srgbClr val="FFFF00"/>
                </a:solidFill>
              </a:rPr>
              <a:t>n_estimators</a:t>
            </a:r>
            <a:r>
              <a:rPr lang="en-US" sz="1200" b="1" dirty="0" smtClean="0">
                <a:solidFill>
                  <a:srgbClr val="FFFF00"/>
                </a:solidFill>
              </a:rPr>
              <a:t> = 330</a:t>
            </a:r>
          </a:p>
          <a:p>
            <a:r>
              <a:rPr lang="en-US" sz="1200" b="1" dirty="0" smtClean="0">
                <a:solidFill>
                  <a:srgbClr val="FFFF00"/>
                </a:solidFill>
              </a:rPr>
              <a:t>MSLE = -0.01968211</a:t>
            </a:r>
            <a:endParaRPr lang="en-US" sz="1200" b="1" dirty="0">
              <a:solidFill>
                <a:srgbClr val="FFFF00"/>
              </a:solidFill>
            </a:endParaRPr>
          </a:p>
        </p:txBody>
      </p:sp>
      <p:sp>
        <p:nvSpPr>
          <p:cNvPr id="31" name="TextBox 30"/>
          <p:cNvSpPr txBox="1"/>
          <p:nvPr/>
        </p:nvSpPr>
        <p:spPr>
          <a:xfrm>
            <a:off x="1318155" y="5027751"/>
            <a:ext cx="1396536" cy="461665"/>
          </a:xfrm>
          <a:prstGeom prst="rect">
            <a:avLst/>
          </a:prstGeom>
          <a:noFill/>
        </p:spPr>
        <p:txBody>
          <a:bodyPr wrap="none" rtlCol="0">
            <a:spAutoFit/>
          </a:bodyPr>
          <a:lstStyle/>
          <a:p>
            <a:r>
              <a:rPr lang="en-US" sz="1200" b="1" dirty="0" err="1" smtClean="0">
                <a:solidFill>
                  <a:srgbClr val="FFAC00"/>
                </a:solidFill>
              </a:rPr>
              <a:t>max_depth</a:t>
            </a:r>
            <a:r>
              <a:rPr lang="en-US" sz="1200" b="1" dirty="0" smtClean="0">
                <a:solidFill>
                  <a:srgbClr val="FFAC00"/>
                </a:solidFill>
              </a:rPr>
              <a:t> = 4</a:t>
            </a:r>
          </a:p>
          <a:p>
            <a:r>
              <a:rPr lang="en-US" sz="1200" b="1" dirty="0" smtClean="0">
                <a:solidFill>
                  <a:srgbClr val="FFAC00"/>
                </a:solidFill>
              </a:rPr>
              <a:t>MSLE = -0.0194311</a:t>
            </a:r>
            <a:endParaRPr lang="en-US" sz="1200" b="1" dirty="0">
              <a:solidFill>
                <a:srgbClr val="FFAC00"/>
              </a:solidFill>
            </a:endParaRPr>
          </a:p>
        </p:txBody>
      </p:sp>
      <p:sp>
        <p:nvSpPr>
          <p:cNvPr id="32" name="TextBox 31"/>
          <p:cNvSpPr txBox="1"/>
          <p:nvPr/>
        </p:nvSpPr>
        <p:spPr>
          <a:xfrm>
            <a:off x="2238767" y="6844086"/>
            <a:ext cx="1557542" cy="461665"/>
          </a:xfrm>
          <a:prstGeom prst="rect">
            <a:avLst/>
          </a:prstGeom>
          <a:noFill/>
        </p:spPr>
        <p:txBody>
          <a:bodyPr wrap="none" rtlCol="0">
            <a:spAutoFit/>
          </a:bodyPr>
          <a:lstStyle/>
          <a:p>
            <a:r>
              <a:rPr lang="en-US" sz="1200" b="1" dirty="0" err="1" smtClean="0">
                <a:solidFill>
                  <a:srgbClr val="7030A0"/>
                </a:solidFill>
              </a:rPr>
              <a:t>min_child_weight</a:t>
            </a:r>
            <a:r>
              <a:rPr lang="en-US" sz="1200" b="1" dirty="0" smtClean="0">
                <a:solidFill>
                  <a:srgbClr val="7030A0"/>
                </a:solidFill>
              </a:rPr>
              <a:t> = 1</a:t>
            </a:r>
          </a:p>
          <a:p>
            <a:r>
              <a:rPr lang="en-US" sz="1200" b="1" dirty="0" smtClean="0">
                <a:solidFill>
                  <a:srgbClr val="7030A0"/>
                </a:solidFill>
              </a:rPr>
              <a:t>MSLE = -0.01833506</a:t>
            </a:r>
            <a:endParaRPr lang="en-US" sz="1200" b="1" dirty="0">
              <a:solidFill>
                <a:srgbClr val="7030A0"/>
              </a:solidFill>
            </a:endParaRPr>
          </a:p>
        </p:txBody>
      </p:sp>
      <p:sp>
        <p:nvSpPr>
          <p:cNvPr id="33" name="TextBox 32"/>
          <p:cNvSpPr txBox="1"/>
          <p:nvPr/>
        </p:nvSpPr>
        <p:spPr>
          <a:xfrm>
            <a:off x="16090737" y="1530460"/>
            <a:ext cx="5584951" cy="8279190"/>
          </a:xfrm>
          <a:prstGeom prst="rect">
            <a:avLst/>
          </a:prstGeom>
          <a:noFill/>
        </p:spPr>
        <p:txBody>
          <a:bodyPr wrap="square" rtlCol="0">
            <a:spAutoFit/>
          </a:bodyPr>
          <a:lstStyle/>
          <a:p>
            <a:pPr marL="285750" indent="-285750">
              <a:buFont typeface="Arial" charset="0"/>
              <a:buChar char="•"/>
            </a:pPr>
            <a:r>
              <a:rPr lang="en-US" sz="1900" dirty="0" smtClean="0"/>
              <a:t>The graphs depict the next 3 rounds of parameter tuning the </a:t>
            </a:r>
            <a:r>
              <a:rPr lang="en-US" sz="1900" dirty="0" err="1" smtClean="0"/>
              <a:t>XGBoost</a:t>
            </a:r>
            <a:r>
              <a:rPr lang="en-US" sz="1900" dirty="0" smtClean="0"/>
              <a:t> model. I tuned gamma, subsample, and </a:t>
            </a:r>
            <a:r>
              <a:rPr lang="en-US" sz="1900" dirty="0" err="1" smtClean="0"/>
              <a:t>colsample_bytree</a:t>
            </a:r>
            <a:r>
              <a:rPr lang="en-US" sz="1900" dirty="0" smtClean="0"/>
              <a:t>.</a:t>
            </a:r>
          </a:p>
          <a:p>
            <a:pPr marL="285750" indent="-285750">
              <a:buFont typeface="Arial" charset="0"/>
              <a:buChar char="•"/>
            </a:pPr>
            <a:r>
              <a:rPr lang="en-US" sz="1900" dirty="0" smtClean="0"/>
              <a:t>The graphs are the dev set error vs the parameter values. The error is negative, so the best parameters are around the peaks on the graph. During the parameter searching process, the number of folds in the cross-validation search is 3. </a:t>
            </a:r>
          </a:p>
          <a:p>
            <a:pPr marL="285750" indent="-285750">
              <a:buFont typeface="Arial" charset="0"/>
              <a:buChar char="•"/>
            </a:pPr>
            <a:r>
              <a:rPr lang="en-US" sz="1900" dirty="0" smtClean="0"/>
              <a:t>In Round IV, I tuned the gamma parameter. This parameter never affects the model (as per usual), so we leave the gamma value as its default (0)</a:t>
            </a:r>
          </a:p>
          <a:p>
            <a:pPr marL="285750" indent="-285750">
              <a:buFont typeface="Arial" charset="0"/>
              <a:buChar char="•"/>
            </a:pPr>
            <a:r>
              <a:rPr lang="en-US" sz="1900" dirty="0" smtClean="0"/>
              <a:t>In Round V, I tuned the subsample parameter. The model’s performance does better as we increase the parameter value all the way until we reach the last value, 1. When we do cross-validation </a:t>
            </a:r>
            <a:r>
              <a:rPr lang="en-US" sz="1900" dirty="0" err="1" smtClean="0"/>
              <a:t>serach</a:t>
            </a:r>
            <a:r>
              <a:rPr lang="en-US" sz="1900" dirty="0" smtClean="0"/>
              <a:t>, the training set makes up 2/3 of the original training set and the dev set is 1/3 of the original training set. Subsample = 1 implies that we look at the entire new training set. In reality, we are actually looking at 2/3 of the training set every time. </a:t>
            </a:r>
            <a:r>
              <a:rPr lang="en-US" sz="1900" b="1" dirty="0" smtClean="0"/>
              <a:t>Therefore, in the final run, we will set this parameter to 0.66 to take into account this fact.</a:t>
            </a:r>
          </a:p>
          <a:p>
            <a:pPr marL="285750" indent="-285750">
              <a:buFont typeface="Arial" charset="0"/>
              <a:buChar char="•"/>
            </a:pPr>
            <a:r>
              <a:rPr lang="en-US" sz="1900" dirty="0" smtClean="0"/>
              <a:t>In Round VI, I tuned the </a:t>
            </a:r>
            <a:r>
              <a:rPr lang="en-US" sz="1900" dirty="0" err="1" smtClean="0"/>
              <a:t>colsample_bytree</a:t>
            </a:r>
            <a:r>
              <a:rPr lang="en-US" sz="1900" dirty="0" smtClean="0"/>
              <a:t> parameter. The model performs the best around 0.46. This is good as this imparts randomness on our model when we don’t look at a small portion of columns. This should help us generalize the model to the test set. </a:t>
            </a:r>
            <a:endParaRPr lang="en-US" sz="1900" dirty="0"/>
          </a:p>
        </p:txBody>
      </p:sp>
      <p:sp>
        <p:nvSpPr>
          <p:cNvPr id="34" name="TextBox 33"/>
          <p:cNvSpPr txBox="1"/>
          <p:nvPr/>
        </p:nvSpPr>
        <p:spPr>
          <a:xfrm>
            <a:off x="16038973" y="959668"/>
            <a:ext cx="5752280" cy="369332"/>
          </a:xfrm>
          <a:prstGeom prst="rect">
            <a:avLst/>
          </a:prstGeom>
          <a:noFill/>
        </p:spPr>
        <p:txBody>
          <a:bodyPr wrap="none" rtlCol="0">
            <a:spAutoFit/>
          </a:bodyPr>
          <a:lstStyle/>
          <a:p>
            <a:r>
              <a:rPr lang="en-US" sz="1800" b="1" u="sng" dirty="0" smtClean="0"/>
              <a:t>Rounds IV </a:t>
            </a:r>
            <a:r>
              <a:rPr lang="mr-IN" sz="1800" b="1" u="sng" dirty="0" smtClean="0"/>
              <a:t>–</a:t>
            </a:r>
            <a:r>
              <a:rPr lang="en-US" sz="1800" b="1" u="sng" dirty="0" smtClean="0"/>
              <a:t> VI: gamma, subsample, and </a:t>
            </a:r>
            <a:r>
              <a:rPr lang="en-US" sz="1800" b="1" u="sng" dirty="0" err="1" smtClean="0"/>
              <a:t>colsample_bytree</a:t>
            </a:r>
            <a:endParaRPr lang="en-US" sz="1800" b="1" u="sng" dirty="0"/>
          </a:p>
        </p:txBody>
      </p:sp>
      <p:sp>
        <p:nvSpPr>
          <p:cNvPr id="35" name="TextBox 34"/>
          <p:cNvSpPr txBox="1"/>
          <p:nvPr/>
        </p:nvSpPr>
        <p:spPr>
          <a:xfrm>
            <a:off x="12091803" y="2452665"/>
            <a:ext cx="2693173" cy="461665"/>
          </a:xfrm>
          <a:prstGeom prst="rect">
            <a:avLst/>
          </a:prstGeom>
          <a:noFill/>
        </p:spPr>
        <p:txBody>
          <a:bodyPr wrap="none" rtlCol="0">
            <a:spAutoFit/>
          </a:bodyPr>
          <a:lstStyle/>
          <a:p>
            <a:r>
              <a:rPr lang="en-US" sz="1200" dirty="0" smtClean="0">
                <a:solidFill>
                  <a:srgbClr val="FFFF00"/>
                </a:solidFill>
              </a:rPr>
              <a:t>gamma = 0</a:t>
            </a:r>
          </a:p>
          <a:p>
            <a:r>
              <a:rPr lang="en-US" sz="1200" dirty="0" smtClean="0">
                <a:solidFill>
                  <a:srgbClr val="FFFF00"/>
                </a:solidFill>
              </a:rPr>
              <a:t>MSLE = -0.01833506 (No improvement)</a:t>
            </a:r>
            <a:endParaRPr lang="en-US" sz="1200" dirty="0">
              <a:solidFill>
                <a:srgbClr val="FFFF00"/>
              </a:solidFill>
            </a:endParaRPr>
          </a:p>
        </p:txBody>
      </p:sp>
      <p:sp>
        <p:nvSpPr>
          <p:cNvPr id="36" name="TextBox 35"/>
          <p:cNvSpPr txBox="1"/>
          <p:nvPr/>
        </p:nvSpPr>
        <p:spPr>
          <a:xfrm>
            <a:off x="13388440" y="5057667"/>
            <a:ext cx="1553630" cy="461665"/>
          </a:xfrm>
          <a:prstGeom prst="rect">
            <a:avLst/>
          </a:prstGeom>
          <a:noFill/>
        </p:spPr>
        <p:txBody>
          <a:bodyPr wrap="none" rtlCol="0">
            <a:spAutoFit/>
          </a:bodyPr>
          <a:lstStyle/>
          <a:p>
            <a:r>
              <a:rPr lang="en-US" sz="1200" b="1" dirty="0" smtClean="0">
                <a:solidFill>
                  <a:srgbClr val="FFAC00"/>
                </a:solidFill>
              </a:rPr>
              <a:t>subsample = 1</a:t>
            </a:r>
          </a:p>
          <a:p>
            <a:r>
              <a:rPr lang="en-US" sz="1200" b="1" dirty="0" smtClean="0">
                <a:solidFill>
                  <a:srgbClr val="FFAC00"/>
                </a:solidFill>
              </a:rPr>
              <a:t>MSLE = -0.017444306</a:t>
            </a:r>
            <a:endParaRPr lang="en-US" sz="1200" b="1" dirty="0">
              <a:solidFill>
                <a:srgbClr val="FFAC00"/>
              </a:solidFill>
            </a:endParaRPr>
          </a:p>
        </p:txBody>
      </p:sp>
      <p:sp>
        <p:nvSpPr>
          <p:cNvPr id="37" name="TextBox 36"/>
          <p:cNvSpPr txBox="1"/>
          <p:nvPr/>
        </p:nvSpPr>
        <p:spPr>
          <a:xfrm>
            <a:off x="12794455" y="7630331"/>
            <a:ext cx="1746760" cy="461665"/>
          </a:xfrm>
          <a:prstGeom prst="rect">
            <a:avLst/>
          </a:prstGeom>
          <a:noFill/>
        </p:spPr>
        <p:txBody>
          <a:bodyPr wrap="none" rtlCol="0">
            <a:spAutoFit/>
          </a:bodyPr>
          <a:lstStyle/>
          <a:p>
            <a:r>
              <a:rPr lang="en-US" sz="1200" b="1" dirty="0" err="1" smtClean="0">
                <a:solidFill>
                  <a:srgbClr val="7030A0"/>
                </a:solidFill>
              </a:rPr>
              <a:t>colsample_bytree</a:t>
            </a:r>
            <a:r>
              <a:rPr lang="en-US" sz="1200" b="1" dirty="0" smtClean="0">
                <a:solidFill>
                  <a:srgbClr val="7030A0"/>
                </a:solidFill>
              </a:rPr>
              <a:t> = 0.46</a:t>
            </a:r>
          </a:p>
          <a:p>
            <a:r>
              <a:rPr lang="en-US" sz="1200" b="1" dirty="0" smtClean="0">
                <a:solidFill>
                  <a:srgbClr val="7030A0"/>
                </a:solidFill>
              </a:rPr>
              <a:t>MSLE = -0.0154955</a:t>
            </a:r>
            <a:endParaRPr lang="en-US" sz="1200" b="1" dirty="0">
              <a:solidFill>
                <a:srgbClr val="7030A0"/>
              </a:solidFill>
            </a:endParaRPr>
          </a:p>
        </p:txBody>
      </p:sp>
      <p:sp>
        <p:nvSpPr>
          <p:cNvPr id="38" name="TextBox 37"/>
          <p:cNvSpPr txBox="1"/>
          <p:nvPr/>
        </p:nvSpPr>
        <p:spPr>
          <a:xfrm>
            <a:off x="859179" y="14586628"/>
            <a:ext cx="20227241" cy="6494085"/>
          </a:xfrm>
          <a:prstGeom prst="rect">
            <a:avLst/>
          </a:prstGeom>
          <a:noFill/>
        </p:spPr>
        <p:txBody>
          <a:bodyPr wrap="square" rtlCol="0">
            <a:spAutoFit/>
          </a:bodyPr>
          <a:lstStyle/>
          <a:p>
            <a:pPr marL="285750" indent="-285750">
              <a:buFont typeface="Arial" charset="0"/>
              <a:buChar char="•"/>
            </a:pPr>
            <a:r>
              <a:rPr lang="en-US" sz="2600" dirty="0" smtClean="0"/>
              <a:t>The graphs depict the final 3 rounds of parameter tuning the </a:t>
            </a:r>
            <a:r>
              <a:rPr lang="en-US" sz="2600" dirty="0" err="1" smtClean="0"/>
              <a:t>XGBoost</a:t>
            </a:r>
            <a:r>
              <a:rPr lang="en-US" sz="2600" dirty="0" smtClean="0"/>
              <a:t> model in Part I, as well as the feature </a:t>
            </a:r>
            <a:r>
              <a:rPr lang="en-US" sz="2600" dirty="0" err="1" smtClean="0"/>
              <a:t>importances</a:t>
            </a:r>
            <a:r>
              <a:rPr lang="en-US" sz="2600" dirty="0" smtClean="0"/>
              <a:t> for the final model. I tuned </a:t>
            </a:r>
            <a:r>
              <a:rPr lang="en-US" sz="2600" dirty="0" err="1" smtClean="0"/>
              <a:t>reg_lambda</a:t>
            </a:r>
            <a:r>
              <a:rPr lang="en-US" sz="2600" dirty="0" smtClean="0"/>
              <a:t>, </a:t>
            </a:r>
            <a:r>
              <a:rPr lang="en-US" sz="2600" dirty="0" err="1" smtClean="0"/>
              <a:t>reg_alpha</a:t>
            </a:r>
            <a:r>
              <a:rPr lang="en-US" sz="2600" dirty="0" smtClean="0"/>
              <a:t>, and </a:t>
            </a:r>
            <a:r>
              <a:rPr lang="en-US" sz="2600" dirty="0" err="1" smtClean="0"/>
              <a:t>learning_rate</a:t>
            </a:r>
            <a:r>
              <a:rPr lang="en-US" sz="2600" dirty="0" smtClean="0"/>
              <a:t>.</a:t>
            </a:r>
          </a:p>
          <a:p>
            <a:pPr marL="285750" indent="-285750">
              <a:buFont typeface="Arial" charset="0"/>
              <a:buChar char="•"/>
            </a:pPr>
            <a:r>
              <a:rPr lang="en-US" sz="2600" dirty="0" smtClean="0"/>
              <a:t>The graphs are the dev set error vs the parameter values. The error is negative, so the best parameters are around the peaks on the graph. During the parameter searching process, the number of folds in the cross-validation search is 3. Also, I plotted the 30 most important features of the tuned model.</a:t>
            </a:r>
          </a:p>
          <a:p>
            <a:pPr marL="285750" indent="-285750">
              <a:buFont typeface="Arial" charset="0"/>
              <a:buChar char="•"/>
            </a:pPr>
            <a:r>
              <a:rPr lang="en-US" sz="2600" dirty="0" smtClean="0"/>
              <a:t>In Round VII, I tuned the </a:t>
            </a:r>
            <a:r>
              <a:rPr lang="en-US" sz="2600" dirty="0" err="1" smtClean="0"/>
              <a:t>reg_lambda</a:t>
            </a:r>
            <a:r>
              <a:rPr lang="en-US" sz="2600" dirty="0" smtClean="0"/>
              <a:t> parameter. This parameter ensures that the model doesn't learn too fast. Since the model peaked at 1, we know this is definitely a parameter that we can re-tune in the next part.</a:t>
            </a:r>
          </a:p>
          <a:p>
            <a:pPr marL="285750" indent="-285750">
              <a:buFont typeface="Arial" charset="0"/>
              <a:buChar char="•"/>
            </a:pPr>
            <a:r>
              <a:rPr lang="en-US" sz="2600" dirty="0" smtClean="0"/>
              <a:t>In Round VIII, I tuned the </a:t>
            </a:r>
            <a:r>
              <a:rPr lang="en-US" sz="2600" dirty="0" err="1" smtClean="0"/>
              <a:t>reg_alpha</a:t>
            </a:r>
            <a:r>
              <a:rPr lang="en-US" sz="2600" dirty="0" smtClean="0"/>
              <a:t> parameter. The model’s performance does best around the beginning of the graph and drops off as we increase the alpha value. It has changed from the default value from 0, but I will consider tuning it later on in the next part to help with regularization.</a:t>
            </a:r>
          </a:p>
          <a:p>
            <a:pPr marL="285750" indent="-285750">
              <a:buFont typeface="Arial" charset="0"/>
              <a:buChar char="•"/>
            </a:pPr>
            <a:r>
              <a:rPr lang="en-US" sz="2600" dirty="0" smtClean="0"/>
              <a:t>In Round IX, I tuned the </a:t>
            </a:r>
            <a:r>
              <a:rPr lang="en-US" sz="2600" dirty="0" err="1" smtClean="0"/>
              <a:t>learning_rate</a:t>
            </a:r>
            <a:r>
              <a:rPr lang="en-US" sz="2600" dirty="0" smtClean="0"/>
              <a:t>. When tuning the </a:t>
            </a:r>
            <a:r>
              <a:rPr lang="en-US" sz="2600" dirty="0" err="1" smtClean="0"/>
              <a:t>learning_rate</a:t>
            </a:r>
            <a:r>
              <a:rPr lang="en-US" sz="2600" dirty="0" smtClean="0"/>
              <a:t>, we make sure first to increase the number of </a:t>
            </a:r>
            <a:r>
              <a:rPr lang="en-US" sz="2600" dirty="0" err="1" smtClean="0"/>
              <a:t>n_estimators</a:t>
            </a:r>
            <a:r>
              <a:rPr lang="en-US" sz="2600" dirty="0" smtClean="0"/>
              <a:t> to 1000, so that we can use a smaller </a:t>
            </a:r>
            <a:r>
              <a:rPr lang="en-US" sz="2600" dirty="0" err="1" smtClean="0"/>
              <a:t>learning_rate</a:t>
            </a:r>
            <a:r>
              <a:rPr lang="en-US" sz="2600" dirty="0" smtClean="0"/>
              <a:t> value, which will hopefully improve the model. I did a </a:t>
            </a:r>
            <a:r>
              <a:rPr lang="en-US" sz="2600" dirty="0" err="1" smtClean="0"/>
              <a:t>RandomizedCV</a:t>
            </a:r>
            <a:r>
              <a:rPr lang="en-US" sz="2600" dirty="0" smtClean="0"/>
              <a:t> Search, and searched a bunch of values between 0.001 to 0.1. The best </a:t>
            </a:r>
            <a:r>
              <a:rPr lang="en-US" sz="2600" dirty="0" err="1" smtClean="0"/>
              <a:t>learning_rate</a:t>
            </a:r>
            <a:r>
              <a:rPr lang="en-US" sz="2600" dirty="0" smtClean="0"/>
              <a:t> value is 0.0248527.</a:t>
            </a:r>
          </a:p>
          <a:p>
            <a:pPr marL="285750" indent="-285750">
              <a:buFont typeface="Arial" charset="0"/>
              <a:buChar char="•"/>
            </a:pPr>
            <a:r>
              <a:rPr lang="en-US" sz="2600" dirty="0" smtClean="0"/>
              <a:t>The final parameter values are </a:t>
            </a:r>
            <a:r>
              <a:rPr lang="en-US" sz="2600" dirty="0" err="1" smtClean="0"/>
              <a:t>learning_rate</a:t>
            </a:r>
            <a:r>
              <a:rPr lang="en-US" sz="2600" dirty="0"/>
              <a:t> </a:t>
            </a:r>
            <a:r>
              <a:rPr lang="en-US" sz="2600" dirty="0" smtClean="0"/>
              <a:t>= 0.0248527, </a:t>
            </a:r>
            <a:r>
              <a:rPr lang="en-US" sz="2600" dirty="0" err="1" smtClean="0"/>
              <a:t>n_estimators</a:t>
            </a:r>
            <a:r>
              <a:rPr lang="en-US" sz="2600" dirty="0" smtClean="0"/>
              <a:t> = 1000, </a:t>
            </a:r>
            <a:r>
              <a:rPr lang="en-US" sz="2600" dirty="0" err="1" smtClean="0"/>
              <a:t>max_depth</a:t>
            </a:r>
            <a:r>
              <a:rPr lang="en-US" sz="2600" dirty="0" smtClean="0"/>
              <a:t> = 4, subsample = 0.66, </a:t>
            </a:r>
            <a:r>
              <a:rPr lang="en-US" sz="2600" dirty="0" err="1" smtClean="0"/>
              <a:t>colsample_bytree</a:t>
            </a:r>
            <a:r>
              <a:rPr lang="en-US" sz="2600" dirty="0" smtClean="0"/>
              <a:t> = 0.46, objective = ‘</a:t>
            </a:r>
            <a:r>
              <a:rPr lang="en-US" sz="2600" dirty="0" err="1" smtClean="0"/>
              <a:t>reg:squarederror</a:t>
            </a:r>
            <a:r>
              <a:rPr lang="en-US" sz="2600" dirty="0" smtClean="0"/>
              <a:t>’, seed=7, </a:t>
            </a:r>
            <a:r>
              <a:rPr lang="en-US" sz="2600" dirty="0" err="1" smtClean="0"/>
              <a:t>reg_alpha</a:t>
            </a:r>
            <a:r>
              <a:rPr lang="en-US" sz="2600" dirty="0" smtClean="0"/>
              <a:t> = 1, </a:t>
            </a:r>
            <a:r>
              <a:rPr lang="en-US" sz="2600" dirty="0" err="1" smtClean="0"/>
              <a:t>reg_lambda</a:t>
            </a:r>
            <a:r>
              <a:rPr lang="en-US" sz="2600" dirty="0" smtClean="0"/>
              <a:t> = 1. </a:t>
            </a:r>
          </a:p>
          <a:p>
            <a:pPr marL="285750" indent="-285750">
              <a:buFont typeface="Arial" charset="0"/>
              <a:buChar char="•"/>
            </a:pPr>
            <a:r>
              <a:rPr lang="en-US" sz="2600" dirty="0" smtClean="0"/>
              <a:t>This model performed phenomenally well for being in the first pipeline, and having some very basic parameters that can be improved. </a:t>
            </a:r>
            <a:r>
              <a:rPr lang="en-US" sz="2600" b="1" dirty="0" smtClean="0"/>
              <a:t>If I were to predict what is going to happen moving forward, then I would think that this pipeline may actually outperform my previous pipeline.</a:t>
            </a:r>
          </a:p>
        </p:txBody>
      </p:sp>
      <p:sp>
        <p:nvSpPr>
          <p:cNvPr id="39" name="TextBox 38"/>
          <p:cNvSpPr txBox="1"/>
          <p:nvPr/>
        </p:nvSpPr>
        <p:spPr>
          <a:xfrm>
            <a:off x="8973539" y="12394373"/>
            <a:ext cx="2617833" cy="461665"/>
          </a:xfrm>
          <a:prstGeom prst="rect">
            <a:avLst/>
          </a:prstGeom>
          <a:noFill/>
        </p:spPr>
        <p:txBody>
          <a:bodyPr wrap="none" rtlCol="0">
            <a:spAutoFit/>
          </a:bodyPr>
          <a:lstStyle/>
          <a:p>
            <a:r>
              <a:rPr lang="en-US" sz="1200" b="1" dirty="0" err="1" smtClean="0">
                <a:solidFill>
                  <a:srgbClr val="FFFF00"/>
                </a:solidFill>
              </a:rPr>
              <a:t>reg_lambda</a:t>
            </a:r>
            <a:r>
              <a:rPr lang="en-US" sz="1200" b="1" dirty="0" smtClean="0">
                <a:solidFill>
                  <a:srgbClr val="FFFF00"/>
                </a:solidFill>
              </a:rPr>
              <a:t> = 1</a:t>
            </a:r>
          </a:p>
          <a:p>
            <a:r>
              <a:rPr lang="en-US" sz="1200" b="1" dirty="0" smtClean="0">
                <a:solidFill>
                  <a:srgbClr val="FFFF00"/>
                </a:solidFill>
              </a:rPr>
              <a:t>MSLE = -0.0154955 (No Improvement)</a:t>
            </a:r>
            <a:endParaRPr lang="en-US" sz="1200" b="1" dirty="0">
              <a:solidFill>
                <a:srgbClr val="FFFF00"/>
              </a:solidFill>
            </a:endParaRPr>
          </a:p>
        </p:txBody>
      </p:sp>
      <p:sp>
        <p:nvSpPr>
          <p:cNvPr id="40" name="TextBox 39"/>
          <p:cNvSpPr txBox="1"/>
          <p:nvPr/>
        </p:nvSpPr>
        <p:spPr>
          <a:xfrm>
            <a:off x="13842947" y="12311893"/>
            <a:ext cx="1396536" cy="461665"/>
          </a:xfrm>
          <a:prstGeom prst="rect">
            <a:avLst/>
          </a:prstGeom>
          <a:noFill/>
        </p:spPr>
        <p:txBody>
          <a:bodyPr wrap="none" rtlCol="0">
            <a:spAutoFit/>
          </a:bodyPr>
          <a:lstStyle/>
          <a:p>
            <a:r>
              <a:rPr lang="en-US" sz="1200" b="1" dirty="0" err="1" smtClean="0">
                <a:solidFill>
                  <a:srgbClr val="FFAC00"/>
                </a:solidFill>
              </a:rPr>
              <a:t>reg_alpha</a:t>
            </a:r>
            <a:r>
              <a:rPr lang="en-US" sz="1200" b="1" dirty="0" smtClean="0">
                <a:solidFill>
                  <a:srgbClr val="FFAC00"/>
                </a:solidFill>
              </a:rPr>
              <a:t> = 1</a:t>
            </a:r>
          </a:p>
          <a:p>
            <a:r>
              <a:rPr lang="en-US" sz="1200" b="1" dirty="0" smtClean="0">
                <a:solidFill>
                  <a:srgbClr val="FFAC00"/>
                </a:solidFill>
              </a:rPr>
              <a:t>MSLE = -0.0154951</a:t>
            </a:r>
            <a:endParaRPr lang="en-US" sz="1200" b="1" dirty="0">
              <a:solidFill>
                <a:srgbClr val="FFAC00"/>
              </a:solidFill>
            </a:endParaRPr>
          </a:p>
        </p:txBody>
      </p:sp>
      <p:sp>
        <p:nvSpPr>
          <p:cNvPr id="41" name="TextBox 40"/>
          <p:cNvSpPr txBox="1"/>
          <p:nvPr/>
        </p:nvSpPr>
        <p:spPr>
          <a:xfrm>
            <a:off x="18710908" y="12127227"/>
            <a:ext cx="1856534" cy="646331"/>
          </a:xfrm>
          <a:prstGeom prst="rect">
            <a:avLst/>
          </a:prstGeom>
          <a:noFill/>
        </p:spPr>
        <p:txBody>
          <a:bodyPr wrap="none" rtlCol="0">
            <a:spAutoFit/>
          </a:bodyPr>
          <a:lstStyle/>
          <a:p>
            <a:r>
              <a:rPr lang="en-US" sz="1200" b="1" dirty="0" err="1" smtClean="0">
                <a:solidFill>
                  <a:srgbClr val="7030A0"/>
                </a:solidFill>
              </a:rPr>
              <a:t>learning_rate</a:t>
            </a:r>
            <a:r>
              <a:rPr lang="en-US" sz="1200" b="1" dirty="0" smtClean="0">
                <a:solidFill>
                  <a:srgbClr val="7030A0"/>
                </a:solidFill>
              </a:rPr>
              <a:t> = 0.0248527</a:t>
            </a:r>
          </a:p>
          <a:p>
            <a:r>
              <a:rPr lang="en-US" sz="1200" b="1" dirty="0" err="1" smtClean="0">
                <a:solidFill>
                  <a:srgbClr val="7030A0"/>
                </a:solidFill>
              </a:rPr>
              <a:t>n_estimators</a:t>
            </a:r>
            <a:r>
              <a:rPr lang="en-US" sz="1200" b="1" dirty="0" smtClean="0">
                <a:solidFill>
                  <a:srgbClr val="7030A0"/>
                </a:solidFill>
              </a:rPr>
              <a:t> = 1000</a:t>
            </a:r>
          </a:p>
          <a:p>
            <a:r>
              <a:rPr lang="en-US" sz="1200" b="1" dirty="0" smtClean="0">
                <a:solidFill>
                  <a:srgbClr val="7030A0"/>
                </a:solidFill>
              </a:rPr>
              <a:t>MSLE = -0.0154400</a:t>
            </a:r>
            <a:endParaRPr lang="en-US" sz="1200" b="1" dirty="0">
              <a:solidFill>
                <a:srgbClr val="7030A0"/>
              </a:solidFill>
            </a:endParaRPr>
          </a:p>
        </p:txBody>
      </p:sp>
      <p:sp>
        <p:nvSpPr>
          <p:cNvPr id="43" name="TextBox 42"/>
          <p:cNvSpPr txBox="1"/>
          <p:nvPr/>
        </p:nvSpPr>
        <p:spPr>
          <a:xfrm>
            <a:off x="3284095" y="10661256"/>
            <a:ext cx="4296799" cy="1200329"/>
          </a:xfrm>
          <a:prstGeom prst="rect">
            <a:avLst/>
          </a:prstGeom>
          <a:noFill/>
        </p:spPr>
        <p:txBody>
          <a:bodyPr wrap="square" rtlCol="0">
            <a:spAutoFit/>
          </a:bodyPr>
          <a:lstStyle/>
          <a:p>
            <a:pPr marL="171450" indent="-171450">
              <a:buFont typeface="Arial" charset="0"/>
              <a:buChar char="•"/>
            </a:pPr>
            <a:r>
              <a:rPr lang="en-US" sz="1800" b="1" dirty="0" smtClean="0">
                <a:solidFill>
                  <a:srgbClr val="7030A0"/>
                </a:solidFill>
              </a:rPr>
              <a:t>Training Error = 0.002402891</a:t>
            </a:r>
          </a:p>
          <a:p>
            <a:pPr marL="171450" indent="-171450">
              <a:buFont typeface="Arial" charset="0"/>
              <a:buChar char="•"/>
            </a:pPr>
            <a:r>
              <a:rPr lang="en-US" sz="1800" b="1" dirty="0" smtClean="0">
                <a:solidFill>
                  <a:srgbClr val="7030A0"/>
                </a:solidFill>
              </a:rPr>
              <a:t>Dev Error = 0.01544</a:t>
            </a:r>
          </a:p>
          <a:p>
            <a:pPr marL="171450" indent="-171450">
              <a:buFont typeface="Arial" charset="0"/>
              <a:buChar char="•"/>
            </a:pPr>
            <a:r>
              <a:rPr lang="en-US" sz="1800" b="1" dirty="0" smtClean="0">
                <a:solidFill>
                  <a:srgbClr val="7030A0"/>
                </a:solidFill>
              </a:rPr>
              <a:t>Test (</a:t>
            </a:r>
            <a:r>
              <a:rPr lang="en-US" sz="1800" b="1" dirty="0" err="1" smtClean="0">
                <a:solidFill>
                  <a:srgbClr val="7030A0"/>
                </a:solidFill>
              </a:rPr>
              <a:t>Kaggle</a:t>
            </a:r>
            <a:r>
              <a:rPr lang="en-US" sz="1800" b="1" dirty="0" smtClean="0">
                <a:solidFill>
                  <a:srgbClr val="7030A0"/>
                </a:solidFill>
              </a:rPr>
              <a:t>) Error = 0.12355</a:t>
            </a:r>
          </a:p>
          <a:p>
            <a:pPr marL="171450" indent="-171450">
              <a:buFont typeface="Arial" charset="0"/>
              <a:buChar char="•"/>
            </a:pPr>
            <a:r>
              <a:rPr lang="en-US" sz="1800" b="1" dirty="0" smtClean="0">
                <a:solidFill>
                  <a:srgbClr val="7030A0"/>
                </a:solidFill>
              </a:rPr>
              <a:t>Score to Beat from 2</a:t>
            </a:r>
            <a:r>
              <a:rPr lang="en-US" sz="1800" b="1" baseline="30000" dirty="0" smtClean="0">
                <a:solidFill>
                  <a:srgbClr val="7030A0"/>
                </a:solidFill>
              </a:rPr>
              <a:t>nd</a:t>
            </a:r>
            <a:r>
              <a:rPr lang="en-US" sz="1800" b="1" dirty="0" smtClean="0">
                <a:solidFill>
                  <a:srgbClr val="7030A0"/>
                </a:solidFill>
              </a:rPr>
              <a:t> Pipeline: 0.12281 </a:t>
            </a:r>
            <a:endParaRPr lang="en-US" sz="1800" b="1" dirty="0">
              <a:solidFill>
                <a:srgbClr val="7030A0"/>
              </a:solidFill>
            </a:endParaRPr>
          </a:p>
        </p:txBody>
      </p:sp>
      <p:sp>
        <p:nvSpPr>
          <p:cNvPr id="44" name="TextBox 43"/>
          <p:cNvSpPr txBox="1"/>
          <p:nvPr/>
        </p:nvSpPr>
        <p:spPr>
          <a:xfrm>
            <a:off x="9123854" y="10230369"/>
            <a:ext cx="6979411" cy="430887"/>
          </a:xfrm>
          <a:prstGeom prst="rect">
            <a:avLst/>
          </a:prstGeom>
          <a:noFill/>
        </p:spPr>
        <p:txBody>
          <a:bodyPr wrap="none" rtlCol="0">
            <a:spAutoFit/>
          </a:bodyPr>
          <a:lstStyle/>
          <a:p>
            <a:r>
              <a:rPr lang="en-US" sz="2200" b="1" u="sng" dirty="0" smtClean="0"/>
              <a:t>Rounds VII </a:t>
            </a:r>
            <a:r>
              <a:rPr lang="mr-IN" sz="2200" b="1" u="sng" dirty="0" smtClean="0"/>
              <a:t>–</a:t>
            </a:r>
            <a:r>
              <a:rPr lang="en-US" sz="2200" b="1" u="sng" dirty="0" smtClean="0"/>
              <a:t> IX: </a:t>
            </a:r>
            <a:r>
              <a:rPr lang="en-US" sz="2200" b="1" u="sng" dirty="0" err="1" smtClean="0"/>
              <a:t>reg_lambda</a:t>
            </a:r>
            <a:r>
              <a:rPr lang="en-US" sz="2200" b="1" u="sng" dirty="0" smtClean="0"/>
              <a:t>, </a:t>
            </a:r>
            <a:r>
              <a:rPr lang="en-US" sz="2200" b="1" u="sng" dirty="0" err="1" smtClean="0"/>
              <a:t>reg_alpha</a:t>
            </a:r>
            <a:r>
              <a:rPr lang="en-US" sz="2200" b="1" u="sng" dirty="0" smtClean="0"/>
              <a:t>, and </a:t>
            </a:r>
            <a:r>
              <a:rPr lang="en-US" sz="2200" b="1" u="sng" dirty="0" err="1" smtClean="0"/>
              <a:t>learning_rate</a:t>
            </a:r>
            <a:endParaRPr lang="en-US" sz="2200" b="1" u="sng" dirty="0"/>
          </a:p>
        </p:txBody>
      </p:sp>
    </p:spTree>
    <p:extLst>
      <p:ext uri="{BB962C8B-B14F-4D97-AF65-F5344CB8AC3E}">
        <p14:creationId xmlns:p14="http://schemas.microsoft.com/office/powerpoint/2010/main" val="7598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760" y="1168405"/>
            <a:ext cx="18928080" cy="1751776"/>
          </a:xfrm>
        </p:spPr>
        <p:txBody>
          <a:bodyPr>
            <a:normAutofit/>
          </a:bodyPr>
          <a:lstStyle/>
          <a:p>
            <a:pPr algn="ctr"/>
            <a:r>
              <a:rPr lang="en-US" sz="6000" b="1" dirty="0" smtClean="0">
                <a:solidFill>
                  <a:srgbClr val="0070C0"/>
                </a:solidFill>
              </a:rPr>
              <a:t>How We Handle Missing Values in the Combined Dataset (Test + Train), and Other Anomalies for Data Pipeline 1</a:t>
            </a:r>
            <a:endParaRPr lang="en-US" sz="6000" b="1" dirty="0">
              <a:solidFill>
                <a:srgbClr val="0070C0"/>
              </a:solidFill>
            </a:endParaRPr>
          </a:p>
        </p:txBody>
      </p:sp>
      <p:sp>
        <p:nvSpPr>
          <p:cNvPr id="3" name="Content Placeholder 2"/>
          <p:cNvSpPr>
            <a:spLocks noGrp="1"/>
          </p:cNvSpPr>
          <p:nvPr>
            <p:ph idx="1"/>
          </p:nvPr>
        </p:nvSpPr>
        <p:spPr>
          <a:xfrm>
            <a:off x="1508760" y="4473291"/>
            <a:ext cx="18928080" cy="15292991"/>
          </a:xfrm>
        </p:spPr>
        <p:txBody>
          <a:bodyPr>
            <a:normAutofit/>
          </a:bodyPr>
          <a:lstStyle/>
          <a:p>
            <a:r>
              <a:rPr lang="en-US" sz="3000" dirty="0" smtClean="0"/>
              <a:t>Essentially, there were missing values in the training set and testing set.</a:t>
            </a:r>
          </a:p>
          <a:p>
            <a:r>
              <a:rPr lang="en-US" sz="3000" dirty="0" smtClean="0"/>
              <a:t>For the training set, the columns with missing values were:</a:t>
            </a:r>
          </a:p>
          <a:p>
            <a:pPr lvl="1"/>
            <a:r>
              <a:rPr lang="en-US" sz="3000" dirty="0" err="1" smtClean="0"/>
              <a:t>LotFrontage</a:t>
            </a:r>
            <a:r>
              <a:rPr lang="en-US" sz="3000" dirty="0" smtClean="0"/>
              <a:t>, Alley, </a:t>
            </a:r>
            <a:r>
              <a:rPr lang="en-US" sz="3000" dirty="0" err="1" smtClean="0"/>
              <a:t>MasVnrType</a:t>
            </a:r>
            <a:r>
              <a:rPr lang="en-US" sz="3000" dirty="0" smtClean="0"/>
              <a:t>, </a:t>
            </a:r>
            <a:r>
              <a:rPr lang="en-US" sz="3000" dirty="0" err="1" smtClean="0"/>
              <a:t>MasVnrArea</a:t>
            </a:r>
            <a:r>
              <a:rPr lang="en-US" sz="3000" dirty="0" smtClean="0"/>
              <a:t>, </a:t>
            </a:r>
            <a:r>
              <a:rPr lang="en-US" sz="3000" dirty="0" err="1" smtClean="0"/>
              <a:t>BsmtQual</a:t>
            </a:r>
            <a:r>
              <a:rPr lang="en-US" sz="3000" dirty="0" smtClean="0"/>
              <a:t>, </a:t>
            </a:r>
            <a:r>
              <a:rPr lang="en-US" sz="3000" dirty="0" err="1" smtClean="0"/>
              <a:t>BsmtCond</a:t>
            </a:r>
            <a:r>
              <a:rPr lang="en-US" sz="3000" dirty="0" smtClean="0"/>
              <a:t>, </a:t>
            </a:r>
            <a:r>
              <a:rPr lang="en-US" sz="3000" dirty="0" err="1" smtClean="0"/>
              <a:t>BsmtExposure</a:t>
            </a:r>
            <a:r>
              <a:rPr lang="en-US" sz="3000" dirty="0" smtClean="0"/>
              <a:t>, BsmtFinType1, BsmtFinType2, </a:t>
            </a:r>
            <a:r>
              <a:rPr lang="en-US" sz="3000" dirty="0" err="1" smtClean="0"/>
              <a:t>FireplaceQu</a:t>
            </a:r>
            <a:r>
              <a:rPr lang="en-US" sz="3000" dirty="0" smtClean="0"/>
              <a:t>, </a:t>
            </a:r>
            <a:r>
              <a:rPr lang="en-US" sz="3000" dirty="0" err="1" smtClean="0"/>
              <a:t>GarageType</a:t>
            </a:r>
            <a:r>
              <a:rPr lang="en-US" sz="3000" dirty="0" smtClean="0"/>
              <a:t>, </a:t>
            </a:r>
            <a:r>
              <a:rPr lang="en-US" sz="3000" dirty="0" err="1" smtClean="0"/>
              <a:t>GarageYrBlt</a:t>
            </a:r>
            <a:r>
              <a:rPr lang="en-US" sz="3000" dirty="0" smtClean="0"/>
              <a:t>, </a:t>
            </a:r>
            <a:r>
              <a:rPr lang="en-US" sz="3000" dirty="0" err="1" smtClean="0"/>
              <a:t>GarageFinish</a:t>
            </a:r>
            <a:r>
              <a:rPr lang="en-US" sz="3000" dirty="0" smtClean="0"/>
              <a:t>, </a:t>
            </a:r>
            <a:r>
              <a:rPr lang="en-US" sz="3000" dirty="0" err="1" smtClean="0"/>
              <a:t>GarageQual</a:t>
            </a:r>
            <a:r>
              <a:rPr lang="en-US" sz="3000" dirty="0" smtClean="0"/>
              <a:t>, </a:t>
            </a:r>
            <a:r>
              <a:rPr lang="en-US" sz="3000" dirty="0" err="1" smtClean="0"/>
              <a:t>GarageCond</a:t>
            </a:r>
            <a:r>
              <a:rPr lang="en-US" sz="3000" dirty="0" smtClean="0"/>
              <a:t>, </a:t>
            </a:r>
            <a:r>
              <a:rPr lang="en-US" sz="3000" dirty="0" err="1" smtClean="0"/>
              <a:t>PoolQC</a:t>
            </a:r>
            <a:r>
              <a:rPr lang="en-US" sz="3000" dirty="0" smtClean="0"/>
              <a:t>, Fence, </a:t>
            </a:r>
            <a:r>
              <a:rPr lang="en-US" sz="3000" dirty="0" err="1" smtClean="0"/>
              <a:t>MiscFeature</a:t>
            </a:r>
            <a:r>
              <a:rPr lang="en-US" sz="3000" dirty="0" smtClean="0"/>
              <a:t>.</a:t>
            </a:r>
          </a:p>
          <a:p>
            <a:pPr lvl="1"/>
            <a:r>
              <a:rPr lang="en-US" sz="3000" dirty="0" smtClean="0"/>
              <a:t>I was able to remove 3 rows from the training set (indices: 332, 948, and 1379) for the following reasons:</a:t>
            </a:r>
          </a:p>
          <a:p>
            <a:pPr lvl="2"/>
            <a:r>
              <a:rPr lang="en-US" sz="2500" dirty="0" smtClean="0"/>
              <a:t>332: BsmtFinType2 was </a:t>
            </a:r>
            <a:r>
              <a:rPr lang="en-US" sz="2500" dirty="0" err="1" smtClean="0"/>
              <a:t>NaN</a:t>
            </a:r>
            <a:r>
              <a:rPr lang="en-US" sz="2500" dirty="0" smtClean="0"/>
              <a:t> but the rest of the </a:t>
            </a:r>
            <a:r>
              <a:rPr lang="en-US" sz="2500" dirty="0" err="1" smtClean="0"/>
              <a:t>Bsmt</a:t>
            </a:r>
            <a:r>
              <a:rPr lang="en-US" sz="2500" dirty="0" smtClean="0"/>
              <a:t> variables had values, so this value is not adequately replaced with a No Basement value because there is a basement for this house. So I just removed the entire row.</a:t>
            </a:r>
          </a:p>
          <a:p>
            <a:pPr lvl="2"/>
            <a:r>
              <a:rPr lang="en-US" sz="2500" dirty="0" smtClean="0"/>
              <a:t>948: </a:t>
            </a:r>
            <a:r>
              <a:rPr lang="en-US" sz="2500" dirty="0" err="1" smtClean="0"/>
              <a:t>BsmtExposure</a:t>
            </a:r>
            <a:r>
              <a:rPr lang="en-US" sz="2500" dirty="0" smtClean="0"/>
              <a:t> was Nan while the other basement variables were okay, so I removed it for the same reason as above.</a:t>
            </a:r>
          </a:p>
          <a:p>
            <a:pPr lvl="2"/>
            <a:r>
              <a:rPr lang="en-US" sz="2500" dirty="0" smtClean="0"/>
              <a:t>1379: The only row with missing Electrical info, so I removed the row.</a:t>
            </a:r>
            <a:endParaRPr lang="en-US" sz="2500" dirty="0"/>
          </a:p>
          <a:p>
            <a:r>
              <a:rPr lang="en-US" sz="3000" dirty="0" smtClean="0"/>
              <a:t>For the testing set, the columns with missing values were the ones above and some additional columns:</a:t>
            </a:r>
          </a:p>
          <a:p>
            <a:pPr lvl="1"/>
            <a:r>
              <a:rPr lang="en-US" sz="3000" dirty="0" err="1" smtClean="0"/>
              <a:t>MSZoning</a:t>
            </a:r>
            <a:r>
              <a:rPr lang="en-US" sz="3000" dirty="0" smtClean="0"/>
              <a:t>, Utilities, Exterior1st, Exterior2nd, BsmtFinTypeSF1, BsmtFinSF2, </a:t>
            </a:r>
            <a:r>
              <a:rPr lang="en-US" sz="3000" dirty="0" err="1" smtClean="0"/>
              <a:t>BsmtUnfSF</a:t>
            </a:r>
            <a:r>
              <a:rPr lang="en-US" sz="3000" dirty="0" smtClean="0"/>
              <a:t>, </a:t>
            </a:r>
            <a:r>
              <a:rPr lang="en-US" sz="3000" dirty="0" err="1" smtClean="0"/>
              <a:t>TotalBsmtSF</a:t>
            </a:r>
            <a:r>
              <a:rPr lang="en-US" sz="3000" dirty="0" smtClean="0"/>
              <a:t>, </a:t>
            </a:r>
            <a:r>
              <a:rPr lang="en-US" sz="3000" dirty="0" err="1" smtClean="0"/>
              <a:t>BsmtFullBath</a:t>
            </a:r>
            <a:r>
              <a:rPr lang="en-US" sz="3000" dirty="0" smtClean="0"/>
              <a:t>, </a:t>
            </a:r>
            <a:r>
              <a:rPr lang="en-US" sz="3000" dirty="0" err="1" smtClean="0"/>
              <a:t>BsmtHalfBath</a:t>
            </a:r>
            <a:r>
              <a:rPr lang="en-US" sz="3000" dirty="0" smtClean="0"/>
              <a:t>, </a:t>
            </a:r>
            <a:r>
              <a:rPr lang="en-US" sz="3000" dirty="0" err="1" smtClean="0"/>
              <a:t>KitchenQual</a:t>
            </a:r>
            <a:r>
              <a:rPr lang="en-US" sz="3000" dirty="0" smtClean="0"/>
              <a:t>, Functional, </a:t>
            </a:r>
            <a:r>
              <a:rPr lang="en-US" sz="3000" dirty="0" err="1" smtClean="0"/>
              <a:t>GarageCars</a:t>
            </a:r>
            <a:r>
              <a:rPr lang="en-US" sz="3000" dirty="0" smtClean="0"/>
              <a:t>, </a:t>
            </a:r>
            <a:r>
              <a:rPr lang="en-US" sz="3000" dirty="0" err="1" smtClean="0"/>
              <a:t>GarageArea</a:t>
            </a:r>
            <a:r>
              <a:rPr lang="en-US" sz="3000" dirty="0" smtClean="0"/>
              <a:t>, </a:t>
            </a:r>
            <a:r>
              <a:rPr lang="en-US" sz="3000" dirty="0" err="1" smtClean="0"/>
              <a:t>SaleType</a:t>
            </a:r>
            <a:r>
              <a:rPr lang="en-US" sz="3000" dirty="0" smtClean="0"/>
              <a:t>.</a:t>
            </a:r>
          </a:p>
          <a:p>
            <a:pPr lvl="1"/>
            <a:r>
              <a:rPr lang="en-US" sz="3000" dirty="0" smtClean="0"/>
              <a:t>These additional missing values in the testing set were very few and far between, with only about 1 of 2 values missing from that specific column. Unfortunately, I was not able to remove these values because </a:t>
            </a:r>
            <a:r>
              <a:rPr lang="en-US" sz="3000" dirty="0" err="1" smtClean="0"/>
              <a:t>Kaggle</a:t>
            </a:r>
            <a:r>
              <a:rPr lang="en-US" sz="3000" dirty="0" smtClean="0"/>
              <a:t> requires 1459 rows to be submitted into the competition. So I had to stop doing quality control for the testing data.</a:t>
            </a:r>
          </a:p>
          <a:p>
            <a:pPr lvl="1"/>
            <a:r>
              <a:rPr lang="en-US" sz="3000" dirty="0" smtClean="0"/>
              <a:t>There is not much nuance that went into the additional columns with missing values, I essentially just replaced all </a:t>
            </a:r>
            <a:r>
              <a:rPr lang="en-US" sz="3000" dirty="0" err="1" smtClean="0"/>
              <a:t>NaN’s</a:t>
            </a:r>
            <a:r>
              <a:rPr lang="en-US" sz="3000" dirty="0" smtClean="0"/>
              <a:t> with an NA (Not Available) value. This should definitely affect the algorithm because when these values are being encoded as one hot vectors or binary vectors, then there will be a new column created that will be extremely sparse and filled with 0’s and the algorithm will have a difficult time trying to interpret what that very sparse column will be. (This is my guess however).</a:t>
            </a:r>
          </a:p>
          <a:p>
            <a:r>
              <a:rPr lang="en-US" sz="3000" dirty="0" smtClean="0"/>
              <a:t>I had to combine the two datasets before I replaced all the </a:t>
            </a:r>
            <a:r>
              <a:rPr lang="en-US" sz="3000" dirty="0" err="1" smtClean="0"/>
              <a:t>NaN’s</a:t>
            </a:r>
            <a:r>
              <a:rPr lang="en-US" sz="3000" dirty="0" smtClean="0"/>
              <a:t>, and before I </a:t>
            </a:r>
            <a:r>
              <a:rPr lang="en-US" sz="3000" dirty="0" err="1" smtClean="0"/>
              <a:t>encoeded</a:t>
            </a:r>
            <a:r>
              <a:rPr lang="en-US" sz="3000" dirty="0" smtClean="0"/>
              <a:t> the ordinal and nominal variables. THIS WAS DONE TO ENSURE THAT WHEN I SPLIT THE DATASET UP AGAIN, THAT BOTH THE TESTING AND TRAINING SETS HAD THE SAME NUMBER OF COLUMNS SO THAT I COULD RUN MODELS ON THEM!!!</a:t>
            </a:r>
          </a:p>
          <a:p>
            <a:r>
              <a:rPr lang="en-US" sz="3500" dirty="0" smtClean="0">
                <a:solidFill>
                  <a:srgbClr val="0070C0"/>
                </a:solidFill>
              </a:rPr>
              <a:t>Before going into any pipeline the data was thoroughly examined. A couple of rows were removed from the training dataset, but not the testing dataset. The sets were combined, where all the missing values in all columns are addressed.</a:t>
            </a:r>
            <a:endParaRPr lang="en-US" sz="3500" dirty="0">
              <a:solidFill>
                <a:srgbClr val="0070C0"/>
              </a:solidFill>
            </a:endParaRPr>
          </a:p>
        </p:txBody>
      </p:sp>
      <p:sp>
        <p:nvSpPr>
          <p:cNvPr id="4" name="TextBox 3"/>
          <p:cNvSpPr txBox="1"/>
          <p:nvPr/>
        </p:nvSpPr>
        <p:spPr>
          <a:xfrm>
            <a:off x="0" y="3012382"/>
            <a:ext cx="21945600" cy="1368708"/>
          </a:xfrm>
          <a:prstGeom prst="rect">
            <a:avLst/>
          </a:prstGeom>
          <a:noFill/>
        </p:spPr>
        <p:txBody>
          <a:bodyPr wrap="square" rtlCol="0">
            <a:spAutoFit/>
          </a:bodyPr>
          <a:lstStyle/>
          <a:p>
            <a:pPr marL="571500" indent="-571500" algn="ctr">
              <a:buFont typeface="Arial" charset="0"/>
              <a:buChar char="•"/>
            </a:pPr>
            <a:r>
              <a:rPr lang="en-US" dirty="0" smtClean="0">
                <a:solidFill>
                  <a:srgbClr val="00B050"/>
                </a:solidFill>
              </a:rPr>
              <a:t>Here is a basic overview of every column that had missing values and how I addressed it along with a </a:t>
            </a:r>
            <a:r>
              <a:rPr lang="en-US" smtClean="0">
                <a:solidFill>
                  <a:srgbClr val="00B050"/>
                </a:solidFill>
              </a:rPr>
              <a:t>brief description of why that value was used.</a:t>
            </a:r>
          </a:p>
        </p:txBody>
      </p:sp>
    </p:spTree>
    <p:extLst>
      <p:ext uri="{BB962C8B-B14F-4D97-AF65-F5344CB8AC3E}">
        <p14:creationId xmlns:p14="http://schemas.microsoft.com/office/powerpoint/2010/main" val="993563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8FFCC">
            <a:alpha val="27000"/>
          </a:srgbClr>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1" y="7066338"/>
            <a:ext cx="21945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4227293"/>
            <a:ext cx="21945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623" y="2056112"/>
            <a:ext cx="7853303" cy="4224425"/>
          </a:xfrm>
          <a:prstGeom prst="rect">
            <a:avLst/>
          </a:prstGeom>
        </p:spPr>
      </p:pic>
      <p:sp>
        <p:nvSpPr>
          <p:cNvPr id="12" name="TextBox 11"/>
          <p:cNvSpPr txBox="1"/>
          <p:nvPr/>
        </p:nvSpPr>
        <p:spPr>
          <a:xfrm>
            <a:off x="323716" y="940655"/>
            <a:ext cx="2960619" cy="400110"/>
          </a:xfrm>
          <a:prstGeom prst="rect">
            <a:avLst/>
          </a:prstGeom>
          <a:noFill/>
        </p:spPr>
        <p:txBody>
          <a:bodyPr wrap="none" rtlCol="0">
            <a:spAutoFit/>
          </a:bodyPr>
          <a:lstStyle/>
          <a:p>
            <a:r>
              <a:rPr lang="en-US" sz="2000" b="1" u="sng" dirty="0" smtClean="0"/>
              <a:t>Round I </a:t>
            </a:r>
            <a:r>
              <a:rPr lang="en-US" sz="2000" b="1" u="sng" dirty="0" err="1" smtClean="0"/>
              <a:t>min_child_weight</a:t>
            </a:r>
            <a:endParaRPr lang="en-US" sz="2000" b="1" u="sng" dirty="0" smtClean="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2209" y="761893"/>
            <a:ext cx="7251404" cy="394790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801" y="7519707"/>
            <a:ext cx="6885233" cy="375942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5830" y="7564468"/>
            <a:ext cx="7017452" cy="390341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603" y="14750111"/>
            <a:ext cx="5971507" cy="315586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84" y="18232980"/>
            <a:ext cx="6178542" cy="3398510"/>
          </a:xfrm>
          <a:prstGeom prst="rect">
            <a:avLst/>
          </a:prstGeom>
        </p:spPr>
      </p:pic>
      <p:sp>
        <p:nvSpPr>
          <p:cNvPr id="23" name="TextBox 22"/>
          <p:cNvSpPr txBox="1"/>
          <p:nvPr/>
        </p:nvSpPr>
        <p:spPr>
          <a:xfrm>
            <a:off x="25133" y="-23742"/>
            <a:ext cx="12507686" cy="1015663"/>
          </a:xfrm>
          <a:prstGeom prst="rect">
            <a:avLst/>
          </a:prstGeom>
          <a:solidFill>
            <a:srgbClr val="00B0F0"/>
          </a:solidFill>
          <a:ln>
            <a:noFill/>
          </a:ln>
        </p:spPr>
        <p:txBody>
          <a:bodyPr wrap="square" rtlCol="0">
            <a:spAutoFit/>
          </a:bodyPr>
          <a:lstStyle/>
          <a:p>
            <a:r>
              <a:rPr lang="en-US" sz="6000" dirty="0" smtClean="0">
                <a:solidFill>
                  <a:schemeClr val="bg1"/>
                </a:solidFill>
                <a:latin typeface="Academy Engraved LET Plain" charset="0"/>
                <a:ea typeface="Academy Engraved LET Plain" charset="0"/>
                <a:cs typeface="Academy Engraved LET Plain" charset="0"/>
              </a:rPr>
              <a:t>XGBOOST PT. </a:t>
            </a:r>
            <a:r>
              <a:rPr lang="en-US" sz="6000" dirty="0" smtClean="0">
                <a:solidFill>
                  <a:schemeClr val="bg1"/>
                </a:solidFill>
                <a:latin typeface="Academy Engraved LET Plain" charset="0"/>
                <a:ea typeface="Academy Engraved LET Plain" charset="0"/>
                <a:cs typeface="Academy Engraved LET Plain" charset="0"/>
              </a:rPr>
              <a:t>2                         </a:t>
            </a:r>
            <a:endParaRPr lang="en-US" sz="6000" dirty="0">
              <a:solidFill>
                <a:schemeClr val="bg1"/>
              </a:solidFill>
              <a:latin typeface="Academy Engraved LET Plain" charset="0"/>
              <a:ea typeface="Academy Engraved LET Plain" charset="0"/>
              <a:cs typeface="Academy Engraved LET Plain"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54556" y="14838772"/>
            <a:ext cx="6674539" cy="5828471"/>
          </a:xfrm>
          <a:prstGeom prst="rect">
            <a:avLst/>
          </a:prstGeom>
        </p:spPr>
      </p:pic>
      <p:sp>
        <p:nvSpPr>
          <p:cNvPr id="6" name="Rectangle 5"/>
          <p:cNvSpPr/>
          <p:nvPr/>
        </p:nvSpPr>
        <p:spPr>
          <a:xfrm>
            <a:off x="12556912" y="70509"/>
            <a:ext cx="2397644" cy="400110"/>
          </a:xfrm>
          <a:prstGeom prst="rect">
            <a:avLst/>
          </a:prstGeom>
        </p:spPr>
        <p:txBody>
          <a:bodyPr wrap="none">
            <a:spAutoFit/>
          </a:bodyPr>
          <a:lstStyle/>
          <a:p>
            <a:r>
              <a:rPr lang="en-US" sz="2000" b="1" u="sng" dirty="0"/>
              <a:t>Round II </a:t>
            </a:r>
            <a:r>
              <a:rPr lang="en-US" sz="2000" b="1" u="sng" dirty="0" err="1" smtClean="0"/>
              <a:t>reg_lambda</a:t>
            </a:r>
            <a:endParaRPr lang="en-US" sz="2000" b="1" u="sng" dirty="0"/>
          </a:p>
        </p:txBody>
      </p:sp>
      <p:sp>
        <p:nvSpPr>
          <p:cNvPr id="25" name="TextBox 24"/>
          <p:cNvSpPr txBox="1"/>
          <p:nvPr/>
        </p:nvSpPr>
        <p:spPr>
          <a:xfrm>
            <a:off x="25133" y="7218013"/>
            <a:ext cx="2258182" cy="400110"/>
          </a:xfrm>
          <a:prstGeom prst="rect">
            <a:avLst/>
          </a:prstGeom>
          <a:noFill/>
        </p:spPr>
        <p:txBody>
          <a:bodyPr wrap="none" rtlCol="0">
            <a:spAutoFit/>
          </a:bodyPr>
          <a:lstStyle/>
          <a:p>
            <a:r>
              <a:rPr lang="en-US" sz="2000" b="1" u="sng" dirty="0" smtClean="0"/>
              <a:t>Round III </a:t>
            </a:r>
            <a:r>
              <a:rPr lang="en-US" sz="2000" b="1" u="sng" dirty="0" err="1" smtClean="0"/>
              <a:t>reg_alpha</a:t>
            </a:r>
            <a:endParaRPr lang="en-US" sz="2000" b="1" u="sng" dirty="0" smtClean="0"/>
          </a:p>
        </p:txBody>
      </p:sp>
      <p:sp>
        <p:nvSpPr>
          <p:cNvPr id="26" name="TextBox 25"/>
          <p:cNvSpPr txBox="1"/>
          <p:nvPr/>
        </p:nvSpPr>
        <p:spPr>
          <a:xfrm>
            <a:off x="7942282" y="3012844"/>
            <a:ext cx="2458430" cy="707886"/>
          </a:xfrm>
          <a:prstGeom prst="rect">
            <a:avLst/>
          </a:prstGeom>
          <a:noFill/>
        </p:spPr>
        <p:txBody>
          <a:bodyPr wrap="none" rtlCol="0">
            <a:spAutoFit/>
          </a:bodyPr>
          <a:lstStyle/>
          <a:p>
            <a:r>
              <a:rPr lang="en-US" sz="2000" b="1" dirty="0" err="1" smtClean="0">
                <a:solidFill>
                  <a:srgbClr val="FFCC36"/>
                </a:solidFill>
              </a:rPr>
              <a:t>min_child_weight</a:t>
            </a:r>
            <a:r>
              <a:rPr lang="en-US" sz="2000" b="1" dirty="0" smtClean="0">
                <a:solidFill>
                  <a:srgbClr val="FFCC36"/>
                </a:solidFill>
              </a:rPr>
              <a:t> = 1</a:t>
            </a:r>
          </a:p>
          <a:p>
            <a:r>
              <a:rPr lang="en-US" sz="2000" b="1" dirty="0" smtClean="0">
                <a:solidFill>
                  <a:srgbClr val="FFCC36"/>
                </a:solidFill>
              </a:rPr>
              <a:t>MSLE = -0.015034</a:t>
            </a:r>
          </a:p>
        </p:txBody>
      </p:sp>
      <p:sp>
        <p:nvSpPr>
          <p:cNvPr id="27" name="TextBox 26"/>
          <p:cNvSpPr txBox="1"/>
          <p:nvPr/>
        </p:nvSpPr>
        <p:spPr>
          <a:xfrm>
            <a:off x="17710617" y="2505013"/>
            <a:ext cx="1879169" cy="784830"/>
          </a:xfrm>
          <a:prstGeom prst="rect">
            <a:avLst/>
          </a:prstGeom>
          <a:noFill/>
        </p:spPr>
        <p:txBody>
          <a:bodyPr wrap="none" rtlCol="0">
            <a:spAutoFit/>
          </a:bodyPr>
          <a:lstStyle/>
          <a:p>
            <a:r>
              <a:rPr lang="en-US" sz="1500" b="1" dirty="0" err="1" smtClean="0">
                <a:solidFill>
                  <a:srgbClr val="F26BFD"/>
                </a:solidFill>
              </a:rPr>
              <a:t>reg_lambda</a:t>
            </a:r>
            <a:r>
              <a:rPr lang="en-US" sz="1500" b="1" dirty="0" smtClean="0">
                <a:solidFill>
                  <a:srgbClr val="F26BFD"/>
                </a:solidFill>
              </a:rPr>
              <a:t> = 3</a:t>
            </a:r>
          </a:p>
          <a:p>
            <a:r>
              <a:rPr lang="en-US" sz="1500" b="1" dirty="0" smtClean="0">
                <a:solidFill>
                  <a:srgbClr val="F26BFD"/>
                </a:solidFill>
              </a:rPr>
              <a:t>MSLE = -0.0150027</a:t>
            </a:r>
          </a:p>
          <a:p>
            <a:r>
              <a:rPr lang="en-US" sz="1500" b="1" dirty="0" smtClean="0">
                <a:solidFill>
                  <a:srgbClr val="F26BFD"/>
                </a:solidFill>
              </a:rPr>
              <a:t>(Slight Improvement)</a:t>
            </a:r>
          </a:p>
        </p:txBody>
      </p:sp>
      <p:sp>
        <p:nvSpPr>
          <p:cNvPr id="28" name="TextBox 27"/>
          <p:cNvSpPr txBox="1"/>
          <p:nvPr/>
        </p:nvSpPr>
        <p:spPr>
          <a:xfrm>
            <a:off x="19345933" y="7051627"/>
            <a:ext cx="2423036" cy="400110"/>
          </a:xfrm>
          <a:prstGeom prst="rect">
            <a:avLst/>
          </a:prstGeom>
          <a:noFill/>
        </p:spPr>
        <p:txBody>
          <a:bodyPr wrap="none" rtlCol="0">
            <a:spAutoFit/>
          </a:bodyPr>
          <a:lstStyle/>
          <a:p>
            <a:r>
              <a:rPr lang="en-US" sz="2000" b="1" u="sng" dirty="0" smtClean="0"/>
              <a:t>Round IV </a:t>
            </a:r>
            <a:r>
              <a:rPr lang="en-US" sz="2000" b="1" u="sng" dirty="0" err="1" smtClean="0"/>
              <a:t>max_depth</a:t>
            </a:r>
            <a:endParaRPr lang="en-US" sz="2000" b="1" u="sng" dirty="0" smtClean="0"/>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9005" y="7993730"/>
            <a:ext cx="2560898" cy="3488335"/>
          </a:xfrm>
          <a:prstGeom prst="rect">
            <a:avLst/>
          </a:prstGeom>
        </p:spPr>
      </p:pic>
      <p:sp>
        <p:nvSpPr>
          <p:cNvPr id="31" name="TextBox 30"/>
          <p:cNvSpPr txBox="1"/>
          <p:nvPr/>
        </p:nvSpPr>
        <p:spPr>
          <a:xfrm>
            <a:off x="1366" y="14261223"/>
            <a:ext cx="4994509" cy="400110"/>
          </a:xfrm>
          <a:prstGeom prst="rect">
            <a:avLst/>
          </a:prstGeom>
          <a:noFill/>
        </p:spPr>
        <p:txBody>
          <a:bodyPr wrap="none" rtlCol="0">
            <a:spAutoFit/>
          </a:bodyPr>
          <a:lstStyle/>
          <a:p>
            <a:r>
              <a:rPr lang="en-US" sz="2000" b="1" u="sng" dirty="0" smtClean="0"/>
              <a:t>Round V-VI subsample and </a:t>
            </a:r>
            <a:r>
              <a:rPr lang="en-US" sz="2000" b="1" u="sng" dirty="0" err="1" smtClean="0"/>
              <a:t>colsample_bytree</a:t>
            </a:r>
            <a:endParaRPr lang="en-US" sz="2000" b="1" u="sng" dirty="0" smtClean="0"/>
          </a:p>
        </p:txBody>
      </p:sp>
      <p:cxnSp>
        <p:nvCxnSpPr>
          <p:cNvPr id="33" name="Straight Connector 32"/>
          <p:cNvCxnSpPr/>
          <p:nvPr/>
        </p:nvCxnSpPr>
        <p:spPr>
          <a:xfrm>
            <a:off x="12507686" y="0"/>
            <a:ext cx="65314" cy="7085947"/>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573000" y="7079789"/>
            <a:ext cx="55658" cy="712789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737" y="8723606"/>
            <a:ext cx="1942576" cy="2744274"/>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344658" y="7810474"/>
            <a:ext cx="1201181" cy="1041688"/>
          </a:xfrm>
          <a:prstGeom prst="rect">
            <a:avLst/>
          </a:prstGeom>
        </p:spPr>
      </p:pic>
      <p:sp>
        <p:nvSpPr>
          <p:cNvPr id="38" name="TextBox 37"/>
          <p:cNvSpPr txBox="1"/>
          <p:nvPr/>
        </p:nvSpPr>
        <p:spPr>
          <a:xfrm>
            <a:off x="7279280" y="8102816"/>
            <a:ext cx="2548583" cy="784830"/>
          </a:xfrm>
          <a:prstGeom prst="rect">
            <a:avLst/>
          </a:prstGeom>
          <a:noFill/>
        </p:spPr>
        <p:txBody>
          <a:bodyPr wrap="none" rtlCol="0">
            <a:spAutoFit/>
          </a:bodyPr>
          <a:lstStyle/>
          <a:p>
            <a:r>
              <a:rPr lang="en-US" sz="1500" b="1" dirty="0" err="1" smtClean="0">
                <a:solidFill>
                  <a:srgbClr val="FF0000"/>
                </a:solidFill>
              </a:rPr>
              <a:t>reg_alpha</a:t>
            </a:r>
            <a:r>
              <a:rPr lang="en-US" sz="1500" b="1" dirty="0" smtClean="0">
                <a:solidFill>
                  <a:srgbClr val="FF0000"/>
                </a:solidFill>
              </a:rPr>
              <a:t> = 17</a:t>
            </a:r>
          </a:p>
          <a:p>
            <a:r>
              <a:rPr lang="en-US" sz="1500" b="1" dirty="0" smtClean="0">
                <a:solidFill>
                  <a:srgbClr val="FF0000"/>
                </a:solidFill>
              </a:rPr>
              <a:t>MSLE = -0.0153189</a:t>
            </a:r>
          </a:p>
          <a:p>
            <a:r>
              <a:rPr lang="en-US" sz="1500" b="1" dirty="0" smtClean="0">
                <a:solidFill>
                  <a:srgbClr val="FF0000"/>
                </a:solidFill>
              </a:rPr>
              <a:t>(Performed worse on dev set)</a:t>
            </a:r>
          </a:p>
        </p:txBody>
      </p:sp>
      <p:sp>
        <p:nvSpPr>
          <p:cNvPr id="39" name="TextBox 38"/>
          <p:cNvSpPr txBox="1"/>
          <p:nvPr/>
        </p:nvSpPr>
        <p:spPr>
          <a:xfrm>
            <a:off x="16963172" y="9187271"/>
            <a:ext cx="1989647" cy="553998"/>
          </a:xfrm>
          <a:prstGeom prst="rect">
            <a:avLst/>
          </a:prstGeom>
          <a:noFill/>
        </p:spPr>
        <p:txBody>
          <a:bodyPr wrap="none" rtlCol="0">
            <a:spAutoFit/>
          </a:bodyPr>
          <a:lstStyle/>
          <a:p>
            <a:r>
              <a:rPr lang="en-US" sz="1500" b="1" dirty="0" err="1" smtClean="0">
                <a:solidFill>
                  <a:srgbClr val="FFC000"/>
                </a:solidFill>
              </a:rPr>
              <a:t>max_depth</a:t>
            </a:r>
            <a:r>
              <a:rPr lang="en-US" sz="1500" b="1" dirty="0" smtClean="0">
                <a:solidFill>
                  <a:srgbClr val="FFC000"/>
                </a:solidFill>
              </a:rPr>
              <a:t> = 3</a:t>
            </a:r>
          </a:p>
          <a:p>
            <a:r>
              <a:rPr lang="en-US" sz="1500" b="1" dirty="0" smtClean="0">
                <a:solidFill>
                  <a:srgbClr val="FFC000"/>
                </a:solidFill>
              </a:rPr>
              <a:t>MSLE = -0.0152614324</a:t>
            </a:r>
          </a:p>
        </p:txBody>
      </p:sp>
      <p:sp>
        <p:nvSpPr>
          <p:cNvPr id="40" name="TextBox 39"/>
          <p:cNvSpPr txBox="1"/>
          <p:nvPr/>
        </p:nvSpPr>
        <p:spPr>
          <a:xfrm>
            <a:off x="1079015" y="14793195"/>
            <a:ext cx="1696298" cy="784830"/>
          </a:xfrm>
          <a:prstGeom prst="rect">
            <a:avLst/>
          </a:prstGeom>
          <a:noFill/>
        </p:spPr>
        <p:txBody>
          <a:bodyPr wrap="none" rtlCol="0">
            <a:spAutoFit/>
          </a:bodyPr>
          <a:lstStyle/>
          <a:p>
            <a:r>
              <a:rPr lang="en-US" sz="1500" b="1" dirty="0" smtClean="0">
                <a:solidFill>
                  <a:srgbClr val="FFFF00"/>
                </a:solidFill>
              </a:rPr>
              <a:t>subsample = 0.82</a:t>
            </a:r>
          </a:p>
          <a:p>
            <a:r>
              <a:rPr lang="en-US" sz="1500" b="1" dirty="0" smtClean="0">
                <a:solidFill>
                  <a:srgbClr val="FFFF00"/>
                </a:solidFill>
              </a:rPr>
              <a:t>MSLE = -0.0149257</a:t>
            </a:r>
          </a:p>
          <a:p>
            <a:r>
              <a:rPr lang="en-US" sz="1500" b="1" dirty="0" smtClean="0">
                <a:solidFill>
                  <a:srgbClr val="FFFF00"/>
                </a:solidFill>
              </a:rPr>
              <a:t>Big improvement</a:t>
            </a:r>
          </a:p>
        </p:txBody>
      </p:sp>
      <p:sp>
        <p:nvSpPr>
          <p:cNvPr id="41" name="TextBox 40"/>
          <p:cNvSpPr txBox="1"/>
          <p:nvPr/>
        </p:nvSpPr>
        <p:spPr>
          <a:xfrm>
            <a:off x="2557189" y="20307716"/>
            <a:ext cx="2517612" cy="784830"/>
          </a:xfrm>
          <a:prstGeom prst="rect">
            <a:avLst/>
          </a:prstGeom>
          <a:noFill/>
        </p:spPr>
        <p:txBody>
          <a:bodyPr wrap="none" rtlCol="0">
            <a:spAutoFit/>
          </a:bodyPr>
          <a:lstStyle/>
          <a:p>
            <a:r>
              <a:rPr lang="en-US" sz="1500" b="1" dirty="0" err="1">
                <a:solidFill>
                  <a:srgbClr val="FF04FF"/>
                </a:solidFill>
              </a:rPr>
              <a:t>c</a:t>
            </a:r>
            <a:r>
              <a:rPr lang="en-US" sz="1500" b="1" dirty="0" err="1" smtClean="0">
                <a:solidFill>
                  <a:srgbClr val="FF04FF"/>
                </a:solidFill>
              </a:rPr>
              <a:t>olsample_bytree</a:t>
            </a:r>
            <a:r>
              <a:rPr lang="en-US" sz="1500" b="1" dirty="0" smtClean="0">
                <a:solidFill>
                  <a:srgbClr val="FF04FF"/>
                </a:solidFill>
              </a:rPr>
              <a:t> = 0.25</a:t>
            </a:r>
          </a:p>
          <a:p>
            <a:r>
              <a:rPr lang="en-US" sz="1500" b="1" dirty="0" smtClean="0">
                <a:solidFill>
                  <a:srgbClr val="FF04FF"/>
                </a:solidFill>
              </a:rPr>
              <a:t>MSLE = -0.0150632</a:t>
            </a:r>
          </a:p>
          <a:p>
            <a:r>
              <a:rPr lang="en-US" sz="1500" b="1" dirty="0" smtClean="0">
                <a:solidFill>
                  <a:srgbClr val="FF04FF"/>
                </a:solidFill>
              </a:rPr>
              <a:t>(Performed worst on dev set)</a:t>
            </a:r>
          </a:p>
        </p:txBody>
      </p:sp>
      <p:sp>
        <p:nvSpPr>
          <p:cNvPr id="43" name="TextBox 42"/>
          <p:cNvSpPr txBox="1"/>
          <p:nvPr/>
        </p:nvSpPr>
        <p:spPr>
          <a:xfrm>
            <a:off x="147465" y="2216495"/>
            <a:ext cx="3559398" cy="3785652"/>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graph to the right shows the dev set error vs </a:t>
            </a:r>
            <a:r>
              <a:rPr lang="en-US" sz="2000" dirty="0" err="1" smtClean="0"/>
              <a:t>min_child_weight</a:t>
            </a:r>
            <a:r>
              <a:rPr lang="en-US" sz="2000" dirty="0" smtClean="0"/>
              <a: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parameter that performed the best on the dev set is </a:t>
            </a:r>
            <a:r>
              <a:rPr lang="en-US" sz="2000" dirty="0" err="1" smtClean="0"/>
              <a:t>min_child_weight</a:t>
            </a:r>
            <a:r>
              <a:rPr lang="en-US" sz="2000" dirty="0" smtClean="0"/>
              <a:t>=1.</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I tested a couple of other values on the test set, but they performed significantly worse than </a:t>
            </a:r>
            <a:r>
              <a:rPr lang="en-US" sz="2000" dirty="0" err="1" smtClean="0"/>
              <a:t>min_child_weight</a:t>
            </a:r>
            <a:r>
              <a:rPr lang="en-US" sz="2000" dirty="0" smtClean="0"/>
              <a:t>=1.</a:t>
            </a:r>
          </a:p>
        </p:txBody>
      </p:sp>
      <p:sp>
        <p:nvSpPr>
          <p:cNvPr id="44" name="TextBox 43"/>
          <p:cNvSpPr txBox="1"/>
          <p:nvPr/>
        </p:nvSpPr>
        <p:spPr>
          <a:xfrm>
            <a:off x="12556912" y="4884475"/>
            <a:ext cx="9239439" cy="1938992"/>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graph above shows the dev set error vs </a:t>
            </a:r>
            <a:r>
              <a:rPr lang="en-US" sz="2000" dirty="0" err="1" smtClean="0"/>
              <a:t>reg_lambda</a:t>
            </a:r>
            <a:r>
              <a:rPr lang="en-US" sz="2000" dirty="0" smtClean="0"/>
              <a: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parameter that performed the best on the dev set is </a:t>
            </a:r>
            <a:r>
              <a:rPr lang="en-US" sz="2000" dirty="0" err="1" smtClean="0"/>
              <a:t>reg_lambda</a:t>
            </a:r>
            <a:r>
              <a:rPr lang="en-US" sz="2000" dirty="0" smtClean="0"/>
              <a:t>=3.</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I increased the value on lambda and these higher values performed better on the test set than on the dev set. This is expected as lambda is supposed to prevent an algorithm from learning features that are highly specific to a particular dataset, and helps the algorithm generalize to other sets.</a:t>
            </a:r>
          </a:p>
        </p:txBody>
      </p:sp>
      <p:sp>
        <p:nvSpPr>
          <p:cNvPr id="45" name="TextBox 44"/>
          <p:cNvSpPr txBox="1"/>
          <p:nvPr/>
        </p:nvSpPr>
        <p:spPr>
          <a:xfrm>
            <a:off x="25132" y="11599476"/>
            <a:ext cx="12668839" cy="2585323"/>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t>The graph above shows the dev set error vs </a:t>
            </a:r>
            <a:r>
              <a:rPr lang="en-US" sz="1800" dirty="0" err="1" smtClean="0"/>
              <a:t>reg_alpha</a:t>
            </a:r>
            <a:r>
              <a:rPr lang="en-US" sz="1800" dirty="0" smtClean="0"/>
              <a: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t>The parameter that performed the best on the dev set is </a:t>
            </a:r>
            <a:r>
              <a:rPr lang="en-US" sz="1800" dirty="0" err="1" smtClean="0"/>
              <a:t>reg_alpha</a:t>
            </a:r>
            <a:r>
              <a:rPr lang="en-US" sz="1800" dirty="0" smtClean="0"/>
              <a:t>=17.</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t>I played with a couple of lower values because this value seemed too high to be the best value. It turns out the best value for the test set was a lower value of 5.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solidFill>
                  <a:srgbClr val="FF0000"/>
                </a:solidFill>
              </a:rPr>
              <a:t>Because of this, I am a little confused as to what </a:t>
            </a:r>
            <a:r>
              <a:rPr lang="en-US" sz="1800" dirty="0" err="1" smtClean="0">
                <a:solidFill>
                  <a:srgbClr val="FF0000"/>
                </a:solidFill>
              </a:rPr>
              <a:t>reg_alpha</a:t>
            </a:r>
            <a:r>
              <a:rPr lang="en-US" sz="1800" dirty="0" smtClean="0">
                <a:solidFill>
                  <a:srgbClr val="FF0000"/>
                </a:solidFill>
              </a:rPr>
              <a:t> actually does because, in data pipeline 2, I had to increase </a:t>
            </a:r>
            <a:r>
              <a:rPr lang="en-US" sz="1800" dirty="0" err="1" smtClean="0">
                <a:solidFill>
                  <a:srgbClr val="FF0000"/>
                </a:solidFill>
              </a:rPr>
              <a:t>reg_alpha</a:t>
            </a:r>
            <a:r>
              <a:rPr lang="en-US" sz="1800" dirty="0" smtClean="0">
                <a:solidFill>
                  <a:srgbClr val="FF0000"/>
                </a:solidFill>
              </a:rPr>
              <a:t> by a large amount to get the model to perform better on the test set. I think this may actually explain why my feature engineering did not work and why it worked on this rawer dataset. This will have to be researched further in the final analysis.</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1800" b="1" dirty="0" smtClean="0"/>
              <a:t>This improved the model to the point that it beat the previous record from data pipeline 2. My feature engineering choices did not actually improve the performance of the model.</a:t>
            </a:r>
          </a:p>
        </p:txBody>
      </p:sp>
      <p:sp>
        <p:nvSpPr>
          <p:cNvPr id="46" name="TextBox 45"/>
          <p:cNvSpPr txBox="1"/>
          <p:nvPr/>
        </p:nvSpPr>
        <p:spPr>
          <a:xfrm>
            <a:off x="12693971" y="11630254"/>
            <a:ext cx="9074998"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graph above shows the dev set error vs </a:t>
            </a:r>
            <a:r>
              <a:rPr lang="en-US" sz="2000" dirty="0" err="1" smtClean="0"/>
              <a:t>max_depth</a:t>
            </a:r>
            <a:r>
              <a:rPr lang="en-US" sz="2000" dirty="0" smtClean="0"/>
              <a: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parameter that performed the best on the dev set is </a:t>
            </a:r>
            <a:r>
              <a:rPr lang="en-US" sz="2000" dirty="0" err="1" smtClean="0"/>
              <a:t>max_depth</a:t>
            </a:r>
            <a:r>
              <a:rPr lang="en-US" sz="2000" dirty="0" smtClean="0"/>
              <a:t>=3.</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I played around with some values around 3 since small changes in </a:t>
            </a:r>
            <a:r>
              <a:rPr lang="en-US" sz="2000" dirty="0" err="1" smtClean="0"/>
              <a:t>max_depth</a:t>
            </a:r>
            <a:r>
              <a:rPr lang="en-US" sz="2000" dirty="0" smtClean="0"/>
              <a:t> can have large effects on the model.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While testing different values on the test set, </a:t>
            </a:r>
            <a:r>
              <a:rPr lang="en-US" sz="2000" dirty="0" err="1" smtClean="0"/>
              <a:t>max_depth</a:t>
            </a:r>
            <a:r>
              <a:rPr lang="en-US" sz="2000" dirty="0" smtClean="0"/>
              <a:t>=4 performed the best, which is the original value before we tuned the model. This is also the same value from data pipeline 2 so presumably the number of columns in the dataset was not that big of a difference to affect the </a:t>
            </a:r>
            <a:r>
              <a:rPr lang="en-US" sz="2000" dirty="0" err="1" smtClean="0"/>
              <a:t>max_depth</a:t>
            </a:r>
            <a:r>
              <a:rPr lang="en-US" sz="2000" dirty="0" smtClean="0"/>
              <a:t> value.</a:t>
            </a:r>
          </a:p>
        </p:txBody>
      </p:sp>
      <p:sp>
        <p:nvSpPr>
          <p:cNvPr id="47" name="TextBox 46"/>
          <p:cNvSpPr txBox="1"/>
          <p:nvPr/>
        </p:nvSpPr>
        <p:spPr>
          <a:xfrm>
            <a:off x="6561399" y="15050770"/>
            <a:ext cx="8173868"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graph above shows the dev set error vs subsample.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parameter that performed the best on the dev set is subsample=0.82.</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previous best value is 0.66, and I explained my reasoning for choosing this value previously. I figured 0.82 was too high of a value, so I lowered it when testing the values on the test set. Unfortunately, no other values besides 0.66 will increase the performance of this model than the original 0.66, so I didn’t change any values.</a:t>
            </a:r>
          </a:p>
        </p:txBody>
      </p:sp>
      <p:sp>
        <p:nvSpPr>
          <p:cNvPr id="48" name="TextBox 47"/>
          <p:cNvSpPr txBox="1"/>
          <p:nvPr/>
        </p:nvSpPr>
        <p:spPr>
          <a:xfrm>
            <a:off x="6484841" y="18830672"/>
            <a:ext cx="8459330"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graph above shows the dev set error vs </a:t>
            </a:r>
            <a:r>
              <a:rPr lang="en-US" sz="2000" dirty="0" err="1" smtClean="0"/>
              <a:t>colsample_bytree</a:t>
            </a:r>
            <a:r>
              <a:rPr lang="en-US" sz="2000" dirty="0" smtClean="0"/>
              <a: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parameter that performed the best on the dev set is </a:t>
            </a:r>
            <a:r>
              <a:rPr lang="en-US" sz="2000" dirty="0" err="1" smtClean="0"/>
              <a:t>colsample_bytree</a:t>
            </a:r>
            <a:r>
              <a:rPr lang="en-US" sz="2000" dirty="0" smtClean="0"/>
              <a:t> = 0.25.</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t>The value that performed the best previously was 0.46, and this newly tuned model actually performed worse on the test set. I played around with a couple of values around 0.25 and it appeared that the model performed increasingly worse. I decided to stop testing values, and just use the previous value of 0.46.</a:t>
            </a:r>
          </a:p>
        </p:txBody>
      </p:sp>
    </p:spTree>
    <p:extLst>
      <p:ext uri="{BB962C8B-B14F-4D97-AF65-F5344CB8AC3E}">
        <p14:creationId xmlns:p14="http://schemas.microsoft.com/office/powerpoint/2010/main" val="19968006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8955"/>
            <a:ext cx="21945600" cy="938719"/>
          </a:xfrm>
          <a:prstGeom prst="rect">
            <a:avLst/>
          </a:prstGeom>
          <a:noFill/>
        </p:spPr>
        <p:txBody>
          <a:bodyPr wrap="square" rtlCol="0">
            <a:spAutoFit/>
          </a:bodyPr>
          <a:lstStyle/>
          <a:p>
            <a:pPr algn="ctr"/>
            <a:r>
              <a:rPr lang="en-US" sz="5500" b="1" u="sng" smtClean="0">
                <a:latin typeface="Engravers MT" charset="0"/>
                <a:ea typeface="Engravers MT" charset="0"/>
                <a:cs typeface="Engravers MT" charset="0"/>
              </a:rPr>
              <a:t>WHAT DID WE </a:t>
            </a:r>
            <a:r>
              <a:rPr lang="en-US" sz="5500" b="1" u="sng" smtClean="0">
                <a:latin typeface="Engravers MT" charset="0"/>
                <a:ea typeface="Engravers MT" charset="0"/>
                <a:cs typeface="Engravers MT" charset="0"/>
              </a:rPr>
              <a:t>LEARN FROM XGBOOST?</a:t>
            </a:r>
            <a:endParaRPr lang="en-US" sz="5500" b="1" u="sng">
              <a:latin typeface="Engravers MT" charset="0"/>
              <a:ea typeface="Engravers MT" charset="0"/>
              <a:cs typeface="Engravers MT"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40" y="1224661"/>
            <a:ext cx="20659719" cy="1179592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149" t="23929" r="53623" b="15320"/>
          <a:stretch/>
        </p:blipFill>
        <p:spPr>
          <a:xfrm>
            <a:off x="0" y="12194268"/>
            <a:ext cx="3090551" cy="4556215"/>
          </a:xfrm>
          <a:prstGeom prst="rect">
            <a:avLst/>
          </a:prstGeom>
        </p:spPr>
      </p:pic>
      <p:sp>
        <p:nvSpPr>
          <p:cNvPr id="10" name="TextBox 9"/>
          <p:cNvSpPr txBox="1"/>
          <p:nvPr/>
        </p:nvSpPr>
        <p:spPr>
          <a:xfrm>
            <a:off x="426185" y="14786413"/>
            <a:ext cx="2879555" cy="323165"/>
          </a:xfrm>
          <a:prstGeom prst="rect">
            <a:avLst/>
          </a:prstGeom>
          <a:noFill/>
        </p:spPr>
        <p:txBody>
          <a:bodyPr wrap="square" rtlCol="0">
            <a:spAutoFit/>
          </a:bodyPr>
          <a:lstStyle/>
          <a:p>
            <a:r>
              <a:rPr lang="en-US" sz="1500" dirty="0">
                <a:hlinkClick r:id="rId4"/>
              </a:rPr>
              <a:t>https://www.kaggle.com/armenta</a:t>
            </a:r>
            <a:endParaRPr lang="en-US" sz="1500" dirty="0"/>
          </a:p>
        </p:txBody>
      </p:sp>
      <p:sp>
        <p:nvSpPr>
          <p:cNvPr id="7" name="Oval 6"/>
          <p:cNvSpPr/>
          <p:nvPr/>
        </p:nvSpPr>
        <p:spPr>
          <a:xfrm>
            <a:off x="954391" y="16082335"/>
            <a:ext cx="1181767" cy="5989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02419" y="13024392"/>
            <a:ext cx="18295752" cy="352404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500" b="1" u="sng" dirty="0" smtClean="0"/>
              <a:t>WHY DID DATA PIPELINE 1 OUTPERFORM DATA PIPELINE 2</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1800" i="1" dirty="0" smtClean="0"/>
              <a:t>Note: This is all from my viewpoint and would take a further and deeper analysis to verify if these ideas are correct.</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t>The primary difference between pipeline 1 and pipeline 2 is that I took an arduous feature engineering approach that consisted of: 1) replacing the missing values in a manner that used probability to predict the most likely values for a certain column, 2.) combine or remove features that I believe are not helping the algorithms find the correct housing prices. We cannot figure out how much each process actually affected the score, we’d have to do separate analysis in order to figure out how each method affected the outcome, but even then our analysis wouldn’t be completely objective because of how vast the parameter space is with </a:t>
            </a:r>
            <a:r>
              <a:rPr lang="en-US" sz="1800" dirty="0" err="1" smtClean="0"/>
              <a:t>XGBoost</a:t>
            </a:r>
            <a:r>
              <a:rPr lang="en-US" sz="1800" dirty="0" smtClean="0"/>
              <a:t>, and its hard to say completely objectively if we reach certain test set error values if we can attribute the result to skill or luck in the starting parameter values and our position in the hyper-parameter space. </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1800" dirty="0" smtClean="0"/>
              <a:t>One conclusion I believe we can draw, however is that my removal of columns definitely affected the models performance, because the dataset in data pipeline 2 had much less features than the one from pipeline 1 (261 features in pipeline 1 and 91 features in pipeline 2).  If we look at figure 1, this resulted in the models assigning much higher weights to certain columns in data pipeline 2, while the feature importance value is spread much more in the data pipeline 1 model. I think spreading out this feature importance weight benefits the models more by allowing them to generalize to datasets they haven’t come across, and hence why models in data pipeline 1 vastly outperformed the models in data pipeline 2 when being tested on the test set (as seen in Figure 2).</a:t>
            </a:r>
          </a:p>
        </p:txBody>
      </p:sp>
      <p:sp>
        <p:nvSpPr>
          <p:cNvPr id="9" name="TextBox 8"/>
          <p:cNvSpPr txBox="1"/>
          <p:nvPr/>
        </p:nvSpPr>
        <p:spPr>
          <a:xfrm>
            <a:off x="590056" y="6637176"/>
            <a:ext cx="10743662" cy="646331"/>
          </a:xfrm>
          <a:prstGeom prst="rect">
            <a:avLst/>
          </a:prstGeom>
          <a:noFill/>
        </p:spPr>
        <p:txBody>
          <a:bodyPr wrap="square" rtlCol="0">
            <a:spAutoFit/>
          </a:bodyPr>
          <a:lstStyle/>
          <a:p>
            <a:r>
              <a:rPr lang="en-US" sz="1800" b="1" dirty="0" smtClean="0"/>
              <a:t>Figure 1. Graphs showing the top 10 features of each data pipeline model. The top graph is for data pipeline 1 (DP1), and the bottom graph is for data pipeline 2 (DP2). The top 3 features are highlighted in the graph</a:t>
            </a:r>
            <a:endParaRPr lang="en-US" sz="1800" b="1" dirty="0"/>
          </a:p>
        </p:txBody>
      </p:sp>
      <p:sp>
        <p:nvSpPr>
          <p:cNvPr id="11" name="TextBox 10"/>
          <p:cNvSpPr txBox="1"/>
          <p:nvPr/>
        </p:nvSpPr>
        <p:spPr>
          <a:xfrm>
            <a:off x="12414372" y="2592955"/>
            <a:ext cx="8644537" cy="646331"/>
          </a:xfrm>
          <a:prstGeom prst="rect">
            <a:avLst/>
          </a:prstGeom>
          <a:noFill/>
        </p:spPr>
        <p:txBody>
          <a:bodyPr wrap="square" rtlCol="0">
            <a:spAutoFit/>
          </a:bodyPr>
          <a:lstStyle/>
          <a:p>
            <a:r>
              <a:rPr lang="en-US" sz="1800" b="1" dirty="0" smtClean="0"/>
              <a:t>Figure 2. A graph depicting the top 20 models in the entire project performed. The lower the </a:t>
            </a:r>
            <a:r>
              <a:rPr lang="en-US" sz="1800" b="1" dirty="0" err="1" smtClean="0"/>
              <a:t>Kaggle</a:t>
            </a:r>
            <a:r>
              <a:rPr lang="en-US" sz="1800" b="1" dirty="0" smtClean="0"/>
              <a:t> Score, the better the model performed on the test set.</a:t>
            </a:r>
            <a:endParaRPr lang="en-US" sz="1800" b="1" dirty="0"/>
          </a:p>
        </p:txBody>
      </p:sp>
      <p:sp>
        <p:nvSpPr>
          <p:cNvPr id="12" name="TextBox 11"/>
          <p:cNvSpPr txBox="1"/>
          <p:nvPr/>
        </p:nvSpPr>
        <p:spPr>
          <a:xfrm>
            <a:off x="0" y="16750483"/>
            <a:ext cx="21945600" cy="524759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500" b="1" u="sng" dirty="0" smtClean="0"/>
              <a:t>IDEAS TO CONSIDER MOVING FORWARD</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1600" i="1" dirty="0" smtClean="0"/>
              <a:t>Note: This is all from my viewpoint and would take a further and deeper analysis to verify if these ideas are correct.</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1600" dirty="0" smtClean="0"/>
              <a:t>Moving forward, there are a couple of things we should consider: </a:t>
            </a:r>
          </a:p>
          <a:p>
            <a:pPr marL="1396289" lvl="1" indent="-342900" defTabSz="914400">
              <a:buFont typeface="Arial" charset="0"/>
              <a:buChar char="•"/>
            </a:pPr>
            <a:r>
              <a:rPr lang="en-US" sz="1600" dirty="0" smtClean="0"/>
              <a:t>1.) Learn about probability and statistics more, and refine the approach about filling in missing data values. I don’t believe my method was rigorous enough, and can vastly be improved upon. The main test I was using was a Chi-Squared test of Independence, however, I realized that the count values for certain parts of the table were too low, which implies that this test doesn’t become as accurate when this happens. Also, this would actually constitute as data leakage, since I used the test sets values in calculating the probability certain columns would take on a value given the value of a column that is correlated with it. Data leakage is bad because it can influence the performance of the model, and give a false idea of well it performs in real life. If the test set data influences values in the training set, then presumably the model will perform better on the data set, but when taken to the real world, will be much worse at generalizing to datasets that have not influenced its values. I guess it didn’t help that much, however, since this model still performed worse. </a:t>
            </a:r>
          </a:p>
          <a:p>
            <a:pPr marL="1396289" lvl="1" indent="-342900" defTabSz="914400">
              <a:buFont typeface="Arial" charset="0"/>
              <a:buChar char="•"/>
            </a:pPr>
            <a:r>
              <a:rPr lang="en-US" sz="1600" dirty="0" smtClean="0"/>
              <a:t>2.) I need to </a:t>
            </a:r>
            <a:r>
              <a:rPr lang="en-US" sz="1600" dirty="0" err="1" smtClean="0"/>
              <a:t>rexamine</a:t>
            </a:r>
            <a:r>
              <a:rPr lang="en-US" sz="1600" dirty="0" smtClean="0"/>
              <a:t> my method for removing columns from the dataset. Obviously, when we remove columns from the dataset, the overall picture we are trying to describe with the data becomes fuzzier and less clear. It is very possible that there are columns that contribute very little in determining the final picture, and this is the goal I tried to realize. Looking back, I don’t think my method was stringent enough. Admittedly, I was basically eyeballing the histograms to determine how well a column can determine the housing price. More research in statistics and probabilities is definitely needed and can help in future endeavors. </a:t>
            </a:r>
          </a:p>
          <a:p>
            <a:pPr marL="1396289" lvl="1" indent="-342900" defTabSz="914400">
              <a:buFont typeface="Arial" charset="0"/>
              <a:buChar char="•"/>
            </a:pPr>
            <a:r>
              <a:rPr lang="en-US" sz="1600" dirty="0" smtClean="0"/>
              <a:t>3.) There are much more sophisticated methods that can be used to parameter tune these </a:t>
            </a:r>
            <a:r>
              <a:rPr lang="en-US" sz="1600" dirty="0" err="1" smtClean="0"/>
              <a:t>XGBoost</a:t>
            </a:r>
            <a:r>
              <a:rPr lang="en-US" sz="1600" dirty="0" smtClean="0"/>
              <a:t> models. The type of hyper-parameter optimization that I used is known as black-box optimization, which essentially consists of taking a random bunch of initial values, and tuning one parameter at a time until your model performs the best on what you believe is a good metric for performance (in this experiment, I used test set error). This is an okay method, and is the one that is mostly used in ML projects, however, it comes with significant disadvantages. The primary one being that the final performance of the model is heavily influenced by the initial values you choose. This has to do with the parameter space associated with a model, and how hard it can be to find the global minimum in this space vs a local minimum next to your chosen initial conditions. There are much better hyper parameter optimization techniques such as Bayesian Optimization, and certain Multi-Fidelity Optimization techniques that have packages in Python that may be worth looking at and playing with in Python. There are methods that probe larger portions of the hyper-parameter space, and increase the likelihood that we will find a global minimum (even though it is still extremely hard).</a:t>
            </a:r>
          </a:p>
          <a:p>
            <a:pPr marL="1396289" lvl="1" indent="-342900" defTabSz="914400">
              <a:buFont typeface="Arial" charset="0"/>
              <a:buChar char="•"/>
            </a:pPr>
            <a:r>
              <a:rPr lang="en-US" sz="1800" dirty="0" smtClean="0"/>
              <a:t>4.) There are definitely some more creative visuals that I can be creating to gain more insights into the datasets, and into how well the model is performing. This kind of ties back into the first point about learning more about </a:t>
            </a:r>
            <a:r>
              <a:rPr lang="en-US" sz="1800" dirty="0" err="1" smtClean="0"/>
              <a:t>prob</a:t>
            </a:r>
            <a:r>
              <a:rPr lang="en-US" sz="1800" dirty="0" smtClean="0"/>
              <a:t> and stats. But also, it applies to utilizing Tableau to create these epic visuals that can break down how the models are working, or what the data is trying to tell us. I definitely need to do more research in machine learning visualizations in general, and visualizations in Tableau Public to get inspiration on what to create moving forward.</a:t>
            </a:r>
          </a:p>
        </p:txBody>
      </p:sp>
    </p:spTree>
    <p:extLst>
      <p:ext uri="{BB962C8B-B14F-4D97-AF65-F5344CB8AC3E}">
        <p14:creationId xmlns:p14="http://schemas.microsoft.com/office/powerpoint/2010/main" val="701949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7175343" cy="1015663"/>
          </a:xfrm>
          <a:prstGeom prst="rect">
            <a:avLst/>
          </a:prstGeom>
          <a:noFill/>
        </p:spPr>
        <p:txBody>
          <a:bodyPr wrap="none" rtlCol="0">
            <a:spAutoFit/>
          </a:bodyPr>
          <a:lstStyle/>
          <a:p>
            <a:r>
              <a:rPr lang="en-US" sz="6000" b="1" dirty="0" smtClean="0">
                <a:solidFill>
                  <a:srgbClr val="FF0000"/>
                </a:solidFill>
              </a:rPr>
              <a:t>K-Nearest Neighbor Regressor </a:t>
            </a:r>
            <a:r>
              <a:rPr lang="mr-IN" sz="6000" b="1" dirty="0" smtClean="0">
                <a:solidFill>
                  <a:srgbClr val="FF0000"/>
                </a:solidFill>
              </a:rPr>
              <a:t>–</a:t>
            </a:r>
            <a:r>
              <a:rPr lang="en-US" sz="6000" b="1" dirty="0" smtClean="0">
                <a:solidFill>
                  <a:srgbClr val="FF0000"/>
                </a:solidFill>
              </a:rPr>
              <a:t> The Worst Model Yet</a:t>
            </a:r>
            <a:endParaRPr lang="en-US" sz="6000" b="1" dirty="0">
              <a:solidFill>
                <a:srgbClr val="FF0000"/>
              </a:solidFill>
            </a:endParaRPr>
          </a:p>
        </p:txBody>
      </p:sp>
      <p:cxnSp>
        <p:nvCxnSpPr>
          <p:cNvPr id="4" name="Straight Connector 3"/>
          <p:cNvCxnSpPr/>
          <p:nvPr/>
        </p:nvCxnSpPr>
        <p:spPr>
          <a:xfrm>
            <a:off x="0" y="1227066"/>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757058" y="0"/>
            <a:ext cx="3262432" cy="1323439"/>
          </a:xfrm>
          <a:prstGeom prst="rect">
            <a:avLst/>
          </a:prstGeom>
          <a:noFill/>
        </p:spPr>
        <p:txBody>
          <a:bodyPr wrap="none" rtlCol="0">
            <a:spAutoFit/>
          </a:bodyPr>
          <a:lstStyle/>
          <a:p>
            <a:r>
              <a:rPr lang="en-US" sz="8000" dirty="0" smtClean="0"/>
              <a:t>💥💣💥</a:t>
            </a:r>
            <a:endParaRPr lang="en-US" sz="8000" dirty="0"/>
          </a:p>
        </p:txBody>
      </p:sp>
      <p:sp>
        <p:nvSpPr>
          <p:cNvPr id="6" name="TextBox 5"/>
          <p:cNvSpPr txBox="1"/>
          <p:nvPr/>
        </p:nvSpPr>
        <p:spPr>
          <a:xfrm>
            <a:off x="0" y="1227066"/>
            <a:ext cx="2937022" cy="730521"/>
          </a:xfrm>
          <a:prstGeom prst="rect">
            <a:avLst/>
          </a:prstGeom>
          <a:noFill/>
        </p:spPr>
        <p:txBody>
          <a:bodyPr wrap="none" rtlCol="0">
            <a:spAutoFit/>
          </a:bodyPr>
          <a:lstStyle/>
          <a:p>
            <a:r>
              <a:rPr lang="en-US" b="1" u="sng" dirty="0" smtClean="0">
                <a:solidFill>
                  <a:srgbClr val="0057FF"/>
                </a:solidFill>
              </a:rPr>
              <a:t>Introduction</a:t>
            </a:r>
            <a:endParaRPr lang="en-US" b="1" u="sng" dirty="0">
              <a:solidFill>
                <a:srgbClr val="0057FF"/>
              </a:solidFill>
            </a:endParaRPr>
          </a:p>
        </p:txBody>
      </p:sp>
      <p:sp>
        <p:nvSpPr>
          <p:cNvPr id="7" name="TextBox 6"/>
          <p:cNvSpPr txBox="1"/>
          <p:nvPr/>
        </p:nvSpPr>
        <p:spPr>
          <a:xfrm>
            <a:off x="35459" y="2203048"/>
            <a:ext cx="15331541" cy="10095071"/>
          </a:xfrm>
          <a:prstGeom prst="rect">
            <a:avLst/>
          </a:prstGeom>
          <a:noFill/>
        </p:spPr>
        <p:txBody>
          <a:bodyPr wrap="square" rtlCol="0">
            <a:spAutoFit/>
          </a:bodyPr>
          <a:lstStyle/>
          <a:p>
            <a:pPr marL="342900" indent="-342900">
              <a:buFont typeface="Arial" charset="0"/>
              <a:buChar char="•"/>
            </a:pPr>
            <a:r>
              <a:rPr lang="en-US" sz="2500" dirty="0" smtClean="0"/>
              <a:t>K-Nearest Neighbor (KNN), is a type of algorithm that essentially treats each entry in the dataset as a vector, and projects these values on a N-dimensional space. Then, the </a:t>
            </a:r>
            <a:r>
              <a:rPr lang="en-US" sz="2500" dirty="0" err="1" smtClean="0"/>
              <a:t>SalePrice</a:t>
            </a:r>
            <a:r>
              <a:rPr lang="en-US" sz="2500" dirty="0" smtClean="0"/>
              <a:t> is predicted based on the entries location in that space, and based on its K-nearest neighbors (where we define K). To the right is a basic diagram that shows how KNN works. However, the diagram demonstrates a KNN Classifier model instead of a KNN Regressor, but the principle is the same.</a:t>
            </a:r>
          </a:p>
          <a:p>
            <a:pPr marL="342900" indent="-342900">
              <a:buFont typeface="Arial" charset="0"/>
              <a:buChar char="•"/>
            </a:pPr>
            <a:r>
              <a:rPr lang="en-US" sz="2500" dirty="0" smtClean="0"/>
              <a:t>KNN doesn’t really learn from the training set, it stores the training values and when it gets a new record, it compares that point with the points in the training set. Then, it makes a prediction on the target variable based on the hyper-parameters given. Also, KNN tends to work best on data that is easy to graph and visualize. This method and fact hint at how well this algorithm will perform on the set, which is not good.</a:t>
            </a:r>
          </a:p>
          <a:p>
            <a:pPr marL="342900" indent="-342900">
              <a:buFont typeface="Arial" charset="0"/>
              <a:buChar char="•"/>
            </a:pPr>
            <a:r>
              <a:rPr lang="en-US" sz="2500" dirty="0" smtClean="0"/>
              <a:t>These are the list of the hyper-parameters that are a part of the model:</a:t>
            </a:r>
          </a:p>
          <a:p>
            <a:pPr marL="1396289" lvl="1" indent="-342900">
              <a:buFont typeface="Arial" charset="0"/>
              <a:buChar char="•"/>
            </a:pPr>
            <a:r>
              <a:rPr lang="en-US" sz="2500" b="1" dirty="0" err="1" smtClean="0"/>
              <a:t>N_neighbors</a:t>
            </a:r>
            <a:r>
              <a:rPr lang="en-US" sz="2500" b="1" dirty="0" smtClean="0"/>
              <a:t> (k): </a:t>
            </a:r>
            <a:r>
              <a:rPr lang="en-US" sz="2500" dirty="0" smtClean="0"/>
              <a:t>The number of neighbors to use to compare to a new record,</a:t>
            </a:r>
          </a:p>
          <a:p>
            <a:pPr marL="1396289" lvl="1" indent="-342900">
              <a:buFont typeface="Arial" charset="0"/>
              <a:buChar char="•"/>
            </a:pPr>
            <a:r>
              <a:rPr lang="en-US" sz="2500" b="1" u="sng" dirty="0" smtClean="0"/>
              <a:t>Weights</a:t>
            </a:r>
            <a:r>
              <a:rPr lang="en-US" sz="2500" dirty="0" smtClean="0"/>
              <a:t>:  The weight function that is used in the prediction step. You can essentially choose to have no weights, or to weight points by the inverse of the distance of they are from each other, such that points that are closer hold more weight in the prediction.</a:t>
            </a:r>
          </a:p>
          <a:p>
            <a:pPr marL="1396289" lvl="1" indent="-342900">
              <a:buFont typeface="Arial" charset="0"/>
              <a:buChar char="•"/>
            </a:pPr>
            <a:r>
              <a:rPr lang="en-US" sz="2500" b="1" u="sng" dirty="0" smtClean="0"/>
              <a:t>Algorithms</a:t>
            </a:r>
            <a:r>
              <a:rPr lang="en-US" sz="2500" dirty="0" smtClean="0"/>
              <a:t>: You have a couple of options for the algorithm:</a:t>
            </a:r>
          </a:p>
          <a:p>
            <a:pPr marL="2449678" lvl="2" indent="-342900">
              <a:buFont typeface="Arial" charset="0"/>
              <a:buChar char="•"/>
            </a:pPr>
            <a:r>
              <a:rPr lang="en-US" sz="2500" b="1" u="sng" dirty="0" smtClean="0"/>
              <a:t>Brute Force </a:t>
            </a:r>
            <a:r>
              <a:rPr lang="mr-IN" sz="2500" dirty="0" smtClean="0"/>
              <a:t>–</a:t>
            </a:r>
            <a:r>
              <a:rPr lang="en-US" sz="2500" dirty="0" smtClean="0"/>
              <a:t> Involves manually computing the distances on the dataset. It</a:t>
            </a:r>
            <a:r>
              <a:rPr lang="mr-IN" sz="2500" dirty="0" smtClean="0"/>
              <a:t>’</a:t>
            </a:r>
            <a:r>
              <a:rPr lang="en-US" sz="2500" dirty="0" smtClean="0"/>
              <a:t>s the most naïve algorithm and takes the longest to compute out of all of them, with a computational time of O(D*N^2) with a </a:t>
            </a:r>
            <a:r>
              <a:rPr lang="en-US" sz="2500" dirty="0" err="1" smtClean="0"/>
              <a:t>NxD</a:t>
            </a:r>
            <a:r>
              <a:rPr lang="en-US" sz="2500" dirty="0" smtClean="0"/>
              <a:t> </a:t>
            </a:r>
            <a:r>
              <a:rPr lang="en-US" sz="2500" dirty="0" err="1" smtClean="0"/>
              <a:t>dataframe</a:t>
            </a:r>
            <a:r>
              <a:rPr lang="en-US" sz="2500" dirty="0" smtClean="0"/>
              <a:t>. This is not optimal for my dataset.</a:t>
            </a:r>
          </a:p>
          <a:p>
            <a:pPr marL="2449678" lvl="2" indent="-342900">
              <a:buFont typeface="Arial" charset="0"/>
              <a:buChar char="•"/>
            </a:pPr>
            <a:r>
              <a:rPr lang="en-US" sz="2500" b="1" u="sng" dirty="0" smtClean="0"/>
              <a:t>K-D Tree </a:t>
            </a:r>
            <a:r>
              <a:rPr lang="en-US" sz="2500" dirty="0" smtClean="0"/>
              <a:t>-  This is a tree-based algorithm that is used to decrease the computational time by a great deal. The idea is that if we know that point A is close to point B, and point C is far away from point B, then we can infer that point A is also far away from point C without explicitly calculating it. K-D stands for K-dimensional trees that partitions the dataset along specific axes (or features), which prevents us from having to make intense calculations.</a:t>
            </a:r>
          </a:p>
          <a:p>
            <a:pPr marL="2449678" lvl="2" indent="-342900">
              <a:buFont typeface="Arial" charset="0"/>
              <a:buChar char="•"/>
            </a:pPr>
            <a:r>
              <a:rPr lang="en-US" sz="2500" b="1" u="sng" dirty="0" smtClean="0"/>
              <a:t>Ball Tree </a:t>
            </a:r>
            <a:r>
              <a:rPr lang="mr-IN" sz="2500" dirty="0" smtClean="0"/>
              <a:t>–</a:t>
            </a:r>
            <a:r>
              <a:rPr lang="en-US" sz="2500" dirty="0" smtClean="0"/>
              <a:t> This is the most advanced algorithm that we can choose. We essentially partition the data using hyper-sphere mathematical operations, by dividing the data by centroids with a radius. It is fairly complex, but reduces the computation time further.</a:t>
            </a:r>
          </a:p>
        </p:txBody>
      </p:sp>
      <p:grpSp>
        <p:nvGrpSpPr>
          <p:cNvPr id="24" name="Group 23"/>
          <p:cNvGrpSpPr/>
          <p:nvPr/>
        </p:nvGrpSpPr>
        <p:grpSpPr>
          <a:xfrm>
            <a:off x="15367000" y="1592327"/>
            <a:ext cx="6372472" cy="5976874"/>
            <a:chOff x="15053656" y="1323439"/>
            <a:chExt cx="7117616" cy="6663835"/>
          </a:xfrm>
        </p:grpSpPr>
        <p:sp>
          <p:nvSpPr>
            <p:cNvPr id="8" name="5-Point Star 7"/>
            <p:cNvSpPr/>
            <p:nvPr/>
          </p:nvSpPr>
          <p:spPr>
            <a:xfrm>
              <a:off x="18317497" y="4070554"/>
              <a:ext cx="589936" cy="589936"/>
            </a:xfrm>
            <a:prstGeom prst="star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010782" y="3240694"/>
              <a:ext cx="589936" cy="507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462090" y="3240694"/>
              <a:ext cx="589936" cy="507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987252" y="4467027"/>
              <a:ext cx="589936" cy="507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998813" y="2720089"/>
              <a:ext cx="589935" cy="5206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506261" y="3887186"/>
              <a:ext cx="589935" cy="5206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019490" y="4509054"/>
              <a:ext cx="589935" cy="5206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8612464" y="2162511"/>
              <a:ext cx="589935" cy="5206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a:off x="18823388" y="6459794"/>
              <a:ext cx="775809" cy="884903"/>
            </a:xfrm>
            <a:prstGeom prst="plus">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a:off x="17929592" y="4936754"/>
              <a:ext cx="775809" cy="884903"/>
            </a:xfrm>
            <a:prstGeom prst="plus">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20961903" y="7102371"/>
              <a:ext cx="775809" cy="884903"/>
            </a:xfrm>
            <a:prstGeom prst="plus">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692284" y="1348180"/>
              <a:ext cx="589936" cy="507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855887" y="2770719"/>
              <a:ext cx="3513155" cy="3274143"/>
            </a:xfrm>
            <a:prstGeom prst="ellipse">
              <a:avLst/>
            </a:prstGeom>
            <a:noFill/>
            <a:ln w="76200">
              <a:solidFill>
                <a:srgbClr val="005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164862" y="4101766"/>
              <a:ext cx="994183" cy="730521"/>
            </a:xfrm>
            <a:prstGeom prst="rect">
              <a:avLst/>
            </a:prstGeom>
            <a:noFill/>
          </p:spPr>
          <p:txBody>
            <a:bodyPr wrap="none" rtlCol="0">
              <a:spAutoFit/>
            </a:bodyPr>
            <a:lstStyle/>
            <a:p>
              <a:r>
                <a:rPr lang="en-US" smtClean="0">
                  <a:solidFill>
                    <a:srgbClr val="0057FF"/>
                  </a:solidFill>
                </a:rPr>
                <a:t>K=3</a:t>
              </a:r>
              <a:endParaRPr lang="en-US">
                <a:solidFill>
                  <a:srgbClr val="0057FF"/>
                </a:solidFill>
              </a:endParaRPr>
            </a:p>
          </p:txBody>
        </p:sp>
        <p:sp>
          <p:nvSpPr>
            <p:cNvPr id="22" name="Oval 21"/>
            <p:cNvSpPr/>
            <p:nvPr/>
          </p:nvSpPr>
          <p:spPr>
            <a:xfrm>
              <a:off x="15053656" y="1323439"/>
              <a:ext cx="7117616" cy="6516351"/>
            </a:xfrm>
            <a:prstGeom prst="ellipse">
              <a:avLst/>
            </a:prstGeom>
            <a:noFill/>
            <a:ln w="762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6559988" y="6398102"/>
              <a:ext cx="994183" cy="730521"/>
            </a:xfrm>
            <a:prstGeom prst="rect">
              <a:avLst/>
            </a:prstGeom>
            <a:noFill/>
            <a:ln>
              <a:noFill/>
            </a:ln>
          </p:spPr>
          <p:txBody>
            <a:bodyPr wrap="none" rtlCol="0">
              <a:spAutoFit/>
            </a:bodyPr>
            <a:lstStyle/>
            <a:p>
              <a:r>
                <a:rPr lang="en-US" smtClean="0">
                  <a:solidFill>
                    <a:srgbClr val="7030A0"/>
                  </a:solidFill>
                </a:rPr>
                <a:t>K=9</a:t>
              </a:r>
              <a:endParaRPr lang="en-US">
                <a:solidFill>
                  <a:srgbClr val="7030A0"/>
                </a:solidFill>
              </a:endParaRPr>
            </a:p>
          </p:txBody>
        </p:sp>
      </p:grpSp>
      <mc:AlternateContent xmlns:mc="http://schemas.openxmlformats.org/markup-compatibility/2006" xmlns:a14="http://schemas.microsoft.com/office/drawing/2010/main">
        <mc:Choice Requires="a14">
          <p:sp>
            <p:nvSpPr>
              <p:cNvPr id="25" name="TextBox 24"/>
              <p:cNvSpPr txBox="1"/>
              <p:nvPr/>
            </p:nvSpPr>
            <p:spPr>
              <a:xfrm>
                <a:off x="-28349" y="12298119"/>
                <a:ext cx="21973949" cy="9696501"/>
              </a:xfrm>
              <a:prstGeom prst="rect">
                <a:avLst/>
              </a:prstGeom>
              <a:noFill/>
            </p:spPr>
            <p:txBody>
              <a:bodyPr wrap="square" rtlCol="0">
                <a:spAutoFit/>
              </a:bodyPr>
              <a:lstStyle/>
              <a:p>
                <a:pPr marL="1396289" lvl="1" indent="-342900">
                  <a:buFont typeface="Arial" charset="0"/>
                  <a:buChar char="•"/>
                </a:pPr>
                <a:r>
                  <a:rPr lang="en-US" sz="2500" b="1" u="sng" dirty="0"/>
                  <a:t>Leaf_size:</a:t>
                </a:r>
                <a:r>
                  <a:rPr lang="en-US" sz="2500" dirty="0"/>
                  <a:t> The size of the leaf that is used in the K-D Tree and Ball Tree algorithms. Should be tuned based on the dataset that is used.</a:t>
                </a:r>
              </a:p>
              <a:p>
                <a:pPr marL="1396289" lvl="1" indent="-342900">
                  <a:buFont typeface="Arial" charset="0"/>
                  <a:buChar char="•"/>
                </a:pPr>
                <a:r>
                  <a:rPr lang="en-US" sz="2500" b="1" u="sng" dirty="0"/>
                  <a:t>Metric</a:t>
                </a:r>
                <a:r>
                  <a:rPr lang="en-US" sz="2500" dirty="0"/>
                  <a:t>: The distant metric to be used in the model. A list of some of the common metrics that you can choose:</a:t>
                </a:r>
              </a:p>
              <a:p>
                <a:pPr marL="2449678" lvl="2" indent="-342900">
                  <a:buFont typeface="Arial" charset="0"/>
                  <a:buChar char="•"/>
                </a:pPr>
                <a:r>
                  <a:rPr lang="en-US" sz="2500" b="1" u="sng" dirty="0"/>
                  <a:t>Euclidean</a:t>
                </a:r>
                <a:r>
                  <a:rPr lang="en-US" sz="2500" dirty="0"/>
                  <a:t> - </a:t>
                </a:r>
                <a14:m>
                  <m:oMath xmlns:m="http://schemas.openxmlformats.org/officeDocument/2006/math">
                    <m:rad>
                      <m:radPr>
                        <m:degHide m:val="on"/>
                        <m:ctrlPr>
                          <a:rPr lang="en-US" sz="2500" i="1">
                            <a:latin typeface="Cambria Math" charset="0"/>
                          </a:rPr>
                        </m:ctrlPr>
                      </m:radPr>
                      <m:deg/>
                      <m:e>
                        <m:nary>
                          <m:naryPr>
                            <m:chr m:val="∑"/>
                            <m:ctrlPr>
                              <a:rPr lang="is-IS" sz="2500" i="1">
                                <a:latin typeface="Cambria Math" charset="0"/>
                              </a:rPr>
                            </m:ctrlPr>
                          </m:naryPr>
                          <m:sub>
                            <m:r>
                              <m:rPr>
                                <m:brk m:alnAt="23"/>
                              </m:rPr>
                              <a:rPr lang="en-US" sz="2500" i="1">
                                <a:latin typeface="Cambria Math" charset="0"/>
                              </a:rPr>
                              <m:t>𝑖</m:t>
                            </m:r>
                            <m:r>
                              <a:rPr lang="en-US" sz="2500" i="1">
                                <a:latin typeface="Cambria Math" charset="0"/>
                              </a:rPr>
                              <m:t>=1</m:t>
                            </m:r>
                          </m:sub>
                          <m:sup>
                            <m:r>
                              <a:rPr lang="en-US" sz="2500" i="1">
                                <a:latin typeface="Cambria Math" charset="0"/>
                              </a:rPr>
                              <m:t>𝑁</m:t>
                            </m:r>
                            <m:r>
                              <a:rPr lang="en-US" sz="2500" i="1">
                                <a:latin typeface="Cambria Math" charset="0"/>
                              </a:rPr>
                              <m:t>−</m:t>
                            </m:r>
                            <m:r>
                              <a:rPr lang="en-US" sz="2500" i="1">
                                <a:latin typeface="Cambria Math" charset="0"/>
                              </a:rPr>
                              <m:t>𝑓𝑒𝑎𝑡𝑢𝑟𝑒𝑠</m:t>
                            </m:r>
                          </m:sup>
                          <m:e>
                            <m:sSup>
                              <m:sSupPr>
                                <m:ctrlPr>
                                  <a:rPr lang="is-IS" sz="2500" i="1">
                                    <a:latin typeface="Cambria Math" charset="0"/>
                                  </a:rPr>
                                </m:ctrlPr>
                              </m:sSupPr>
                              <m:e>
                                <m:d>
                                  <m:dPr>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𝑖</m:t>
                                        </m:r>
                                      </m:sub>
                                    </m:sSub>
                                    <m:r>
                                      <a:rPr lang="en-US" sz="2500" i="1">
                                        <a:latin typeface="Cambria Math" charset="0"/>
                                      </a:rPr>
                                      <m:t>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𝑖</m:t>
                                        </m:r>
                                      </m:sub>
                                    </m:sSub>
                                  </m:e>
                                </m:d>
                              </m:e>
                              <m:sup>
                                <m:r>
                                  <a:rPr lang="is-IS" sz="2500" i="1">
                                    <a:latin typeface="Cambria Math" charset="0"/>
                                  </a:rPr>
                                  <m:t>2</m:t>
                                </m:r>
                              </m:sup>
                            </m:sSup>
                          </m:e>
                        </m:nary>
                      </m:e>
                    </m:rad>
                  </m:oMath>
                </a14:m>
                <a:r>
                  <a:rPr lang="en-US" sz="2500" dirty="0"/>
                  <a:t> where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and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t>
                </a:r>
              </a:p>
              <a:p>
                <a:pPr marL="2449678" lvl="2" indent="-342900">
                  <a:buFont typeface="Arial" charset="0"/>
                  <a:buChar char="•"/>
                </a:pPr>
                <a:r>
                  <a:rPr lang="en-US" sz="2500" b="1" u="sng" dirty="0"/>
                  <a:t>Manhattan</a:t>
                </a:r>
                <a:r>
                  <a:rPr lang="en-US" sz="2500" dirty="0"/>
                  <a:t> - </a:t>
                </a:r>
                <a14:m>
                  <m:oMath xmlns:m="http://schemas.openxmlformats.org/officeDocument/2006/math">
                    <m:nary>
                      <m:naryPr>
                        <m:chr m:val="∑"/>
                        <m:ctrlPr>
                          <a:rPr lang="is-IS" sz="2500" i="1">
                            <a:latin typeface="Cambria Math" charset="0"/>
                          </a:rPr>
                        </m:ctrlPr>
                      </m:naryPr>
                      <m:sub>
                        <m:r>
                          <m:rPr>
                            <m:brk m:alnAt="23"/>
                          </m:rPr>
                          <a:rPr lang="en-US" sz="2500" i="1">
                            <a:latin typeface="Cambria Math" charset="0"/>
                          </a:rPr>
                          <m:t>𝑖</m:t>
                        </m:r>
                        <m:r>
                          <a:rPr lang="en-US" sz="2500" i="1">
                            <a:latin typeface="Cambria Math" charset="0"/>
                          </a:rPr>
                          <m:t>=1</m:t>
                        </m:r>
                      </m:sub>
                      <m:sup>
                        <m:r>
                          <a:rPr lang="en-US" sz="2500" i="1">
                            <a:latin typeface="Cambria Math" charset="0"/>
                          </a:rPr>
                          <m:t>𝑁</m:t>
                        </m:r>
                        <m:r>
                          <a:rPr lang="en-US" sz="2500" i="1">
                            <a:latin typeface="Cambria Math" charset="0"/>
                          </a:rPr>
                          <m:t>−</m:t>
                        </m:r>
                        <m:r>
                          <a:rPr lang="en-US" sz="2500" i="1">
                            <a:latin typeface="Cambria Math" charset="0"/>
                          </a:rPr>
                          <m:t>𝑓𝑒𝑎𝑡𝑢𝑟𝑒𝑠</m:t>
                        </m:r>
                      </m:sup>
                      <m:e>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𝑖</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𝑖</m:t>
                            </m:r>
                          </m:sub>
                        </m:sSub>
                        <m:r>
                          <a:rPr lang="en-US" sz="2500" i="1">
                            <a:latin typeface="Cambria Math" charset="0"/>
                          </a:rPr>
                          <m:t>|</m:t>
                        </m:r>
                      </m:e>
                    </m:nary>
                  </m:oMath>
                </a14:m>
                <a:r>
                  <a:rPr lang="en-US" sz="2500" dirty="0"/>
                  <a:t> where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and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t>
                </a:r>
              </a:p>
              <a:p>
                <a:pPr marL="2449678" lvl="2" indent="-342900">
                  <a:buFont typeface="Arial" charset="0"/>
                  <a:buChar char="•"/>
                </a:pPr>
                <a:r>
                  <a:rPr lang="en-US" sz="2500" b="1" u="sng" dirty="0"/>
                  <a:t>Chebyshev</a:t>
                </a:r>
                <a:r>
                  <a:rPr lang="en-US" sz="2500" dirty="0"/>
                  <a:t> - </a:t>
                </a:r>
                <a14:m>
                  <m:oMath xmlns:m="http://schemas.openxmlformats.org/officeDocument/2006/math">
                    <m:r>
                      <a:rPr lang="en-US" sz="2500" i="1">
                        <a:latin typeface="Cambria Math" charset="0"/>
                      </a:rPr>
                      <m:t>𝑀𝑎𝑥</m:t>
                    </m:r>
                    <m:d>
                      <m:dPr>
                        <m:ctrlPr>
                          <a:rPr lang="en-US" sz="2500" i="1">
                            <a:latin typeface="Cambria Math" charset="0"/>
                          </a:rPr>
                        </m:ctrlPr>
                      </m:dPr>
                      <m:e>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𝑖</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𝑖</m:t>
                                </m:r>
                              </m:sub>
                            </m:sSub>
                          </m:e>
                        </m:d>
                      </m:e>
                    </m:d>
                    <m:r>
                      <a:rPr lang="en-US" sz="2500" i="1">
                        <a:latin typeface="Cambria Math" charset="0"/>
                      </a:rPr>
                      <m:t> </m:t>
                    </m:r>
                    <m:r>
                      <a:rPr lang="en-US" sz="2500" i="1">
                        <a:latin typeface="Cambria Math" charset="0"/>
                      </a:rPr>
                      <m:t>𝑓𝑜𝑟</m:t>
                    </m:r>
                    <m:r>
                      <a:rPr lang="en-US" sz="2500" i="1">
                        <a:latin typeface="Cambria Math" charset="0"/>
                      </a:rPr>
                      <m:t> </m:t>
                    </m:r>
                    <m:r>
                      <a:rPr lang="en-US" sz="2500" i="1">
                        <a:latin typeface="Cambria Math" charset="0"/>
                      </a:rPr>
                      <m:t>𝑖</m:t>
                    </m:r>
                    <m:r>
                      <a:rPr lang="en-US" sz="2500" i="1">
                        <a:latin typeface="Cambria Math" charset="0"/>
                        <a:ea typeface="Cambria Math" charset="0"/>
                        <a:cs typeface="Cambria Math" charset="0"/>
                      </a:rPr>
                      <m:t>∈[1,</m:t>
                    </m:r>
                    <m:r>
                      <a:rPr lang="en-US" sz="2500" i="1">
                        <a:latin typeface="Cambria Math" charset="0"/>
                        <a:ea typeface="Cambria Math" charset="0"/>
                        <a:cs typeface="Cambria Math" charset="0"/>
                      </a:rPr>
                      <m:t>𝑁</m:t>
                    </m:r>
                    <m:r>
                      <a:rPr lang="en-US" sz="2500" i="1">
                        <a:latin typeface="Cambria Math" charset="0"/>
                        <a:ea typeface="Cambria Math" charset="0"/>
                        <a:cs typeface="Cambria Math" charset="0"/>
                      </a:rPr>
                      <m:t>−</m:t>
                    </m:r>
                    <m:r>
                      <a:rPr lang="en-US" sz="2500" i="1">
                        <a:latin typeface="Cambria Math" charset="0"/>
                        <a:ea typeface="Cambria Math" charset="0"/>
                        <a:cs typeface="Cambria Math" charset="0"/>
                      </a:rPr>
                      <m:t>𝑓𝑒𝑎𝑡𝑢𝑟𝑒𝑠</m:t>
                    </m:r>
                    <m:r>
                      <a:rPr lang="en-US" sz="2500" i="1">
                        <a:latin typeface="Cambria Math" charset="0"/>
                        <a:ea typeface="Cambria Math" charset="0"/>
                        <a:cs typeface="Cambria Math" charset="0"/>
                      </a:rPr>
                      <m:t>]</m:t>
                    </m:r>
                  </m:oMath>
                </a14:m>
                <a:r>
                  <a:rPr lang="en-US" sz="2500" dirty="0"/>
                  <a:t> where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and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oMath>
                </a14:m>
                <a:r>
                  <a:rPr lang="en-US" sz="2500" dirty="0"/>
                  <a:t> </a:t>
                </a:r>
              </a:p>
              <a:p>
                <a:pPr marL="2449678" lvl="2" indent="-342900">
                  <a:buFont typeface="Arial" charset="0"/>
                  <a:buChar char="•"/>
                </a:pPr>
                <a:r>
                  <a:rPr lang="en-US" sz="2500" b="1" u="sng" dirty="0" err="1"/>
                  <a:t>Minkowski</a:t>
                </a:r>
                <a:r>
                  <a:rPr lang="en-US" sz="2500" dirty="0"/>
                  <a:t> </a:t>
                </a:r>
                <a:r>
                  <a:rPr lang="mr-IN" sz="2500" dirty="0"/>
                  <a:t>–</a:t>
                </a:r>
                <a:r>
                  <a:rPr lang="en-US" sz="2500" dirty="0"/>
                  <a:t> </a:t>
                </a:r>
                <a14:m>
                  <m:oMath xmlns:m="http://schemas.openxmlformats.org/officeDocument/2006/math">
                    <m:sSup>
                      <m:sSupPr>
                        <m:ctrlPr>
                          <a:rPr lang="en-US" sz="2500" i="1">
                            <a:latin typeface="Cambria Math" charset="0"/>
                          </a:rPr>
                        </m:ctrlPr>
                      </m:sSupPr>
                      <m:e>
                        <m:r>
                          <a:rPr lang="en-US" sz="2500" i="1">
                            <a:latin typeface="Cambria Math" charset="0"/>
                          </a:rPr>
                          <m:t>( </m:t>
                        </m:r>
                        <m:nary>
                          <m:naryPr>
                            <m:chr m:val="∑"/>
                            <m:ctrlPr>
                              <a:rPr lang="is-IS" sz="2500" i="1">
                                <a:latin typeface="Cambria Math" charset="0"/>
                              </a:rPr>
                            </m:ctrlPr>
                          </m:naryPr>
                          <m:sub>
                            <m:r>
                              <m:rPr>
                                <m:brk m:alnAt="23"/>
                              </m:rPr>
                              <a:rPr lang="en-US" sz="2500" i="1">
                                <a:latin typeface="Cambria Math" charset="0"/>
                              </a:rPr>
                              <m:t>𝑖</m:t>
                            </m:r>
                            <m:r>
                              <a:rPr lang="en-US" sz="2500" i="1">
                                <a:latin typeface="Cambria Math" charset="0"/>
                              </a:rPr>
                              <m:t>=1</m:t>
                            </m:r>
                          </m:sub>
                          <m:sup>
                            <m:r>
                              <a:rPr lang="en-US" sz="2500" i="1">
                                <a:latin typeface="Cambria Math" charset="0"/>
                              </a:rPr>
                              <m:t>𝑁</m:t>
                            </m:r>
                            <m:r>
                              <a:rPr lang="en-US" sz="2500" i="1">
                                <a:latin typeface="Cambria Math" charset="0"/>
                              </a:rPr>
                              <m:t>−</m:t>
                            </m:r>
                            <m:r>
                              <a:rPr lang="en-US" sz="2500" i="1">
                                <a:latin typeface="Cambria Math" charset="0"/>
                              </a:rPr>
                              <m:t>𝑓𝑒𝑎𝑡𝑢𝑟𝑒𝑠</m:t>
                            </m:r>
                          </m:sup>
                          <m:e>
                            <m:sSup>
                              <m:sSupPr>
                                <m:ctrlPr>
                                  <a:rPr lang="is-IS" sz="2500" i="1">
                                    <a:latin typeface="Cambria Math" charset="0"/>
                                  </a:rPr>
                                </m:ctrlPr>
                              </m:sSupPr>
                              <m:e>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𝑖</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𝑖</m:t>
                                    </m:r>
                                  </m:sub>
                                </m:sSub>
                                <m:r>
                                  <a:rPr lang="en-US" sz="2500" i="1">
                                    <a:latin typeface="Cambria Math" charset="0"/>
                                  </a:rPr>
                                  <m:t> |</m:t>
                                </m:r>
                              </m:e>
                              <m:sup>
                                <m:r>
                                  <a:rPr lang="en-US" sz="2500" i="1">
                                    <a:latin typeface="Cambria Math" charset="0"/>
                                  </a:rPr>
                                  <m:t>𝑝</m:t>
                                </m:r>
                              </m:sup>
                            </m:sSup>
                            <m:r>
                              <a:rPr lang="en-US" sz="2500" i="1">
                                <a:latin typeface="Cambria Math" charset="0"/>
                              </a:rPr>
                              <m:t> </m:t>
                            </m:r>
                          </m:e>
                        </m:nary>
                        <m:r>
                          <a:rPr lang="en-US" sz="2500" i="1">
                            <a:latin typeface="Cambria Math" charset="0"/>
                          </a:rPr>
                          <m:t>)</m:t>
                        </m:r>
                      </m:e>
                      <m:sup>
                        <m:r>
                          <a:rPr lang="en-US" sz="2500" i="1">
                            <a:latin typeface="Cambria Math" charset="0"/>
                          </a:rPr>
                          <m:t>1/</m:t>
                        </m:r>
                        <m:r>
                          <a:rPr lang="en-US" sz="2500" i="1">
                            <a:latin typeface="Cambria Math" charset="0"/>
                          </a:rPr>
                          <m:t>𝑝</m:t>
                        </m:r>
                      </m:sup>
                    </m:sSup>
                    <m:r>
                      <m:rPr>
                        <m:nor/>
                      </m:rPr>
                      <a:rPr lang="en-US" sz="2500">
                        <a:latin typeface="Cambria Math" charset="0"/>
                      </a:rPr>
                      <m:t> </m:t>
                    </m:r>
                    <m:r>
                      <m:rPr>
                        <m:nor/>
                      </m:rPr>
                      <a:rPr lang="en-US" sz="2500" dirty="0"/>
                      <m:t>where</m:t>
                    </m:r>
                    <m:r>
                      <m:rPr>
                        <m:nor/>
                      </m:rPr>
                      <a:rPr lang="en-US" sz="2500" dirty="0"/>
                      <m:t> </m:t>
                    </m:r>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r>
                      <m:rPr>
                        <m:nor/>
                      </m:rPr>
                      <a:rPr lang="en-US" sz="2500" dirty="0"/>
                      <m:t>and</m:t>
                    </m:r>
                    <m:r>
                      <m:rPr>
                        <m:nor/>
                      </m:rPr>
                      <a:rPr lang="en-US" sz="2500" dirty="0"/>
                      <m:t> </m:t>
                    </m:r>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oMath>
                </a14:m>
                <a:r>
                  <a:rPr lang="en-US" sz="2500" dirty="0"/>
                  <a:t>and </a:t>
                </a:r>
                <a14:m>
                  <m:oMath xmlns:m="http://schemas.openxmlformats.org/officeDocument/2006/math">
                    <m:r>
                      <a:rPr lang="en-US" sz="2500" i="1">
                        <a:latin typeface="Cambria Math" charset="0"/>
                      </a:rPr>
                      <m:t>𝑝</m:t>
                    </m:r>
                  </m:oMath>
                </a14:m>
                <a:r>
                  <a:rPr lang="en-US" sz="2500" dirty="0"/>
                  <a:t> is a value that you choose.</a:t>
                </a:r>
              </a:p>
              <a:p>
                <a:pPr marL="2449678" lvl="2" indent="-342900">
                  <a:buFont typeface="Arial" charset="0"/>
                  <a:buChar char="•"/>
                </a:pPr>
                <a:r>
                  <a:rPr lang="en-US" sz="2500" b="1" u="sng" dirty="0" err="1"/>
                  <a:t>Seuclidean</a:t>
                </a:r>
                <a:r>
                  <a:rPr lang="en-US" sz="2500" b="1" u="sng" dirty="0"/>
                  <a:t> </a:t>
                </a:r>
                <a:r>
                  <a:rPr lang="en-US" sz="2500" dirty="0"/>
                  <a:t>- </a:t>
                </a:r>
                <a14:m>
                  <m:oMath xmlns:m="http://schemas.openxmlformats.org/officeDocument/2006/math">
                    <m:rad>
                      <m:radPr>
                        <m:degHide m:val="on"/>
                        <m:ctrlPr>
                          <a:rPr lang="en-US" sz="2500" i="1">
                            <a:latin typeface="Cambria Math" charset="0"/>
                          </a:rPr>
                        </m:ctrlPr>
                      </m:radPr>
                      <m:deg/>
                      <m:e>
                        <m:nary>
                          <m:naryPr>
                            <m:chr m:val="∑"/>
                            <m:ctrlPr>
                              <a:rPr lang="is-IS" sz="2500" i="1">
                                <a:latin typeface="Cambria Math" charset="0"/>
                              </a:rPr>
                            </m:ctrlPr>
                          </m:naryPr>
                          <m:sub>
                            <m:r>
                              <m:rPr>
                                <m:brk m:alnAt="23"/>
                              </m:rPr>
                              <a:rPr lang="en-US" sz="2500" i="1">
                                <a:latin typeface="Cambria Math" charset="0"/>
                              </a:rPr>
                              <m:t>𝑖</m:t>
                            </m:r>
                            <m:r>
                              <a:rPr lang="en-US" sz="2500" i="1">
                                <a:latin typeface="Cambria Math" charset="0"/>
                              </a:rPr>
                              <m:t>=1</m:t>
                            </m:r>
                          </m:sub>
                          <m:sup>
                            <m:r>
                              <a:rPr lang="en-US" sz="2500" i="1">
                                <a:latin typeface="Cambria Math" charset="0"/>
                              </a:rPr>
                              <m:t>𝑁</m:t>
                            </m:r>
                            <m:r>
                              <a:rPr lang="en-US" sz="2500" i="1">
                                <a:latin typeface="Cambria Math" charset="0"/>
                              </a:rPr>
                              <m:t>−</m:t>
                            </m:r>
                            <m:r>
                              <a:rPr lang="en-US" sz="2500" i="1">
                                <a:latin typeface="Cambria Math" charset="0"/>
                              </a:rPr>
                              <m:t>𝑓𝑒𝑎𝑡𝑢𝑟𝑒𝑠</m:t>
                            </m:r>
                          </m:sup>
                          <m:e>
                            <m:r>
                              <a:rPr lang="en-US" sz="2500" i="1">
                                <a:latin typeface="Cambria Math" charset="0"/>
                              </a:rPr>
                              <m:t>(</m:t>
                            </m:r>
                            <m:sSup>
                              <m:sSupPr>
                                <m:ctrlPr>
                                  <a:rPr lang="en-US" sz="2500" i="1">
                                    <a:latin typeface="Cambria Math" charset="0"/>
                                  </a:rPr>
                                </m:ctrlPr>
                              </m:sSupPr>
                              <m:e>
                                <m:r>
                                  <a:rPr lang="en-US" sz="2500" i="1">
                                    <a:latin typeface="Cambria Math" charset="0"/>
                                  </a:rPr>
                                  <m:t>(</m:t>
                                </m:r>
                                <m:sSubSup>
                                  <m:sSubSupPr>
                                    <m:ctrlPr>
                                      <a:rPr lang="en-US" sz="2500" i="1">
                                        <a:latin typeface="Cambria Math" charset="0"/>
                                      </a:rPr>
                                    </m:ctrlPr>
                                  </m:sSubSupPr>
                                  <m:e>
                                    <m:r>
                                      <a:rPr lang="en-US" sz="2500" i="1">
                                        <a:latin typeface="Cambria Math" charset="0"/>
                                      </a:rPr>
                                      <m:t>𝑥</m:t>
                                    </m:r>
                                  </m:e>
                                  <m:sub>
                                    <m:r>
                                      <a:rPr lang="en-US" sz="2500" i="1">
                                        <a:latin typeface="Cambria Math" charset="0"/>
                                      </a:rPr>
                                      <m:t>1</m:t>
                                    </m:r>
                                    <m:r>
                                      <a:rPr lang="en-US" sz="2500" i="1">
                                        <a:latin typeface="Cambria Math" charset="0"/>
                                      </a:rPr>
                                      <m:t>𝑖</m:t>
                                    </m:r>
                                  </m:sub>
                                  <m:sup/>
                                </m:sSubSup>
                                <m:r>
                                  <a:rPr lang="en-US" sz="2500" i="1">
                                    <a:latin typeface="Cambria Math" charset="0"/>
                                  </a:rPr>
                                  <m:t>−</m:t>
                                </m:r>
                                <m:sSubSup>
                                  <m:sSubSupPr>
                                    <m:ctrlPr>
                                      <a:rPr lang="en-US" sz="2500" i="1">
                                        <a:latin typeface="Cambria Math" charset="0"/>
                                      </a:rPr>
                                    </m:ctrlPr>
                                  </m:sSubSupPr>
                                  <m:e>
                                    <m:r>
                                      <a:rPr lang="en-US" sz="2500" i="1">
                                        <a:latin typeface="Cambria Math" charset="0"/>
                                      </a:rPr>
                                      <m:t>𝑥</m:t>
                                    </m:r>
                                  </m:e>
                                  <m:sub>
                                    <m:r>
                                      <a:rPr lang="en-US" sz="2500" i="1">
                                        <a:latin typeface="Cambria Math" charset="0"/>
                                      </a:rPr>
                                      <m:t>2</m:t>
                                    </m:r>
                                    <m:r>
                                      <a:rPr lang="en-US" sz="2500" i="1">
                                        <a:latin typeface="Cambria Math" charset="0"/>
                                      </a:rPr>
                                      <m:t>𝑖</m:t>
                                    </m:r>
                                  </m:sub>
                                  <m:sup/>
                                </m:sSubSup>
                                <m:r>
                                  <a:rPr lang="en-US" sz="2500" i="1">
                                    <a:latin typeface="Cambria Math" charset="0"/>
                                  </a:rPr>
                                  <m:t>)</m:t>
                                </m:r>
                              </m:e>
                              <m:sup>
                                <m:r>
                                  <a:rPr lang="en-US" sz="2500" i="1">
                                    <a:latin typeface="Cambria Math" charset="0"/>
                                  </a:rPr>
                                  <m:t>2</m:t>
                                </m:r>
                              </m:sup>
                            </m:sSup>
                            <m:r>
                              <a:rPr lang="en-US" sz="2500" i="1">
                                <a:latin typeface="Cambria Math" charset="0"/>
                              </a:rPr>
                              <m:t>/</m:t>
                            </m:r>
                            <m:r>
                              <a:rPr lang="en-US" sz="2500" i="1">
                                <a:latin typeface="Cambria Math" charset="0"/>
                              </a:rPr>
                              <m:t>𝑉</m:t>
                            </m:r>
                            <m:r>
                              <a:rPr lang="en-US" sz="2500" i="1">
                                <a:latin typeface="Cambria Math" charset="0"/>
                              </a:rPr>
                              <m:t>)</m:t>
                            </m:r>
                          </m:e>
                        </m:nary>
                      </m:e>
                    </m:rad>
                  </m:oMath>
                </a14:m>
                <a:r>
                  <a:rPr lang="en-US" sz="2500" dirty="0"/>
                  <a:t> where </a:t>
                </a:r>
                <a14:m>
                  <m:oMath xmlns:m="http://schemas.openxmlformats.org/officeDocument/2006/math">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r>
                      <m:rPr>
                        <m:nor/>
                      </m:rPr>
                      <a:rPr lang="en-US" sz="2500" dirty="0"/>
                      <m:t>and</m:t>
                    </m:r>
                    <m:r>
                      <m:rPr>
                        <m:nor/>
                      </m:rPr>
                      <a:rPr lang="en-US" sz="2500" dirty="0"/>
                      <m:t> </m:t>
                    </m:r>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oMath>
                </a14:m>
                <a:r>
                  <a:rPr lang="en-US" sz="2500" dirty="0"/>
                  <a:t>and </a:t>
                </a:r>
                <a14:m>
                  <m:oMath xmlns:m="http://schemas.openxmlformats.org/officeDocument/2006/math">
                    <m:r>
                      <a:rPr lang="en-US" sz="2500" i="1">
                        <a:latin typeface="Cambria Math" charset="0"/>
                      </a:rPr>
                      <m:t>𝑉</m:t>
                    </m:r>
                  </m:oMath>
                </a14:m>
                <a:r>
                  <a:rPr lang="en-US" sz="2500" dirty="0"/>
                  <a:t> is a value that you choose.</a:t>
                </a:r>
              </a:p>
              <a:p>
                <a:pPr marL="2449678" lvl="2" indent="-342900">
                  <a:buFont typeface="Arial" charset="0"/>
                  <a:buChar char="•"/>
                </a:pPr>
                <a:r>
                  <a:rPr lang="en-US" sz="2500" b="1" u="sng" dirty="0" err="1"/>
                  <a:t>WMinkowski</a:t>
                </a:r>
                <a:r>
                  <a:rPr lang="en-US" sz="2500" dirty="0"/>
                  <a:t> </a:t>
                </a:r>
                <a:r>
                  <a:rPr lang="mr-IN" sz="2500" dirty="0"/>
                  <a:t>–</a:t>
                </a:r>
                <a:r>
                  <a:rPr lang="en-US" sz="2500" dirty="0"/>
                  <a:t> </a:t>
                </a:r>
                <a14:m>
                  <m:oMath xmlns:m="http://schemas.openxmlformats.org/officeDocument/2006/math">
                    <m:sSup>
                      <m:sSupPr>
                        <m:ctrlPr>
                          <a:rPr lang="en-US" sz="2500" i="1">
                            <a:latin typeface="Cambria Math" charset="0"/>
                          </a:rPr>
                        </m:ctrlPr>
                      </m:sSupPr>
                      <m:e>
                        <m:r>
                          <a:rPr lang="en-US" sz="2500" i="1">
                            <a:latin typeface="Cambria Math" charset="0"/>
                          </a:rPr>
                          <m:t>( </m:t>
                        </m:r>
                        <m:nary>
                          <m:naryPr>
                            <m:chr m:val="∑"/>
                            <m:ctrlPr>
                              <a:rPr lang="is-IS" sz="2500" i="1">
                                <a:latin typeface="Cambria Math" charset="0"/>
                              </a:rPr>
                            </m:ctrlPr>
                          </m:naryPr>
                          <m:sub>
                            <m:r>
                              <m:rPr>
                                <m:brk m:alnAt="23"/>
                              </m:rPr>
                              <a:rPr lang="en-US" sz="2500" i="1">
                                <a:latin typeface="Cambria Math" charset="0"/>
                              </a:rPr>
                              <m:t>𝑖</m:t>
                            </m:r>
                            <m:r>
                              <a:rPr lang="en-US" sz="2500" i="1">
                                <a:latin typeface="Cambria Math" charset="0"/>
                              </a:rPr>
                              <m:t>=1</m:t>
                            </m:r>
                          </m:sub>
                          <m:sup>
                            <m:r>
                              <a:rPr lang="en-US" sz="2500" i="1">
                                <a:latin typeface="Cambria Math" charset="0"/>
                              </a:rPr>
                              <m:t>𝑁</m:t>
                            </m:r>
                            <m:r>
                              <a:rPr lang="en-US" sz="2500" i="1">
                                <a:latin typeface="Cambria Math" charset="0"/>
                              </a:rPr>
                              <m:t>−</m:t>
                            </m:r>
                            <m:r>
                              <a:rPr lang="en-US" sz="2500" i="1">
                                <a:latin typeface="Cambria Math" charset="0"/>
                              </a:rPr>
                              <m:t>𝑓𝑒𝑎𝑡𝑢𝑟𝑒𝑠</m:t>
                            </m:r>
                          </m:sup>
                          <m:e>
                            <m:sSup>
                              <m:sSupPr>
                                <m:ctrlPr>
                                  <a:rPr lang="is-IS" sz="2500" i="1">
                                    <a:latin typeface="Cambria Math" charset="0"/>
                                  </a:rPr>
                                </m:ctrlPr>
                              </m:sSupPr>
                              <m:e>
                                <m:r>
                                  <a:rPr lang="en-US" sz="2500" i="1">
                                    <a:latin typeface="Cambria Math" charset="0"/>
                                  </a:rPr>
                                  <m:t>(</m:t>
                                </m:r>
                                <m:r>
                                  <a:rPr lang="en-US" sz="2500" i="1">
                                    <a:latin typeface="Cambria Math" charset="0"/>
                                  </a:rPr>
                                  <m:t>𝑤</m:t>
                                </m:r>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𝑖</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𝑖</m:t>
                                    </m:r>
                                  </m:sub>
                                </m:sSub>
                                <m:r>
                                  <a:rPr lang="en-US" sz="2500" i="1">
                                    <a:latin typeface="Cambria Math" charset="0"/>
                                  </a:rPr>
                                  <m:t> |)</m:t>
                                </m:r>
                              </m:e>
                              <m:sup>
                                <m:r>
                                  <a:rPr lang="en-US" sz="2500" i="1">
                                    <a:latin typeface="Cambria Math" charset="0"/>
                                  </a:rPr>
                                  <m:t>𝑝</m:t>
                                </m:r>
                              </m:sup>
                            </m:sSup>
                            <m:r>
                              <a:rPr lang="en-US" sz="2500" i="1">
                                <a:latin typeface="Cambria Math" charset="0"/>
                              </a:rPr>
                              <m:t> </m:t>
                            </m:r>
                          </m:e>
                        </m:nary>
                        <m:r>
                          <a:rPr lang="en-US" sz="2500" i="1">
                            <a:latin typeface="Cambria Math" charset="0"/>
                          </a:rPr>
                          <m:t>)</m:t>
                        </m:r>
                      </m:e>
                      <m:sup>
                        <m:r>
                          <a:rPr lang="en-US" sz="2500" i="1">
                            <a:latin typeface="Cambria Math" charset="0"/>
                          </a:rPr>
                          <m:t>1/</m:t>
                        </m:r>
                        <m:r>
                          <a:rPr lang="en-US" sz="2500" i="1">
                            <a:latin typeface="Cambria Math" charset="0"/>
                          </a:rPr>
                          <m:t>𝑝</m:t>
                        </m:r>
                      </m:sup>
                    </m:sSup>
                    <m:r>
                      <m:rPr>
                        <m:nor/>
                      </m:rPr>
                      <a:rPr lang="en-US" sz="2500">
                        <a:latin typeface="Cambria Math" charset="0"/>
                      </a:rPr>
                      <m:t> </m:t>
                    </m:r>
                    <m:r>
                      <m:rPr>
                        <m:nor/>
                      </m:rPr>
                      <a:rPr lang="en-US" sz="2500" dirty="0"/>
                      <m:t>where</m:t>
                    </m:r>
                    <m:r>
                      <m:rPr>
                        <m:nor/>
                      </m:rPr>
                      <a:rPr lang="en-US" sz="2500" dirty="0"/>
                      <m:t> </m:t>
                    </m:r>
                    <m:sSub>
                      <m:sSubPr>
                        <m:ctrlPr>
                          <a:rPr lang="en-US" sz="2500" i="1">
                            <a:latin typeface="Cambria Math" charset="0"/>
                          </a:rPr>
                        </m:ctrlPr>
                      </m:sSubPr>
                      <m:e>
                        <m:r>
                          <a:rPr lang="en-US" sz="2500" i="1">
                            <a:latin typeface="Cambria Math" charset="0"/>
                          </a:rPr>
                          <m:t>𝑋</m:t>
                        </m:r>
                      </m:e>
                      <m:sub>
                        <m:r>
                          <a:rPr lang="en-US" sz="2500" i="1">
                            <a:latin typeface="Cambria Math" charset="0"/>
                          </a:rPr>
                          <m:t>1</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11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12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1</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r>
                      <m:rPr>
                        <m:nor/>
                      </m:rPr>
                      <a:rPr lang="en-US" sz="2500" dirty="0"/>
                      <m:t>and</m:t>
                    </m:r>
                    <m:r>
                      <m:rPr>
                        <m:nor/>
                      </m:rPr>
                      <a:rPr lang="en-US" sz="2500" dirty="0"/>
                      <m:t> </m:t>
                    </m:r>
                    <m:sSub>
                      <m:sSubPr>
                        <m:ctrlPr>
                          <a:rPr lang="en-US" sz="2500" i="1">
                            <a:latin typeface="Cambria Math" charset="0"/>
                          </a:rPr>
                        </m:ctrlPr>
                      </m:sSubPr>
                      <m:e>
                        <m:r>
                          <a:rPr lang="en-US" sz="2500" i="1">
                            <a:latin typeface="Cambria Math" charset="0"/>
                          </a:rPr>
                          <m:t>𝑋</m:t>
                        </m:r>
                      </m:e>
                      <m:sub>
                        <m:r>
                          <a:rPr lang="en-US" sz="2500" i="1">
                            <a:latin typeface="Cambria Math" charset="0"/>
                          </a:rPr>
                          <m:t>2</m:t>
                        </m:r>
                      </m:sub>
                    </m:sSub>
                    <m:r>
                      <a:rPr lang="en-US" sz="2500" i="1">
                        <a:latin typeface="Cambria Math" charset="0"/>
                      </a:rPr>
                      <m:t>=</m:t>
                    </m:r>
                    <m:d>
                      <m:dPr>
                        <m:begChr m:val="{"/>
                        <m:endChr m:val="}"/>
                        <m:ctrlPr>
                          <a:rPr lang="en-US" sz="2500" i="1">
                            <a:latin typeface="Cambria Math" charset="0"/>
                          </a:rPr>
                        </m:ctrlPr>
                      </m:dPr>
                      <m:e>
                        <m:sSub>
                          <m:sSubPr>
                            <m:ctrlPr>
                              <a:rPr lang="en-US" sz="2500" i="1">
                                <a:latin typeface="Cambria Math" charset="0"/>
                              </a:rPr>
                            </m:ctrlPr>
                          </m:sSubPr>
                          <m:e>
                            <m:r>
                              <a:rPr lang="en-US" sz="2500" i="1">
                                <a:latin typeface="Cambria Math" charset="0"/>
                              </a:rPr>
                              <m:t>𝑥</m:t>
                            </m:r>
                          </m:e>
                          <m:sub>
                            <m:r>
                              <a:rPr lang="en-US" sz="2500" i="1">
                                <a:latin typeface="Cambria Math" charset="0"/>
                              </a:rPr>
                              <m:t>21</m:t>
                            </m:r>
                          </m:sub>
                        </m:sSub>
                        <m:r>
                          <a:rPr lang="en-US" sz="2500" i="1">
                            <a:latin typeface="Cambria Math" charset="0"/>
                          </a:rPr>
                          <m:t>,</m:t>
                        </m:r>
                        <m:sSub>
                          <m:sSubPr>
                            <m:ctrlPr>
                              <a:rPr lang="en-US" sz="2500" i="1">
                                <a:latin typeface="Cambria Math" charset="0"/>
                              </a:rPr>
                            </m:ctrlPr>
                          </m:sSubPr>
                          <m:e>
                            <m:r>
                              <a:rPr lang="en-US" sz="2500" i="1">
                                <a:latin typeface="Cambria Math" charset="0"/>
                              </a:rPr>
                              <m:t>𝑥</m:t>
                            </m:r>
                          </m:e>
                          <m:sub>
                            <m:r>
                              <a:rPr lang="en-US" sz="2500" i="1">
                                <a:latin typeface="Cambria Math" charset="0"/>
                              </a:rPr>
                              <m:t>22</m:t>
                            </m:r>
                          </m:sub>
                        </m:sSub>
                        <m:r>
                          <a:rPr lang="en-US" sz="2500" i="1">
                            <a:latin typeface="Cambria Math" charset="0"/>
                          </a:rPr>
                          <m:t>, …, </m:t>
                        </m:r>
                        <m:sSub>
                          <m:sSubPr>
                            <m:ctrlPr>
                              <a:rPr lang="en-US" sz="2500" i="1">
                                <a:latin typeface="Cambria Math" charset="0"/>
                              </a:rPr>
                            </m:ctrlPr>
                          </m:sSubPr>
                          <m:e>
                            <m:r>
                              <a:rPr lang="en-US" sz="2500" i="1">
                                <a:latin typeface="Cambria Math" charset="0"/>
                              </a:rPr>
                              <m:t>𝑥</m:t>
                            </m:r>
                          </m:e>
                          <m:sub>
                            <m:r>
                              <a:rPr lang="en-US" sz="2500" i="1">
                                <a:latin typeface="Cambria Math" charset="0"/>
                              </a:rPr>
                              <m:t>2</m:t>
                            </m:r>
                            <m:r>
                              <a:rPr lang="en-US" sz="2500" i="1">
                                <a:latin typeface="Cambria Math" charset="0"/>
                              </a:rPr>
                              <m:t>𝑁</m:t>
                            </m:r>
                            <m:r>
                              <a:rPr lang="en-US" sz="2500" i="1">
                                <a:latin typeface="Cambria Math" charset="0"/>
                              </a:rPr>
                              <m:t>−</m:t>
                            </m:r>
                            <m:r>
                              <a:rPr lang="en-US" sz="2500" i="1">
                                <a:latin typeface="Cambria Math" charset="0"/>
                              </a:rPr>
                              <m:t>𝑓𝑒𝑎𝑡𝑢𝑟𝑒𝑠</m:t>
                            </m:r>
                          </m:sub>
                        </m:sSub>
                      </m:e>
                    </m:d>
                    <m:r>
                      <m:rPr>
                        <m:nor/>
                      </m:rPr>
                      <a:rPr lang="en-US" sz="2500" dirty="0"/>
                      <m:t> </m:t>
                    </m:r>
                  </m:oMath>
                </a14:m>
                <a:r>
                  <a:rPr lang="en-US" sz="2500" dirty="0"/>
                  <a:t>and </a:t>
                </a:r>
                <a14:m>
                  <m:oMath xmlns:m="http://schemas.openxmlformats.org/officeDocument/2006/math">
                    <m:r>
                      <a:rPr lang="en-US" sz="2500" i="1">
                        <a:latin typeface="Cambria Math" charset="0"/>
                      </a:rPr>
                      <m:t>𝑝</m:t>
                    </m:r>
                  </m:oMath>
                </a14:m>
                <a:r>
                  <a:rPr lang="en-US" sz="2500" dirty="0"/>
                  <a:t> is a value that you choose and </a:t>
                </a:r>
                <a14:m>
                  <m:oMath xmlns:m="http://schemas.openxmlformats.org/officeDocument/2006/math">
                    <m:r>
                      <a:rPr lang="en-US" sz="2500" i="1">
                        <a:latin typeface="Cambria Math" charset="0"/>
                      </a:rPr>
                      <m:t>𝑤</m:t>
                    </m:r>
                  </m:oMath>
                </a14:m>
                <a:r>
                  <a:rPr lang="en-US" sz="2500" dirty="0"/>
                  <a:t> is the weights for the features.</a:t>
                </a:r>
              </a:p>
              <a:p>
                <a:pPr marL="1396289" lvl="1" indent="-342900">
                  <a:buFont typeface="Arial" charset="0"/>
                  <a:buChar char="•"/>
                </a:pPr>
                <a:r>
                  <a:rPr lang="en-US" sz="2500" b="1" u="sng" dirty="0" err="1"/>
                  <a:t>Metric_params</a:t>
                </a:r>
                <a:r>
                  <a:rPr lang="en-US" sz="2500" dirty="0"/>
                  <a:t>: This is a parameter that will take inputs for additional parameters, if the distance metric requires it, like a w and p for </a:t>
                </a:r>
                <a:r>
                  <a:rPr lang="en-US" sz="2500" dirty="0" err="1"/>
                  <a:t>Wminkowski</a:t>
                </a:r>
                <a:r>
                  <a:rPr lang="en-US" sz="2500" dirty="0"/>
                  <a:t>, V for </a:t>
                </a:r>
                <a:r>
                  <a:rPr lang="en-US" sz="2500" dirty="0" err="1"/>
                  <a:t>Seucliden</a:t>
                </a:r>
                <a:r>
                  <a:rPr lang="en-US" sz="2500" dirty="0"/>
                  <a:t>, and  p for </a:t>
                </a:r>
                <a:r>
                  <a:rPr lang="en-US" sz="2500" dirty="0" err="1"/>
                  <a:t>Minkowski</a:t>
                </a:r>
                <a:r>
                  <a:rPr lang="en-US" sz="2500" dirty="0"/>
                  <a:t>.</a:t>
                </a:r>
              </a:p>
              <a:p>
                <a:pPr marL="342900" indent="-342900">
                  <a:buFont typeface="Arial" charset="0"/>
                  <a:buChar char="•"/>
                </a:pPr>
                <a:r>
                  <a:rPr lang="en-US" sz="2500" dirty="0"/>
                  <a:t>As you will see </a:t>
                </a:r>
                <a:r>
                  <a:rPr lang="en-US" sz="2500" dirty="0" smtClean="0"/>
                  <a:t>in the other </a:t>
                </a:r>
                <a:r>
                  <a:rPr lang="en-US" sz="2500" dirty="0" err="1"/>
                  <a:t>P</a:t>
                </a:r>
                <a:r>
                  <a:rPr lang="en-US" sz="2500" dirty="0" err="1" smtClean="0"/>
                  <a:t>owerpoint</a:t>
                </a:r>
                <a:r>
                  <a:rPr lang="en-US" sz="2500" dirty="0" smtClean="0"/>
                  <a:t> slides, we tuned various parameters to test different methods.</a:t>
                </a:r>
              </a:p>
              <a:p>
                <a:pPr marL="342900" indent="-342900">
                  <a:buFont typeface="Arial" charset="0"/>
                  <a:buChar char="•"/>
                </a:pPr>
                <a:r>
                  <a:rPr lang="en-US" sz="2500" dirty="0" smtClean="0"/>
                  <a:t>For Part I </a:t>
                </a:r>
                <a:r>
                  <a:rPr lang="mr-IN" sz="2500" dirty="0" smtClean="0"/>
                  <a:t>–</a:t>
                </a:r>
                <a:r>
                  <a:rPr lang="en-US" sz="2500" dirty="0" smtClean="0"/>
                  <a:t> Part III, I used the metric </a:t>
                </a:r>
                <a:r>
                  <a:rPr lang="en-US" sz="2500" dirty="0" err="1" smtClean="0"/>
                  <a:t>Wminkowski</a:t>
                </a:r>
                <a:r>
                  <a:rPr lang="en-US" sz="2500" dirty="0" smtClean="0"/>
                  <a:t>. For the weights, I took my best </a:t>
                </a:r>
                <a:r>
                  <a:rPr lang="en-US" sz="2500" dirty="0" err="1" smtClean="0"/>
                  <a:t>XGBoost</a:t>
                </a:r>
                <a:r>
                  <a:rPr lang="en-US" sz="2500" dirty="0" smtClean="0"/>
                  <a:t> model, and extracted the feature importance from it. This is what I did for each part to see if the weights of the features can improve the model:</a:t>
                </a:r>
              </a:p>
              <a:p>
                <a:pPr marL="1396289" lvl="1" indent="-342900">
                  <a:buFont typeface="Arial" charset="0"/>
                  <a:buChar char="•"/>
                </a:pPr>
                <a:r>
                  <a:rPr lang="en-US" sz="2500" b="1" u="sng" dirty="0" smtClean="0"/>
                  <a:t>Part I</a:t>
                </a:r>
                <a:r>
                  <a:rPr lang="en-US" sz="2500" dirty="0" smtClean="0"/>
                  <a:t>: I took the feature importance and standardized the values by subtracting the mean and dividing the standard deviation. </a:t>
                </a:r>
              </a:p>
              <a:p>
                <a:pPr marL="1396289" lvl="1" indent="-342900">
                  <a:buFont typeface="Arial" charset="0"/>
                  <a:buChar char="•"/>
                </a:pPr>
                <a:r>
                  <a:rPr lang="en-US" sz="2500" b="1" u="sng" dirty="0" smtClean="0"/>
                  <a:t>Part II</a:t>
                </a:r>
                <a:r>
                  <a:rPr lang="en-US" sz="2500" dirty="0" smtClean="0"/>
                  <a:t>: I took the feature importance and divided all values by maximum feature importance value to scale the values.</a:t>
                </a:r>
              </a:p>
              <a:p>
                <a:pPr marL="1396289" lvl="1" indent="-342900">
                  <a:buFont typeface="Arial" charset="0"/>
                  <a:buChar char="•"/>
                </a:pPr>
                <a:r>
                  <a:rPr lang="en-US" sz="2500" b="1" u="sng" dirty="0" smtClean="0"/>
                  <a:t>Part III</a:t>
                </a:r>
                <a:r>
                  <a:rPr lang="en-US" sz="2500" dirty="0" smtClean="0"/>
                  <a:t>: </a:t>
                </a:r>
                <a:r>
                  <a:rPr lang="en-US" sz="2500" dirty="0"/>
                  <a:t>I took the feature importance and did no transformations on them</a:t>
                </a:r>
                <a:r>
                  <a:rPr lang="en-US" sz="2500" dirty="0" smtClean="0"/>
                  <a:t>.</a:t>
                </a:r>
              </a:p>
              <a:p>
                <a:pPr marL="342900" indent="-342900">
                  <a:buFont typeface="Arial" charset="0"/>
                  <a:buChar char="•"/>
                </a:pPr>
                <a:r>
                  <a:rPr lang="en-US" sz="2500" dirty="0" smtClean="0"/>
                  <a:t>For Part IV </a:t>
                </a:r>
                <a:r>
                  <a:rPr lang="mr-IN" sz="2500" dirty="0" smtClean="0"/>
                  <a:t>–</a:t>
                </a:r>
                <a:r>
                  <a:rPr lang="en-US" sz="2500" dirty="0" smtClean="0"/>
                  <a:t> Part V, we tuned different metric values to see which one would work the best, as using the feature importance as a weight was not very successful compared to other models.</a:t>
                </a:r>
              </a:p>
              <a:p>
                <a:pPr marL="342900" indent="-342900">
                  <a:buFont typeface="Arial" charset="0"/>
                  <a:buChar char="•"/>
                </a:pPr>
                <a:r>
                  <a:rPr lang="en-US" sz="2500" dirty="0" smtClean="0"/>
                  <a:t>Also, we used the standardized training sets (strain_y2, strain_X2, stest_X2).</a:t>
                </a:r>
                <a:endParaRPr lang="en-US" sz="25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8349" y="12298119"/>
                <a:ext cx="21973949" cy="9696501"/>
              </a:xfrm>
              <a:prstGeom prst="rect">
                <a:avLst/>
              </a:prstGeom>
              <a:blipFill rotWithShape="0">
                <a:blip r:embed="rId2"/>
                <a:stretch>
                  <a:fillRect l="-388" t="-440" b="-566"/>
                </a:stretch>
              </a:blipFill>
            </p:spPr>
            <p:txBody>
              <a:bodyPr/>
              <a:lstStyle/>
              <a:p>
                <a:r>
                  <a:rPr lang="en-US">
                    <a:noFill/>
                  </a:rPr>
                  <a:t> </a:t>
                </a:r>
              </a:p>
            </p:txBody>
          </p:sp>
        </mc:Fallback>
      </mc:AlternateContent>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4607" y="7691552"/>
            <a:ext cx="5957258" cy="4462193"/>
          </a:xfrm>
          <a:prstGeom prst="rect">
            <a:avLst/>
          </a:prstGeom>
        </p:spPr>
      </p:pic>
    </p:spTree>
    <p:extLst>
      <p:ext uri="{BB962C8B-B14F-4D97-AF65-F5344CB8AC3E}">
        <p14:creationId xmlns:p14="http://schemas.microsoft.com/office/powerpoint/2010/main" val="554089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833"/>
            <a:ext cx="17175343" cy="1015663"/>
          </a:xfrm>
          <a:prstGeom prst="rect">
            <a:avLst/>
          </a:prstGeom>
          <a:noFill/>
        </p:spPr>
        <p:txBody>
          <a:bodyPr wrap="none" rtlCol="0">
            <a:spAutoFit/>
          </a:bodyPr>
          <a:lstStyle/>
          <a:p>
            <a:r>
              <a:rPr lang="en-US" sz="6000" b="1" dirty="0" smtClean="0">
                <a:solidFill>
                  <a:srgbClr val="FF0000"/>
                </a:solidFill>
              </a:rPr>
              <a:t>K-Nearest Neighbor Regressor </a:t>
            </a:r>
            <a:r>
              <a:rPr lang="mr-IN" sz="6000" b="1" dirty="0" smtClean="0">
                <a:solidFill>
                  <a:srgbClr val="FF0000"/>
                </a:solidFill>
              </a:rPr>
              <a:t>–</a:t>
            </a:r>
            <a:r>
              <a:rPr lang="en-US" sz="6000" b="1" dirty="0" smtClean="0">
                <a:solidFill>
                  <a:srgbClr val="FF0000"/>
                </a:solidFill>
              </a:rPr>
              <a:t> The Worst Model Yet</a:t>
            </a:r>
            <a:endParaRPr lang="en-US" sz="6000" b="1" dirty="0">
              <a:solidFill>
                <a:srgbClr val="FF0000"/>
              </a:solidFill>
            </a:endParaRPr>
          </a:p>
        </p:txBody>
      </p:sp>
      <p:cxnSp>
        <p:nvCxnSpPr>
          <p:cNvPr id="4" name="Straight Connector 3"/>
          <p:cNvCxnSpPr/>
          <p:nvPr/>
        </p:nvCxnSpPr>
        <p:spPr>
          <a:xfrm>
            <a:off x="0" y="1227066"/>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757058" y="0"/>
            <a:ext cx="3262432" cy="1323439"/>
          </a:xfrm>
          <a:prstGeom prst="rect">
            <a:avLst/>
          </a:prstGeom>
          <a:noFill/>
        </p:spPr>
        <p:txBody>
          <a:bodyPr wrap="none" rtlCol="0">
            <a:spAutoFit/>
          </a:bodyPr>
          <a:lstStyle/>
          <a:p>
            <a:r>
              <a:rPr lang="en-US" sz="8000" dirty="0" smtClean="0"/>
              <a:t>💥💣💥</a:t>
            </a:r>
            <a:endParaRPr lang="en-US" sz="8000" dirty="0"/>
          </a:p>
        </p:txBody>
      </p:sp>
      <p:sp>
        <p:nvSpPr>
          <p:cNvPr id="6" name="TextBox 5"/>
          <p:cNvSpPr txBox="1"/>
          <p:nvPr/>
        </p:nvSpPr>
        <p:spPr>
          <a:xfrm>
            <a:off x="0" y="1227066"/>
            <a:ext cx="1355949" cy="730521"/>
          </a:xfrm>
          <a:prstGeom prst="rect">
            <a:avLst/>
          </a:prstGeom>
          <a:noFill/>
        </p:spPr>
        <p:txBody>
          <a:bodyPr wrap="none" rtlCol="0">
            <a:spAutoFit/>
          </a:bodyPr>
          <a:lstStyle/>
          <a:p>
            <a:r>
              <a:rPr lang="en-US" b="1" u="sng" dirty="0" smtClean="0">
                <a:solidFill>
                  <a:srgbClr val="00B0F0"/>
                </a:solidFill>
              </a:rPr>
              <a:t>Part I</a:t>
            </a:r>
            <a:endParaRPr lang="en-US" b="1" u="sng" dirty="0">
              <a:solidFill>
                <a:srgbClr val="00B0F0"/>
              </a:solidFill>
            </a:endParaRPr>
          </a:p>
        </p:txBody>
      </p:sp>
      <p:cxnSp>
        <p:nvCxnSpPr>
          <p:cNvPr id="29" name="Straight Connector 28"/>
          <p:cNvCxnSpPr/>
          <p:nvPr/>
        </p:nvCxnSpPr>
        <p:spPr>
          <a:xfrm>
            <a:off x="7061201" y="1258318"/>
            <a:ext cx="33867" cy="54472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376400" y="1258319"/>
            <a:ext cx="33867" cy="544728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040" y="1369636"/>
            <a:ext cx="5613585" cy="3020965"/>
          </a:xfrm>
          <a:prstGeom prst="rect">
            <a:avLst/>
          </a:prstGeom>
        </p:spPr>
      </p:pic>
      <p:sp>
        <p:nvSpPr>
          <p:cNvPr id="35" name="TextBox 34"/>
          <p:cNvSpPr txBox="1"/>
          <p:nvPr/>
        </p:nvSpPr>
        <p:spPr>
          <a:xfrm>
            <a:off x="-16933" y="1788311"/>
            <a:ext cx="1849737" cy="307777"/>
          </a:xfrm>
          <a:prstGeom prst="rect">
            <a:avLst/>
          </a:prstGeom>
          <a:noFill/>
        </p:spPr>
        <p:txBody>
          <a:bodyPr wrap="none" rtlCol="0">
            <a:spAutoFit/>
          </a:bodyPr>
          <a:lstStyle/>
          <a:p>
            <a:r>
              <a:rPr lang="en-US" sz="1400" b="1" u="sng" smtClean="0"/>
              <a:t>Round I </a:t>
            </a:r>
            <a:r>
              <a:rPr lang="mr-IN" sz="1400" b="1" u="sng" dirty="0" smtClean="0"/>
              <a:t>–</a:t>
            </a:r>
            <a:r>
              <a:rPr lang="en-US" sz="1400" b="1" u="sng" dirty="0" smtClean="0"/>
              <a:t> </a:t>
            </a:r>
            <a:r>
              <a:rPr lang="en-US" sz="1400" b="1" u="sng" dirty="0" err="1" smtClean="0"/>
              <a:t>n_neighbors</a:t>
            </a:r>
            <a:endParaRPr lang="en-US" sz="1400" b="1" u="sng" dirty="0"/>
          </a:p>
        </p:txBody>
      </p:sp>
      <p:grpSp>
        <p:nvGrpSpPr>
          <p:cNvPr id="38" name="Group 37"/>
          <p:cNvGrpSpPr/>
          <p:nvPr/>
        </p:nvGrpSpPr>
        <p:grpSpPr>
          <a:xfrm>
            <a:off x="7698468" y="1508900"/>
            <a:ext cx="5732085" cy="3349810"/>
            <a:chOff x="7354934" y="1298367"/>
            <a:chExt cx="6682713" cy="3701299"/>
          </a:xfrm>
        </p:grpSpPr>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934" y="1298367"/>
              <a:ext cx="6682713" cy="3701299"/>
            </a:xfrm>
            <a:prstGeom prst="rect">
              <a:avLst/>
            </a:prstGeom>
          </p:spPr>
        </p:pic>
        <p:sp>
          <p:nvSpPr>
            <p:cNvPr id="36" name="Oval 35"/>
            <p:cNvSpPr/>
            <p:nvPr/>
          </p:nvSpPr>
          <p:spPr>
            <a:xfrm>
              <a:off x="8066868" y="4192786"/>
              <a:ext cx="338579" cy="33158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2533398" y="1465467"/>
              <a:ext cx="338579" cy="33158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028792" y="1211229"/>
            <a:ext cx="1481944" cy="307777"/>
          </a:xfrm>
          <a:prstGeom prst="rect">
            <a:avLst/>
          </a:prstGeom>
          <a:noFill/>
        </p:spPr>
        <p:txBody>
          <a:bodyPr wrap="none" rtlCol="0">
            <a:spAutoFit/>
          </a:bodyPr>
          <a:lstStyle/>
          <a:p>
            <a:r>
              <a:rPr lang="en-US" sz="1400" b="1" u="sng" dirty="0" smtClean="0"/>
              <a:t>Round II </a:t>
            </a:r>
            <a:r>
              <a:rPr lang="mr-IN" sz="1400" b="1" u="sng" dirty="0" smtClean="0"/>
              <a:t>–</a:t>
            </a:r>
            <a:r>
              <a:rPr lang="en-US" sz="1400" b="1" u="sng" dirty="0" smtClean="0"/>
              <a:t> weight</a:t>
            </a:r>
            <a:endParaRPr lang="en-US" sz="1400" b="1" u="sng" dirty="0"/>
          </a:p>
        </p:txBody>
      </p:sp>
      <p:sp>
        <p:nvSpPr>
          <p:cNvPr id="40" name="TextBox 39"/>
          <p:cNvSpPr txBox="1"/>
          <p:nvPr/>
        </p:nvSpPr>
        <p:spPr>
          <a:xfrm>
            <a:off x="14393333" y="1273186"/>
            <a:ext cx="2773580" cy="400110"/>
          </a:xfrm>
          <a:prstGeom prst="rect">
            <a:avLst/>
          </a:prstGeom>
          <a:noFill/>
        </p:spPr>
        <p:txBody>
          <a:bodyPr wrap="none" rtlCol="0">
            <a:spAutoFit/>
          </a:bodyPr>
          <a:lstStyle/>
          <a:p>
            <a:r>
              <a:rPr lang="en-US" sz="2000" b="1" u="sng" dirty="0" smtClean="0">
                <a:solidFill>
                  <a:srgbClr val="00B0F0"/>
                </a:solidFill>
              </a:rPr>
              <a:t>Performance Conclusion</a:t>
            </a:r>
            <a:endParaRPr lang="en-US" sz="2000" b="1" u="sng" dirty="0">
              <a:solidFill>
                <a:srgbClr val="00B0F0"/>
              </a:solidFill>
            </a:endParaRPr>
          </a:p>
        </p:txBody>
      </p:sp>
      <p:sp>
        <p:nvSpPr>
          <p:cNvPr id="41" name="TextBox 40"/>
          <p:cNvSpPr txBox="1"/>
          <p:nvPr/>
        </p:nvSpPr>
        <p:spPr>
          <a:xfrm>
            <a:off x="-1" y="6705599"/>
            <a:ext cx="1497013" cy="730521"/>
          </a:xfrm>
          <a:prstGeom prst="rect">
            <a:avLst/>
          </a:prstGeom>
          <a:noFill/>
        </p:spPr>
        <p:txBody>
          <a:bodyPr wrap="none" rtlCol="0">
            <a:spAutoFit/>
          </a:bodyPr>
          <a:lstStyle/>
          <a:p>
            <a:r>
              <a:rPr lang="en-US" b="1" u="sng" dirty="0" smtClean="0">
                <a:solidFill>
                  <a:srgbClr val="78FFCC"/>
                </a:solidFill>
              </a:rPr>
              <a:t>Part II</a:t>
            </a:r>
            <a:endParaRPr lang="en-US" b="1" u="sng" dirty="0">
              <a:solidFill>
                <a:srgbClr val="78FFCC"/>
              </a:solidFill>
            </a:endParaRPr>
          </a:p>
        </p:txBody>
      </p:sp>
      <p:cxnSp>
        <p:nvCxnSpPr>
          <p:cNvPr id="42" name="Straight Connector 41"/>
          <p:cNvCxnSpPr/>
          <p:nvPr/>
        </p:nvCxnSpPr>
        <p:spPr>
          <a:xfrm>
            <a:off x="10684932" y="6671733"/>
            <a:ext cx="33868" cy="3622991"/>
          </a:xfrm>
          <a:prstGeom prst="line">
            <a:avLst/>
          </a:prstGeom>
          <a:ln>
            <a:solidFill>
              <a:srgbClr val="78FFC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4894" y="10260857"/>
            <a:ext cx="21945600" cy="33867"/>
          </a:xfrm>
          <a:prstGeom prst="line">
            <a:avLst/>
          </a:prstGeom>
          <a:ln>
            <a:solidFill>
              <a:srgbClr val="78FF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061200" y="10242397"/>
            <a:ext cx="33868" cy="3622991"/>
          </a:xfrm>
          <a:prstGeom prst="line">
            <a:avLst/>
          </a:prstGeom>
          <a:ln>
            <a:solidFill>
              <a:srgbClr val="78FFC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416156" y="10338770"/>
            <a:ext cx="33868" cy="3622991"/>
          </a:xfrm>
          <a:prstGeom prst="line">
            <a:avLst/>
          </a:prstGeom>
          <a:ln>
            <a:solidFill>
              <a:srgbClr val="78FFCC"/>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4433090" y="10338770"/>
            <a:ext cx="2773580" cy="400110"/>
          </a:xfrm>
          <a:prstGeom prst="rect">
            <a:avLst/>
          </a:prstGeom>
          <a:noFill/>
          <a:ln>
            <a:noFill/>
          </a:ln>
        </p:spPr>
        <p:txBody>
          <a:bodyPr wrap="none" rtlCol="0">
            <a:spAutoFit/>
          </a:bodyPr>
          <a:lstStyle/>
          <a:p>
            <a:r>
              <a:rPr lang="en-US" sz="2000" b="1" u="sng" dirty="0" smtClean="0">
                <a:solidFill>
                  <a:srgbClr val="78FFCC"/>
                </a:solidFill>
              </a:rPr>
              <a:t>Performance Conclusion</a:t>
            </a:r>
            <a:endParaRPr lang="en-US" sz="2000" b="1" u="sng" dirty="0">
              <a:solidFill>
                <a:srgbClr val="78FFCC"/>
              </a:solidFill>
            </a:endParaRPr>
          </a:p>
        </p:txBody>
      </p:sp>
      <p:sp>
        <p:nvSpPr>
          <p:cNvPr id="49" name="TextBox 48"/>
          <p:cNvSpPr txBox="1"/>
          <p:nvPr/>
        </p:nvSpPr>
        <p:spPr>
          <a:xfrm>
            <a:off x="-16933" y="13883847"/>
            <a:ext cx="1638077" cy="730521"/>
          </a:xfrm>
          <a:prstGeom prst="rect">
            <a:avLst/>
          </a:prstGeom>
          <a:noFill/>
        </p:spPr>
        <p:txBody>
          <a:bodyPr wrap="none" rtlCol="0">
            <a:spAutoFit/>
          </a:bodyPr>
          <a:lstStyle/>
          <a:p>
            <a:r>
              <a:rPr lang="en-US" b="1" u="sng" smtClean="0">
                <a:solidFill>
                  <a:srgbClr val="00B050"/>
                </a:solidFill>
              </a:rPr>
              <a:t>Part III</a:t>
            </a:r>
            <a:endParaRPr lang="en-US" b="1" u="sng" dirty="0">
              <a:solidFill>
                <a:srgbClr val="00B050"/>
              </a:solidFill>
            </a:endParaRPr>
          </a:p>
        </p:txBody>
      </p:sp>
      <p:cxnSp>
        <p:nvCxnSpPr>
          <p:cNvPr id="50" name="Straight Connector 49"/>
          <p:cNvCxnSpPr/>
          <p:nvPr/>
        </p:nvCxnSpPr>
        <p:spPr>
          <a:xfrm>
            <a:off x="10721744" y="13943301"/>
            <a:ext cx="33868" cy="362299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933" y="17593404"/>
            <a:ext cx="21945600" cy="3386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994924" y="17654383"/>
            <a:ext cx="33868" cy="42912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4450024" y="17654383"/>
            <a:ext cx="33868" cy="42912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933" y="6671733"/>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6933" y="13883847"/>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4401763" y="17671317"/>
            <a:ext cx="2773580" cy="400110"/>
          </a:xfrm>
          <a:prstGeom prst="rect">
            <a:avLst/>
          </a:prstGeom>
          <a:noFill/>
          <a:ln>
            <a:noFill/>
          </a:ln>
        </p:spPr>
        <p:txBody>
          <a:bodyPr wrap="none" rtlCol="0">
            <a:spAutoFit/>
          </a:bodyPr>
          <a:lstStyle/>
          <a:p>
            <a:r>
              <a:rPr lang="en-US" sz="2000" b="1" u="sng" dirty="0" smtClean="0">
                <a:solidFill>
                  <a:srgbClr val="00B050"/>
                </a:solidFill>
              </a:rPr>
              <a:t>Performance Conclusion</a:t>
            </a:r>
            <a:endParaRPr lang="en-US" sz="2000" b="1" u="sng" dirty="0">
              <a:solidFill>
                <a:srgbClr val="00B050"/>
              </a:solidFill>
            </a:endParaRPr>
          </a:p>
        </p:txBody>
      </p:sp>
      <p:sp>
        <p:nvSpPr>
          <p:cNvPr id="58" name="TextBox 57"/>
          <p:cNvSpPr txBox="1"/>
          <p:nvPr/>
        </p:nvSpPr>
        <p:spPr>
          <a:xfrm>
            <a:off x="-13053" y="2106116"/>
            <a:ext cx="1577984" cy="2492990"/>
          </a:xfrm>
          <a:prstGeom prst="rect">
            <a:avLst/>
          </a:prstGeom>
          <a:noFill/>
        </p:spPr>
        <p:txBody>
          <a:bodyPr wrap="square" rtlCol="0">
            <a:spAutoFit/>
          </a:bodyPr>
          <a:lstStyle/>
          <a:p>
            <a:pPr marL="171450" indent="-171450">
              <a:buFont typeface="Arial" charset="0"/>
              <a:buChar char="•"/>
            </a:pPr>
            <a:r>
              <a:rPr lang="en-US" sz="1200" dirty="0" smtClean="0"/>
              <a:t>These are the instantiated values of the model: metric = ‘</a:t>
            </a:r>
            <a:r>
              <a:rPr lang="en-US" sz="1200" dirty="0" err="1" smtClean="0"/>
              <a:t>wminkowski</a:t>
            </a:r>
            <a:r>
              <a:rPr lang="en-US" sz="1200" dirty="0" smtClean="0"/>
              <a:t>’, p = 2, </a:t>
            </a:r>
            <a:r>
              <a:rPr lang="en-US" sz="1200" dirty="0" err="1" smtClean="0"/>
              <a:t>metric_params</a:t>
            </a:r>
            <a:r>
              <a:rPr lang="en-US" sz="1200" dirty="0" smtClean="0"/>
              <a:t> = { ‘w’ , </a:t>
            </a:r>
            <a:r>
              <a:rPr lang="en-US" sz="1200" dirty="0" err="1" smtClean="0"/>
              <a:t>std_feat_importances</a:t>
            </a:r>
            <a:r>
              <a:rPr lang="en-US" sz="1200" dirty="0" smtClean="0"/>
              <a:t>}, and algorithm = ’auto’.</a:t>
            </a:r>
          </a:p>
          <a:p>
            <a:pPr marL="171450" indent="-171450">
              <a:buFont typeface="Arial" charset="0"/>
              <a:buChar char="•"/>
            </a:pPr>
            <a:r>
              <a:rPr lang="en-US" sz="1200" dirty="0" smtClean="0"/>
              <a:t>Need to tune </a:t>
            </a:r>
            <a:r>
              <a:rPr lang="en-US" sz="1200" dirty="0" err="1" smtClean="0"/>
              <a:t>n_neighbors</a:t>
            </a:r>
            <a:r>
              <a:rPr lang="en-US" sz="1200" dirty="0" smtClean="0"/>
              <a:t> and weights.</a:t>
            </a:r>
            <a:endParaRPr lang="en-US" sz="1200" dirty="0"/>
          </a:p>
        </p:txBody>
      </p:sp>
      <p:sp>
        <p:nvSpPr>
          <p:cNvPr id="59" name="TextBox 58"/>
          <p:cNvSpPr txBox="1"/>
          <p:nvPr/>
        </p:nvSpPr>
        <p:spPr>
          <a:xfrm>
            <a:off x="0" y="4533170"/>
            <a:ext cx="7055625" cy="1569660"/>
          </a:xfrm>
          <a:prstGeom prst="rect">
            <a:avLst/>
          </a:prstGeom>
          <a:noFill/>
        </p:spPr>
        <p:txBody>
          <a:bodyPr wrap="square" rtlCol="0">
            <a:spAutoFit/>
          </a:bodyPr>
          <a:lstStyle/>
          <a:p>
            <a:pPr marL="171450" indent="-171450">
              <a:buFont typeface="Arial" charset="0"/>
              <a:buChar char="•"/>
            </a:pPr>
            <a:r>
              <a:rPr lang="en-US" sz="1200" dirty="0" smtClean="0"/>
              <a:t>This graph represents the negative mean log squared dev set error (10—fold cross-validation) vs </a:t>
            </a:r>
            <a:r>
              <a:rPr lang="en-US" sz="1200" dirty="0" err="1" smtClean="0"/>
              <a:t>n_neighbors</a:t>
            </a:r>
            <a:r>
              <a:rPr lang="en-US" sz="1200" dirty="0" smtClean="0"/>
              <a:t>. </a:t>
            </a:r>
          </a:p>
          <a:p>
            <a:pPr marL="171450" indent="-171450">
              <a:buFont typeface="Arial" charset="0"/>
              <a:buChar char="•"/>
            </a:pPr>
            <a:r>
              <a:rPr lang="en-US" sz="1200" dirty="0" smtClean="0"/>
              <a:t>As we can see, the model performs the best at </a:t>
            </a:r>
            <a:r>
              <a:rPr lang="en-US" sz="1200" b="1" dirty="0" err="1" smtClean="0"/>
              <a:t>n_neighbors</a:t>
            </a:r>
            <a:r>
              <a:rPr lang="en-US" sz="1200" b="1" dirty="0" smtClean="0"/>
              <a:t>=5</a:t>
            </a:r>
            <a:r>
              <a:rPr lang="en-US" sz="1200" dirty="0" smtClean="0"/>
              <a:t>, then the performance suffers. So moving forward, I decided to keep this value for the model.</a:t>
            </a:r>
          </a:p>
          <a:p>
            <a:pPr marL="171450" indent="-171450">
              <a:buFont typeface="Arial" charset="0"/>
              <a:buChar char="•"/>
            </a:pPr>
            <a:r>
              <a:rPr lang="en-US" sz="1200" dirty="0" smtClean="0"/>
              <a:t>We want to find a value that doesn’t require too many points because then we could be including points that are not that related to the new point.</a:t>
            </a:r>
          </a:p>
          <a:p>
            <a:pPr marL="171450" indent="-171450">
              <a:buFont typeface="Arial" charset="0"/>
              <a:buChar char="•"/>
            </a:pPr>
            <a:r>
              <a:rPr lang="en-US" sz="1200" dirty="0" smtClean="0"/>
              <a:t>Also, according to this article I read, its best to try odd values because you don’t want to create ties with even values.</a:t>
            </a:r>
          </a:p>
        </p:txBody>
      </p:sp>
      <p:sp>
        <p:nvSpPr>
          <p:cNvPr id="60" name="TextBox 59"/>
          <p:cNvSpPr txBox="1"/>
          <p:nvPr/>
        </p:nvSpPr>
        <p:spPr>
          <a:xfrm>
            <a:off x="7201614" y="4905396"/>
            <a:ext cx="6874933" cy="1569660"/>
          </a:xfrm>
          <a:prstGeom prst="rect">
            <a:avLst/>
          </a:prstGeom>
          <a:noFill/>
        </p:spPr>
        <p:txBody>
          <a:bodyPr wrap="square" rtlCol="0">
            <a:spAutoFit/>
          </a:bodyPr>
          <a:lstStyle/>
          <a:p>
            <a:pPr marL="171450" indent="-171450">
              <a:buFont typeface="Arial" charset="0"/>
              <a:buChar char="•"/>
            </a:pPr>
            <a:r>
              <a:rPr lang="en-US" sz="1600" dirty="0" smtClean="0"/>
              <a:t>This graph represents the negative mean log squared dev set error (10—fold cross-validation) vs weights. </a:t>
            </a:r>
          </a:p>
          <a:p>
            <a:pPr marL="171450" indent="-171450">
              <a:buFont typeface="Arial" charset="0"/>
              <a:buChar char="•"/>
            </a:pPr>
            <a:r>
              <a:rPr lang="en-US" sz="1600" dirty="0" smtClean="0"/>
              <a:t>As we can see, when we weight the distances by the inverse of the distance, the model performs much better. This makes sense because if the record is closer to a new record, they are likely going to be similar.</a:t>
            </a:r>
          </a:p>
          <a:p>
            <a:pPr marL="171450" indent="-171450">
              <a:buFont typeface="Arial" charset="0"/>
              <a:buChar char="•"/>
            </a:pPr>
            <a:r>
              <a:rPr lang="en-US" sz="1600" dirty="0" smtClean="0"/>
              <a:t>Moving forward, I used </a:t>
            </a:r>
            <a:r>
              <a:rPr lang="en-US" sz="1600" b="1" dirty="0" smtClean="0"/>
              <a:t>weights=distance</a:t>
            </a:r>
            <a:r>
              <a:rPr lang="en-US" sz="1600" dirty="0" smtClean="0"/>
              <a:t>. </a:t>
            </a:r>
          </a:p>
        </p:txBody>
      </p:sp>
      <mc:AlternateContent xmlns:mc="http://schemas.openxmlformats.org/markup-compatibility/2006" xmlns:a14="http://schemas.microsoft.com/office/drawing/2010/main">
        <mc:Choice Requires="a14">
          <p:sp>
            <p:nvSpPr>
              <p:cNvPr id="63" name="TextBox 62"/>
              <p:cNvSpPr txBox="1"/>
              <p:nvPr/>
            </p:nvSpPr>
            <p:spPr>
              <a:xfrm>
                <a:off x="14393333" y="1634516"/>
                <a:ext cx="4055165" cy="1206549"/>
              </a:xfrm>
              <a:prstGeom prst="rect">
                <a:avLst/>
              </a:prstGeom>
              <a:noFill/>
            </p:spPr>
            <p:txBody>
              <a:bodyPr wrap="square" rtlCol="0">
                <a:spAutoFit/>
              </a:bodyPr>
              <a:lstStyle/>
              <a:p>
                <a:pPr marL="171450" indent="-171450">
                  <a:buFont typeface="Arial" charset="0"/>
                  <a:buChar char="•"/>
                </a:pPr>
                <a:r>
                  <a:rPr lang="en-US" sz="1800" b="1" dirty="0" smtClean="0">
                    <a:solidFill>
                      <a:srgbClr val="00B0F0"/>
                    </a:solidFill>
                  </a:rPr>
                  <a:t>Training Error = </a:t>
                </a:r>
                <a14:m>
                  <m:oMath xmlns:m="http://schemas.openxmlformats.org/officeDocument/2006/math">
                    <m:r>
                      <a:rPr lang="en-US" sz="1800" b="1" i="1" smtClean="0">
                        <a:solidFill>
                          <a:srgbClr val="00B0F0"/>
                        </a:solidFill>
                        <a:latin typeface="Cambria Math" charset="0"/>
                      </a:rPr>
                      <m:t>𝟏</m:t>
                    </m:r>
                    <m:r>
                      <a:rPr lang="en-US" sz="1800" b="1" i="1" smtClean="0">
                        <a:solidFill>
                          <a:srgbClr val="00B0F0"/>
                        </a:solidFill>
                        <a:latin typeface="Cambria Math" charset="0"/>
                      </a:rPr>
                      <m:t>.</m:t>
                    </m:r>
                    <m:r>
                      <a:rPr lang="en-US" sz="1800" b="1" i="1" smtClean="0">
                        <a:solidFill>
                          <a:srgbClr val="00B0F0"/>
                        </a:solidFill>
                        <a:latin typeface="Cambria Math" charset="0"/>
                      </a:rPr>
                      <m:t>𝟎𝟕𝟗𝟖</m:t>
                    </m:r>
                    <m:r>
                      <a:rPr lang="en-US" sz="1800" b="1" i="1" smtClean="0">
                        <a:solidFill>
                          <a:srgbClr val="00B0F0"/>
                        </a:solidFill>
                        <a:latin typeface="Cambria Math" charset="0"/>
                      </a:rPr>
                      <m:t> </m:t>
                    </m:r>
                    <m:r>
                      <a:rPr lang="en-US" sz="1800" b="1" i="1" smtClean="0">
                        <a:solidFill>
                          <a:srgbClr val="00B0F0"/>
                        </a:solidFill>
                        <a:latin typeface="Cambria Math" charset="0"/>
                      </a:rPr>
                      <m:t>𝒙</m:t>
                    </m:r>
                    <m:r>
                      <a:rPr lang="en-US" sz="1800" b="1" i="1" smtClean="0">
                        <a:solidFill>
                          <a:srgbClr val="00B0F0"/>
                        </a:solidFill>
                        <a:latin typeface="Cambria Math" charset="0"/>
                      </a:rPr>
                      <m:t> </m:t>
                    </m:r>
                    <m:sSup>
                      <m:sSupPr>
                        <m:ctrlPr>
                          <a:rPr lang="en-US" sz="1800" b="1" i="1" smtClean="0">
                            <a:solidFill>
                              <a:srgbClr val="00B0F0"/>
                            </a:solidFill>
                            <a:latin typeface="Cambria Math" charset="0"/>
                          </a:rPr>
                        </m:ctrlPr>
                      </m:sSupPr>
                      <m:e>
                        <m:r>
                          <a:rPr lang="en-US" sz="1800" b="1" i="1" smtClean="0">
                            <a:solidFill>
                              <a:srgbClr val="00B0F0"/>
                            </a:solidFill>
                            <a:latin typeface="Cambria Math" charset="0"/>
                          </a:rPr>
                          <m:t>𝟏𝟎</m:t>
                        </m:r>
                      </m:e>
                      <m:sup>
                        <m:r>
                          <a:rPr lang="en-US" sz="1800" b="1" i="1" smtClean="0">
                            <a:solidFill>
                              <a:srgbClr val="00B0F0"/>
                            </a:solidFill>
                            <a:latin typeface="Cambria Math" charset="0"/>
                          </a:rPr>
                          <m:t>−</m:t>
                        </m:r>
                        <m:r>
                          <a:rPr lang="en-US" sz="1800" b="1" i="1" smtClean="0">
                            <a:solidFill>
                              <a:srgbClr val="00B0F0"/>
                            </a:solidFill>
                            <a:latin typeface="Cambria Math" charset="0"/>
                          </a:rPr>
                          <m:t>𝟔</m:t>
                        </m:r>
                      </m:sup>
                    </m:sSup>
                  </m:oMath>
                </a14:m>
                <a:endParaRPr lang="en-US" sz="1800" b="1" dirty="0" smtClean="0">
                  <a:solidFill>
                    <a:srgbClr val="00B0F0"/>
                  </a:solidFill>
                </a:endParaRPr>
              </a:p>
              <a:p>
                <a:pPr marL="171450" indent="-171450">
                  <a:buFont typeface="Arial" charset="0"/>
                  <a:buChar char="•"/>
                </a:pPr>
                <a:r>
                  <a:rPr lang="en-US" sz="1800" b="1" dirty="0" smtClean="0">
                    <a:solidFill>
                      <a:srgbClr val="00B0F0"/>
                    </a:solidFill>
                  </a:rPr>
                  <a:t>Dev Error = 0.03682</a:t>
                </a:r>
              </a:p>
              <a:p>
                <a:pPr marL="171450" indent="-171450">
                  <a:buFont typeface="Arial" charset="0"/>
                  <a:buChar char="•"/>
                </a:pPr>
                <a:r>
                  <a:rPr lang="en-US" sz="1800" b="1" dirty="0" smtClean="0">
                    <a:solidFill>
                      <a:srgbClr val="00B0F0"/>
                    </a:solidFill>
                  </a:rPr>
                  <a:t>Test (</a:t>
                </a:r>
                <a:r>
                  <a:rPr lang="en-US" sz="1800" b="1" dirty="0" err="1" smtClean="0">
                    <a:solidFill>
                      <a:srgbClr val="00B0F0"/>
                    </a:solidFill>
                  </a:rPr>
                  <a:t>Kaggle</a:t>
                </a:r>
                <a:r>
                  <a:rPr lang="en-US" sz="1800" b="1" dirty="0" smtClean="0">
                    <a:solidFill>
                      <a:srgbClr val="00B0F0"/>
                    </a:solidFill>
                  </a:rPr>
                  <a:t>) Error = 0.18765</a:t>
                </a:r>
              </a:p>
              <a:p>
                <a:pPr marL="171450" indent="-171450">
                  <a:buFont typeface="Arial" charset="0"/>
                  <a:buChar char="•"/>
                </a:pPr>
                <a:r>
                  <a:rPr lang="en-US" sz="1800" b="1" dirty="0" smtClean="0">
                    <a:solidFill>
                      <a:srgbClr val="00B0F0"/>
                    </a:solidFill>
                  </a:rPr>
                  <a:t>Score to Beat from </a:t>
                </a:r>
                <a:r>
                  <a:rPr lang="en-US" sz="1800" b="1" dirty="0" err="1" smtClean="0">
                    <a:solidFill>
                      <a:srgbClr val="00B0F0"/>
                    </a:solidFill>
                  </a:rPr>
                  <a:t>XGBoost</a:t>
                </a:r>
                <a:r>
                  <a:rPr lang="en-US" sz="1800" b="1" dirty="0" smtClean="0">
                    <a:solidFill>
                      <a:srgbClr val="00B0F0"/>
                    </a:solidFill>
                  </a:rPr>
                  <a:t>: 0.12281 </a:t>
                </a:r>
              </a:p>
            </p:txBody>
          </p:sp>
        </mc:Choice>
        <mc:Fallback xmlns="">
          <p:sp>
            <p:nvSpPr>
              <p:cNvPr id="63" name="TextBox 62"/>
              <p:cNvSpPr txBox="1">
                <a:spLocks noRot="1" noChangeAspect="1" noMove="1" noResize="1" noEditPoints="1" noAdjustHandles="1" noChangeArrowheads="1" noChangeShapeType="1" noTextEdit="1"/>
              </p:cNvSpPr>
              <p:nvPr/>
            </p:nvSpPr>
            <p:spPr>
              <a:xfrm>
                <a:off x="14393333" y="1634516"/>
                <a:ext cx="4055165" cy="1206549"/>
              </a:xfrm>
              <a:prstGeom prst="rect">
                <a:avLst/>
              </a:prstGeom>
              <a:blipFill rotWithShape="0">
                <a:blip r:embed="rId5"/>
                <a:stretch>
                  <a:fillRect l="-902" t="-29293" b="-7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4410267" y="10658125"/>
                <a:ext cx="4055165" cy="1206549"/>
              </a:xfrm>
              <a:prstGeom prst="rect">
                <a:avLst/>
              </a:prstGeom>
              <a:noFill/>
            </p:spPr>
            <p:txBody>
              <a:bodyPr wrap="square" rtlCol="0">
                <a:spAutoFit/>
              </a:bodyPr>
              <a:lstStyle/>
              <a:p>
                <a:pPr marL="171450" indent="-171450">
                  <a:buFont typeface="Arial" charset="0"/>
                  <a:buChar char="•"/>
                </a:pPr>
                <a:r>
                  <a:rPr lang="en-US" sz="1800" b="1" dirty="0" smtClean="0">
                    <a:solidFill>
                      <a:srgbClr val="78FFCC"/>
                    </a:solidFill>
                  </a:rPr>
                  <a:t>Training Error = </a:t>
                </a:r>
                <a14:m>
                  <m:oMath xmlns:m="http://schemas.openxmlformats.org/officeDocument/2006/math">
                    <m:r>
                      <a:rPr lang="en-US" sz="1800" b="1" i="1" smtClean="0">
                        <a:solidFill>
                          <a:srgbClr val="78FFCC"/>
                        </a:solidFill>
                        <a:latin typeface="Cambria Math" charset="0"/>
                      </a:rPr>
                      <m:t>𝟏</m:t>
                    </m:r>
                    <m:r>
                      <a:rPr lang="en-US" sz="1800" b="1" i="1" smtClean="0">
                        <a:solidFill>
                          <a:srgbClr val="78FFCC"/>
                        </a:solidFill>
                        <a:latin typeface="Cambria Math" charset="0"/>
                      </a:rPr>
                      <m:t>.</m:t>
                    </m:r>
                    <m:r>
                      <a:rPr lang="en-US" sz="1800" b="1" i="1" smtClean="0">
                        <a:solidFill>
                          <a:srgbClr val="78FFCC"/>
                        </a:solidFill>
                        <a:latin typeface="Cambria Math" charset="0"/>
                      </a:rPr>
                      <m:t>𝟎𝟕𝟗𝟖</m:t>
                    </m:r>
                    <m:r>
                      <a:rPr lang="en-US" sz="1800" b="1" i="1" smtClean="0">
                        <a:solidFill>
                          <a:srgbClr val="78FFCC"/>
                        </a:solidFill>
                        <a:latin typeface="Cambria Math" charset="0"/>
                      </a:rPr>
                      <m:t> </m:t>
                    </m:r>
                    <m:r>
                      <a:rPr lang="en-US" sz="1800" b="1" i="1" smtClean="0">
                        <a:solidFill>
                          <a:srgbClr val="78FFCC"/>
                        </a:solidFill>
                        <a:latin typeface="Cambria Math" charset="0"/>
                      </a:rPr>
                      <m:t>𝒙</m:t>
                    </m:r>
                    <m:r>
                      <a:rPr lang="en-US" sz="1800" b="1" i="1" smtClean="0">
                        <a:solidFill>
                          <a:srgbClr val="78FFCC"/>
                        </a:solidFill>
                        <a:latin typeface="Cambria Math" charset="0"/>
                      </a:rPr>
                      <m:t> </m:t>
                    </m:r>
                    <m:sSup>
                      <m:sSupPr>
                        <m:ctrlPr>
                          <a:rPr lang="en-US" sz="1800" b="1" i="1" smtClean="0">
                            <a:solidFill>
                              <a:srgbClr val="78FFCC"/>
                            </a:solidFill>
                            <a:latin typeface="Cambria Math" charset="0"/>
                          </a:rPr>
                        </m:ctrlPr>
                      </m:sSupPr>
                      <m:e>
                        <m:r>
                          <a:rPr lang="en-US" sz="1800" b="1" i="1" smtClean="0">
                            <a:solidFill>
                              <a:srgbClr val="78FFCC"/>
                            </a:solidFill>
                            <a:latin typeface="Cambria Math" charset="0"/>
                          </a:rPr>
                          <m:t>𝟏𝟎</m:t>
                        </m:r>
                      </m:e>
                      <m:sup>
                        <m:r>
                          <a:rPr lang="en-US" sz="1800" b="1" i="1" smtClean="0">
                            <a:solidFill>
                              <a:srgbClr val="78FFCC"/>
                            </a:solidFill>
                            <a:latin typeface="Cambria Math" charset="0"/>
                          </a:rPr>
                          <m:t>−</m:t>
                        </m:r>
                        <m:r>
                          <a:rPr lang="en-US" sz="1800" b="1" i="1" smtClean="0">
                            <a:solidFill>
                              <a:srgbClr val="78FFCC"/>
                            </a:solidFill>
                            <a:latin typeface="Cambria Math" charset="0"/>
                          </a:rPr>
                          <m:t>𝟔</m:t>
                        </m:r>
                      </m:sup>
                    </m:sSup>
                  </m:oMath>
                </a14:m>
                <a:endParaRPr lang="en-US" sz="1800" b="1" dirty="0" smtClean="0">
                  <a:solidFill>
                    <a:srgbClr val="78FFCC"/>
                  </a:solidFill>
                </a:endParaRPr>
              </a:p>
              <a:p>
                <a:pPr marL="171450" indent="-171450">
                  <a:buFont typeface="Arial" charset="0"/>
                  <a:buChar char="•"/>
                </a:pPr>
                <a:r>
                  <a:rPr lang="en-US" sz="1800" b="1" dirty="0" smtClean="0">
                    <a:solidFill>
                      <a:srgbClr val="78FFCC"/>
                    </a:solidFill>
                  </a:rPr>
                  <a:t>Dev Error = 0.04065</a:t>
                </a:r>
              </a:p>
              <a:p>
                <a:pPr marL="171450" indent="-171450">
                  <a:buFont typeface="Arial" charset="0"/>
                  <a:buChar char="•"/>
                </a:pPr>
                <a:r>
                  <a:rPr lang="en-US" sz="1800" b="1" dirty="0" smtClean="0">
                    <a:solidFill>
                      <a:srgbClr val="78FFCC"/>
                    </a:solidFill>
                  </a:rPr>
                  <a:t>Test (</a:t>
                </a:r>
                <a:r>
                  <a:rPr lang="en-US" sz="1800" b="1" dirty="0" err="1" smtClean="0">
                    <a:solidFill>
                      <a:srgbClr val="78FFCC"/>
                    </a:solidFill>
                  </a:rPr>
                  <a:t>Kaggle</a:t>
                </a:r>
                <a:r>
                  <a:rPr lang="en-US" sz="1800" b="1" dirty="0" smtClean="0">
                    <a:solidFill>
                      <a:srgbClr val="78FFCC"/>
                    </a:solidFill>
                  </a:rPr>
                  <a:t>) Error = 0.1894</a:t>
                </a:r>
              </a:p>
              <a:p>
                <a:pPr marL="171450" indent="-171450">
                  <a:buFont typeface="Arial" charset="0"/>
                  <a:buChar char="•"/>
                </a:pPr>
                <a:r>
                  <a:rPr lang="en-US" sz="1800" b="1" dirty="0" smtClean="0">
                    <a:solidFill>
                      <a:srgbClr val="78FFCC"/>
                    </a:solidFill>
                  </a:rPr>
                  <a:t>Score to Beat from </a:t>
                </a:r>
                <a:r>
                  <a:rPr lang="en-US" sz="1800" b="1" dirty="0" err="1" smtClean="0">
                    <a:solidFill>
                      <a:srgbClr val="78FFCC"/>
                    </a:solidFill>
                  </a:rPr>
                  <a:t>XGBoost</a:t>
                </a:r>
                <a:r>
                  <a:rPr lang="en-US" sz="1800" b="1" dirty="0" smtClean="0">
                    <a:solidFill>
                      <a:srgbClr val="78FFCC"/>
                    </a:solidFill>
                  </a:rPr>
                  <a:t>: 0.12281 </a:t>
                </a:r>
              </a:p>
            </p:txBody>
          </p:sp>
        </mc:Choice>
        <mc:Fallback xmlns="">
          <p:sp>
            <p:nvSpPr>
              <p:cNvPr id="64" name="TextBox 63"/>
              <p:cNvSpPr txBox="1">
                <a:spLocks noRot="1" noChangeAspect="1" noMove="1" noResize="1" noEditPoints="1" noAdjustHandles="1" noChangeArrowheads="1" noChangeShapeType="1" noTextEdit="1"/>
              </p:cNvSpPr>
              <p:nvPr/>
            </p:nvSpPr>
            <p:spPr>
              <a:xfrm>
                <a:off x="14410267" y="10658125"/>
                <a:ext cx="4055165" cy="1206549"/>
              </a:xfrm>
              <a:prstGeom prst="rect">
                <a:avLst/>
              </a:prstGeom>
              <a:blipFill rotWithShape="0">
                <a:blip r:embed="rId6"/>
                <a:stretch>
                  <a:fillRect l="-1053" t="-28788" b="-7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4466958" y="18013412"/>
                <a:ext cx="4055165" cy="1206549"/>
              </a:xfrm>
              <a:prstGeom prst="rect">
                <a:avLst/>
              </a:prstGeom>
              <a:noFill/>
            </p:spPr>
            <p:txBody>
              <a:bodyPr wrap="square" rtlCol="0">
                <a:spAutoFit/>
              </a:bodyPr>
              <a:lstStyle/>
              <a:p>
                <a:pPr marL="171450" indent="-171450">
                  <a:buFont typeface="Arial" charset="0"/>
                  <a:buChar char="•"/>
                </a:pPr>
                <a:r>
                  <a:rPr lang="en-US" sz="1800" b="1" dirty="0" smtClean="0">
                    <a:solidFill>
                      <a:srgbClr val="00B050"/>
                    </a:solidFill>
                  </a:rPr>
                  <a:t>Training Error = </a:t>
                </a:r>
                <a14:m>
                  <m:oMath xmlns:m="http://schemas.openxmlformats.org/officeDocument/2006/math">
                    <m:r>
                      <a:rPr lang="en-US" sz="1800" b="1" i="1" smtClean="0">
                        <a:solidFill>
                          <a:srgbClr val="00B050"/>
                        </a:solidFill>
                        <a:latin typeface="Cambria Math" charset="0"/>
                      </a:rPr>
                      <m:t>𝟏</m:t>
                    </m:r>
                    <m:r>
                      <a:rPr lang="en-US" sz="1800" b="1" i="1" smtClean="0">
                        <a:solidFill>
                          <a:srgbClr val="00B050"/>
                        </a:solidFill>
                        <a:latin typeface="Cambria Math" charset="0"/>
                      </a:rPr>
                      <m:t>.</m:t>
                    </m:r>
                    <m:r>
                      <a:rPr lang="en-US" sz="1800" b="1" i="1" smtClean="0">
                        <a:solidFill>
                          <a:srgbClr val="00B050"/>
                        </a:solidFill>
                        <a:latin typeface="Cambria Math" charset="0"/>
                      </a:rPr>
                      <m:t>𝟎𝟕𝟗𝟖𝟐</m:t>
                    </m:r>
                    <m:r>
                      <a:rPr lang="en-US" sz="1800" b="1" i="1" smtClean="0">
                        <a:solidFill>
                          <a:srgbClr val="00B050"/>
                        </a:solidFill>
                        <a:latin typeface="Cambria Math" charset="0"/>
                      </a:rPr>
                      <m:t> </m:t>
                    </m:r>
                    <m:r>
                      <a:rPr lang="en-US" sz="1800" b="1" i="1" smtClean="0">
                        <a:solidFill>
                          <a:srgbClr val="00B050"/>
                        </a:solidFill>
                        <a:latin typeface="Cambria Math" charset="0"/>
                      </a:rPr>
                      <m:t>𝒙</m:t>
                    </m:r>
                    <m:r>
                      <a:rPr lang="en-US" sz="1800" b="1" i="1" smtClean="0">
                        <a:solidFill>
                          <a:srgbClr val="00B050"/>
                        </a:solidFill>
                        <a:latin typeface="Cambria Math" charset="0"/>
                      </a:rPr>
                      <m:t> </m:t>
                    </m:r>
                    <m:sSup>
                      <m:sSupPr>
                        <m:ctrlPr>
                          <a:rPr lang="en-US" sz="1800" b="1" i="1" smtClean="0">
                            <a:solidFill>
                              <a:srgbClr val="00B050"/>
                            </a:solidFill>
                            <a:latin typeface="Cambria Math" charset="0"/>
                          </a:rPr>
                        </m:ctrlPr>
                      </m:sSupPr>
                      <m:e>
                        <m:r>
                          <a:rPr lang="en-US" sz="1800" b="1" i="1" smtClean="0">
                            <a:solidFill>
                              <a:srgbClr val="00B050"/>
                            </a:solidFill>
                            <a:latin typeface="Cambria Math" charset="0"/>
                          </a:rPr>
                          <m:t>𝟏𝟎</m:t>
                        </m:r>
                      </m:e>
                      <m:sup>
                        <m:r>
                          <a:rPr lang="en-US" sz="1800" b="1" i="1" smtClean="0">
                            <a:solidFill>
                              <a:srgbClr val="00B050"/>
                            </a:solidFill>
                            <a:latin typeface="Cambria Math" charset="0"/>
                          </a:rPr>
                          <m:t>−</m:t>
                        </m:r>
                        <m:r>
                          <a:rPr lang="en-US" sz="1800" b="1" i="1" smtClean="0">
                            <a:solidFill>
                              <a:srgbClr val="00B050"/>
                            </a:solidFill>
                            <a:latin typeface="Cambria Math" charset="0"/>
                          </a:rPr>
                          <m:t>𝟔</m:t>
                        </m:r>
                      </m:sup>
                    </m:sSup>
                  </m:oMath>
                </a14:m>
                <a:endParaRPr lang="en-US" sz="1800" b="1" dirty="0" smtClean="0">
                  <a:solidFill>
                    <a:srgbClr val="00B050"/>
                  </a:solidFill>
                </a:endParaRPr>
              </a:p>
              <a:p>
                <a:pPr marL="171450" indent="-171450">
                  <a:buFont typeface="Arial" charset="0"/>
                  <a:buChar char="•"/>
                </a:pPr>
                <a:r>
                  <a:rPr lang="en-US" sz="1800" b="1" dirty="0" smtClean="0">
                    <a:solidFill>
                      <a:srgbClr val="00B050"/>
                    </a:solidFill>
                  </a:rPr>
                  <a:t>Dev Error = 0.040655</a:t>
                </a:r>
              </a:p>
              <a:p>
                <a:pPr marL="171450" indent="-171450">
                  <a:buFont typeface="Arial" charset="0"/>
                  <a:buChar char="•"/>
                </a:pPr>
                <a:r>
                  <a:rPr lang="en-US" sz="1800" b="1" dirty="0" smtClean="0">
                    <a:solidFill>
                      <a:srgbClr val="00B050"/>
                    </a:solidFill>
                  </a:rPr>
                  <a:t>Test (</a:t>
                </a:r>
                <a:r>
                  <a:rPr lang="en-US" sz="1800" b="1" dirty="0" err="1" smtClean="0">
                    <a:solidFill>
                      <a:srgbClr val="00B050"/>
                    </a:solidFill>
                  </a:rPr>
                  <a:t>Kaggle</a:t>
                </a:r>
                <a:r>
                  <a:rPr lang="en-US" sz="1800" b="1" dirty="0" smtClean="0">
                    <a:solidFill>
                      <a:srgbClr val="00B050"/>
                    </a:solidFill>
                  </a:rPr>
                  <a:t>) Error = 0.1894</a:t>
                </a:r>
              </a:p>
              <a:p>
                <a:pPr marL="171450" indent="-171450">
                  <a:buFont typeface="Arial" charset="0"/>
                  <a:buChar char="•"/>
                </a:pPr>
                <a:r>
                  <a:rPr lang="en-US" sz="1800" b="1" dirty="0" smtClean="0">
                    <a:solidFill>
                      <a:srgbClr val="00B050"/>
                    </a:solidFill>
                  </a:rPr>
                  <a:t>Score to Beat from </a:t>
                </a:r>
                <a:r>
                  <a:rPr lang="en-US" sz="1800" b="1" dirty="0" err="1" smtClean="0">
                    <a:solidFill>
                      <a:srgbClr val="00B050"/>
                    </a:solidFill>
                  </a:rPr>
                  <a:t>XGBoost</a:t>
                </a:r>
                <a:r>
                  <a:rPr lang="en-US" sz="1800" b="1" dirty="0" smtClean="0">
                    <a:solidFill>
                      <a:srgbClr val="00B050"/>
                    </a:solidFill>
                  </a:rPr>
                  <a:t>: 0.12281 </a:t>
                </a:r>
              </a:p>
            </p:txBody>
          </p:sp>
        </mc:Choice>
        <mc:Fallback xmlns="">
          <p:sp>
            <p:nvSpPr>
              <p:cNvPr id="65" name="TextBox 64"/>
              <p:cNvSpPr txBox="1">
                <a:spLocks noRot="1" noChangeAspect="1" noMove="1" noResize="1" noEditPoints="1" noAdjustHandles="1" noChangeArrowheads="1" noChangeShapeType="1" noTextEdit="1"/>
              </p:cNvSpPr>
              <p:nvPr/>
            </p:nvSpPr>
            <p:spPr>
              <a:xfrm>
                <a:off x="14466958" y="18013412"/>
                <a:ext cx="4055165" cy="1206549"/>
              </a:xfrm>
              <a:prstGeom prst="rect">
                <a:avLst/>
              </a:prstGeom>
              <a:blipFill rotWithShape="0">
                <a:blip r:embed="rId7"/>
                <a:stretch>
                  <a:fillRect l="-902" t="-29293" b="-7071"/>
                </a:stretch>
              </a:blipFill>
            </p:spPr>
            <p:txBody>
              <a:bodyPr/>
              <a:lstStyle/>
              <a:p>
                <a:r>
                  <a:rPr lang="en-US">
                    <a:noFill/>
                  </a:rPr>
                  <a:t> </a:t>
                </a:r>
              </a:p>
            </p:txBody>
          </p:sp>
        </mc:Fallback>
      </mc:AlternateContent>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65847" y="1423744"/>
            <a:ext cx="3325752" cy="2494314"/>
          </a:xfrm>
          <a:prstGeom prst="rect">
            <a:avLst/>
          </a:prstGeom>
        </p:spPr>
      </p:pic>
      <p:sp>
        <p:nvSpPr>
          <p:cNvPr id="67" name="TextBox 66"/>
          <p:cNvSpPr txBox="1"/>
          <p:nvPr/>
        </p:nvSpPr>
        <p:spPr>
          <a:xfrm>
            <a:off x="1446278" y="6856577"/>
            <a:ext cx="1849737" cy="307777"/>
          </a:xfrm>
          <a:prstGeom prst="rect">
            <a:avLst/>
          </a:prstGeom>
          <a:noFill/>
        </p:spPr>
        <p:txBody>
          <a:bodyPr wrap="none" rtlCol="0">
            <a:spAutoFit/>
          </a:bodyPr>
          <a:lstStyle/>
          <a:p>
            <a:r>
              <a:rPr lang="en-US" sz="1400" b="1" u="sng" smtClean="0"/>
              <a:t>Round I </a:t>
            </a:r>
            <a:r>
              <a:rPr lang="mr-IN" sz="1400" b="1" u="sng" dirty="0" smtClean="0"/>
              <a:t>–</a:t>
            </a:r>
            <a:r>
              <a:rPr lang="en-US" sz="1400" b="1" u="sng" dirty="0" smtClean="0"/>
              <a:t> </a:t>
            </a:r>
            <a:r>
              <a:rPr lang="en-US" sz="1400" b="1" u="sng" dirty="0" err="1" smtClean="0"/>
              <a:t>n_neighbors</a:t>
            </a:r>
            <a:endParaRPr lang="en-US" sz="1400" b="1" u="sng" dirty="0"/>
          </a:p>
        </p:txBody>
      </p:sp>
      <p:sp>
        <p:nvSpPr>
          <p:cNvPr id="68" name="TextBox 67"/>
          <p:cNvSpPr txBox="1"/>
          <p:nvPr/>
        </p:nvSpPr>
        <p:spPr>
          <a:xfrm>
            <a:off x="10658342" y="6686427"/>
            <a:ext cx="1481944" cy="307777"/>
          </a:xfrm>
          <a:prstGeom prst="rect">
            <a:avLst/>
          </a:prstGeom>
          <a:noFill/>
        </p:spPr>
        <p:txBody>
          <a:bodyPr wrap="none" rtlCol="0">
            <a:spAutoFit/>
          </a:bodyPr>
          <a:lstStyle/>
          <a:p>
            <a:r>
              <a:rPr lang="en-US" sz="1400" b="1" u="sng" dirty="0" smtClean="0"/>
              <a:t>Round II </a:t>
            </a:r>
            <a:r>
              <a:rPr lang="mr-IN" sz="1400" b="1" u="sng" dirty="0" smtClean="0"/>
              <a:t>–</a:t>
            </a:r>
            <a:r>
              <a:rPr lang="en-US" sz="1400" b="1" u="sng" dirty="0" smtClean="0"/>
              <a:t> weight</a:t>
            </a:r>
            <a:endParaRPr lang="en-US" sz="1400" b="1" u="sng" dirty="0"/>
          </a:p>
        </p:txBody>
      </p:sp>
      <p:sp>
        <p:nvSpPr>
          <p:cNvPr id="69" name="TextBox 68"/>
          <p:cNvSpPr txBox="1"/>
          <p:nvPr/>
        </p:nvSpPr>
        <p:spPr>
          <a:xfrm>
            <a:off x="-62998" y="10277790"/>
            <a:ext cx="1747723" cy="307777"/>
          </a:xfrm>
          <a:prstGeom prst="rect">
            <a:avLst/>
          </a:prstGeom>
          <a:noFill/>
        </p:spPr>
        <p:txBody>
          <a:bodyPr wrap="none" rtlCol="0">
            <a:spAutoFit/>
          </a:bodyPr>
          <a:lstStyle/>
          <a:p>
            <a:r>
              <a:rPr lang="en-US" sz="1400" b="1" u="sng" dirty="0" smtClean="0"/>
              <a:t>Round III </a:t>
            </a:r>
            <a:r>
              <a:rPr lang="mr-IN" sz="1400" b="1" u="sng" dirty="0" smtClean="0"/>
              <a:t>–</a:t>
            </a:r>
            <a:r>
              <a:rPr lang="en-US" sz="1400" b="1" u="sng" dirty="0" smtClean="0"/>
              <a:t> algorithm</a:t>
            </a:r>
            <a:endParaRPr lang="en-US" sz="1400" b="1" u="sng" dirty="0"/>
          </a:p>
        </p:txBody>
      </p:sp>
      <p:sp>
        <p:nvSpPr>
          <p:cNvPr id="70" name="TextBox 69"/>
          <p:cNvSpPr txBox="1"/>
          <p:nvPr/>
        </p:nvSpPr>
        <p:spPr>
          <a:xfrm>
            <a:off x="7027332" y="10289299"/>
            <a:ext cx="1674689" cy="307777"/>
          </a:xfrm>
          <a:prstGeom prst="rect">
            <a:avLst/>
          </a:prstGeom>
          <a:noFill/>
        </p:spPr>
        <p:txBody>
          <a:bodyPr wrap="none" rtlCol="0">
            <a:spAutoFit/>
          </a:bodyPr>
          <a:lstStyle/>
          <a:p>
            <a:r>
              <a:rPr lang="en-US" sz="1400" b="1" u="sng" dirty="0" smtClean="0"/>
              <a:t>Round IV </a:t>
            </a:r>
            <a:r>
              <a:rPr lang="mr-IN" sz="1400" b="1" u="sng" dirty="0" smtClean="0"/>
              <a:t>–</a:t>
            </a:r>
            <a:r>
              <a:rPr lang="en-US" sz="1400" b="1" u="sng" dirty="0" smtClean="0"/>
              <a:t> </a:t>
            </a:r>
            <a:r>
              <a:rPr lang="en-US" sz="1400" b="1" u="sng" dirty="0" err="1" smtClean="0"/>
              <a:t>leaf_size</a:t>
            </a:r>
            <a:endParaRPr lang="en-US" sz="1400" b="1" u="sng" dirty="0"/>
          </a:p>
        </p:txBody>
      </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50852" y="10390787"/>
            <a:ext cx="3067756" cy="1725613"/>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03356" y="17699965"/>
            <a:ext cx="3113335" cy="2335001"/>
          </a:xfrm>
          <a:prstGeom prst="rect">
            <a:avLst/>
          </a:prstGeom>
        </p:spPr>
      </p:pic>
      <p:sp>
        <p:nvSpPr>
          <p:cNvPr id="73" name="TextBox 72"/>
          <p:cNvSpPr txBox="1"/>
          <p:nvPr/>
        </p:nvSpPr>
        <p:spPr>
          <a:xfrm>
            <a:off x="14451180" y="4065733"/>
            <a:ext cx="7365511" cy="2308324"/>
          </a:xfrm>
          <a:prstGeom prst="rect">
            <a:avLst/>
          </a:prstGeom>
          <a:noFill/>
        </p:spPr>
        <p:txBody>
          <a:bodyPr wrap="square" rtlCol="0">
            <a:spAutoFit/>
          </a:bodyPr>
          <a:lstStyle/>
          <a:p>
            <a:pPr marL="171450" indent="-171450">
              <a:buFont typeface="Arial" charset="0"/>
              <a:buChar char="•"/>
            </a:pPr>
            <a:r>
              <a:rPr lang="en-US" sz="1600" dirty="0" smtClean="0"/>
              <a:t>The final values </a:t>
            </a:r>
            <a:r>
              <a:rPr lang="en-US" sz="1600" dirty="0"/>
              <a:t>for the model is: </a:t>
            </a:r>
            <a:r>
              <a:rPr lang="en-US" sz="1600" dirty="0" err="1"/>
              <a:t>n_neighbors</a:t>
            </a:r>
            <a:r>
              <a:rPr lang="en-US" sz="1600" dirty="0"/>
              <a:t> = 5, weights='distance', metric='</a:t>
            </a:r>
            <a:r>
              <a:rPr lang="en-US" sz="1600" dirty="0" err="1"/>
              <a:t>wminkowski</a:t>
            </a:r>
            <a:r>
              <a:rPr lang="en-US" sz="1600" dirty="0"/>
              <a:t>', p=2, </a:t>
            </a:r>
            <a:r>
              <a:rPr lang="en-US" sz="1600" dirty="0" err="1"/>
              <a:t>metric_params</a:t>
            </a:r>
            <a:r>
              <a:rPr lang="en-US" sz="1600" dirty="0"/>
              <a:t> = </a:t>
            </a:r>
            <a:r>
              <a:rPr lang="en-US" sz="1600" dirty="0" err="1"/>
              <a:t>standard_feat_importances</a:t>
            </a:r>
            <a:r>
              <a:rPr lang="en-US" sz="1600" dirty="0"/>
              <a:t>, algorithm = </a:t>
            </a:r>
            <a:r>
              <a:rPr lang="en-US" sz="1600" dirty="0" smtClean="0"/>
              <a:t>'auto’.</a:t>
            </a:r>
          </a:p>
          <a:p>
            <a:pPr marL="171450" indent="-171450">
              <a:buFont typeface="Arial" charset="0"/>
              <a:buChar char="•"/>
            </a:pPr>
            <a:r>
              <a:rPr lang="en-US" sz="1600" dirty="0" smtClean="0"/>
              <a:t>KNN seems to have a serious problem overfitting to the training set, and this makes sense based on how the algorithm works. But, so far KNN seems to be terrible at generalizing to other sets, even when we have the weights from the best </a:t>
            </a:r>
            <a:r>
              <a:rPr lang="en-US" sz="1600" dirty="0" err="1" smtClean="0"/>
              <a:t>XGBoost</a:t>
            </a:r>
            <a:r>
              <a:rPr lang="en-US" sz="1600" dirty="0" smtClean="0"/>
              <a:t> algorithm.</a:t>
            </a:r>
          </a:p>
          <a:p>
            <a:pPr marL="171450" indent="-171450">
              <a:buFont typeface="Arial" charset="0"/>
              <a:buChar char="•"/>
            </a:pPr>
            <a:r>
              <a:rPr lang="en-US" sz="1600" dirty="0" smtClean="0"/>
              <a:t> I’m going to change how I scaled the feature </a:t>
            </a:r>
            <a:r>
              <a:rPr lang="en-US" sz="1600" dirty="0" err="1" smtClean="0"/>
              <a:t>importances</a:t>
            </a:r>
            <a:r>
              <a:rPr lang="en-US" sz="1600" dirty="0" smtClean="0"/>
              <a:t> to see if that can positively affect the model.</a:t>
            </a:r>
          </a:p>
        </p:txBody>
      </p:sp>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27408" y="10917044"/>
            <a:ext cx="4046338" cy="2273696"/>
          </a:xfrm>
          <a:prstGeom prst="rect">
            <a:avLst/>
          </a:prstGeom>
        </p:spPr>
      </p:pic>
      <p:pic>
        <p:nvPicPr>
          <p:cNvPr id="75" name="Picture 7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7440883"/>
            <a:ext cx="4829271" cy="2633254"/>
          </a:xfrm>
          <a:prstGeom prst="rect">
            <a:avLst/>
          </a:prstGeom>
        </p:spPr>
      </p:pic>
      <p:sp>
        <p:nvSpPr>
          <p:cNvPr id="78" name="TextBox 77"/>
          <p:cNvSpPr txBox="1"/>
          <p:nvPr/>
        </p:nvSpPr>
        <p:spPr>
          <a:xfrm>
            <a:off x="4910695" y="7213692"/>
            <a:ext cx="5733525" cy="2554545"/>
          </a:xfrm>
          <a:prstGeom prst="rect">
            <a:avLst/>
          </a:prstGeom>
          <a:noFill/>
        </p:spPr>
        <p:txBody>
          <a:bodyPr wrap="square" rtlCol="0">
            <a:spAutoFit/>
          </a:bodyPr>
          <a:lstStyle/>
          <a:p>
            <a:pPr marL="171450" indent="-171450">
              <a:buFont typeface="Arial" charset="0"/>
              <a:buChar char="•"/>
            </a:pPr>
            <a:r>
              <a:rPr lang="en-US" sz="1600" dirty="0" smtClean="0"/>
              <a:t>These are the instantiated values of the model: metric = ‘</a:t>
            </a:r>
            <a:r>
              <a:rPr lang="en-US" sz="1600" dirty="0" err="1" smtClean="0"/>
              <a:t>wminkowski</a:t>
            </a:r>
            <a:r>
              <a:rPr lang="en-US" sz="1600" dirty="0" smtClean="0"/>
              <a:t>’, p = 2, </a:t>
            </a:r>
            <a:r>
              <a:rPr lang="en-US" sz="1600" dirty="0" err="1" smtClean="0"/>
              <a:t>metric_params</a:t>
            </a:r>
            <a:r>
              <a:rPr lang="en-US" sz="1600" dirty="0" smtClean="0"/>
              <a:t> = { ‘w’ , </a:t>
            </a:r>
            <a:r>
              <a:rPr lang="en-US" sz="1600" dirty="0" err="1" smtClean="0"/>
              <a:t>max_feat_importances</a:t>
            </a:r>
            <a:r>
              <a:rPr lang="en-US" sz="1600" dirty="0" smtClean="0"/>
              <a:t>}, and algorithm = ’auto’.</a:t>
            </a:r>
          </a:p>
          <a:p>
            <a:pPr marL="171450" indent="-171450">
              <a:buFont typeface="Arial" charset="0"/>
              <a:buChar char="•"/>
            </a:pPr>
            <a:r>
              <a:rPr lang="en-US" sz="1600" dirty="0"/>
              <a:t>This graph represents the negative mean log squared dev set error (10—fold cross-validation) vs </a:t>
            </a:r>
            <a:r>
              <a:rPr lang="en-US" sz="1600" dirty="0" err="1"/>
              <a:t>n_neighbors</a:t>
            </a:r>
            <a:r>
              <a:rPr lang="en-US" sz="1600" dirty="0"/>
              <a:t>. </a:t>
            </a:r>
            <a:endParaRPr lang="en-US" sz="1600" dirty="0" smtClean="0"/>
          </a:p>
          <a:p>
            <a:pPr marL="171450" indent="-171450">
              <a:buFont typeface="Arial" charset="0"/>
              <a:buChar char="•"/>
            </a:pPr>
            <a:r>
              <a:rPr lang="en-US" sz="1600" dirty="0" err="1" smtClean="0"/>
              <a:t>N_neighbors</a:t>
            </a:r>
            <a:r>
              <a:rPr lang="en-US" sz="1600" dirty="0" smtClean="0"/>
              <a:t> seemed to behave nearly the same way it did before, changing the weights for the metric seems to have negatively affected the model, as the error is significantly worse than in the Part I Round I parameter tuning session.</a:t>
            </a:r>
          </a:p>
          <a:p>
            <a:pPr marL="171450" indent="-171450">
              <a:buFont typeface="Arial" charset="0"/>
              <a:buChar char="•"/>
            </a:pPr>
            <a:r>
              <a:rPr lang="en-US" sz="1600" dirty="0" smtClean="0"/>
              <a:t>From this graph, I decided to use the value </a:t>
            </a:r>
            <a:r>
              <a:rPr lang="en-US" sz="1600" b="1" dirty="0" err="1" smtClean="0"/>
              <a:t>n_neighbors</a:t>
            </a:r>
            <a:r>
              <a:rPr lang="en-US" sz="1600" b="1" dirty="0" smtClean="0"/>
              <a:t>=5</a:t>
            </a:r>
            <a:r>
              <a:rPr lang="en-US" sz="1600" dirty="0" smtClean="0"/>
              <a:t>.</a:t>
            </a:r>
            <a:endParaRPr lang="en-US" sz="1600" dirty="0"/>
          </a:p>
        </p:txBody>
      </p:sp>
      <p:sp>
        <p:nvSpPr>
          <p:cNvPr id="80" name="TextBox 79"/>
          <p:cNvSpPr txBox="1"/>
          <p:nvPr/>
        </p:nvSpPr>
        <p:spPr>
          <a:xfrm>
            <a:off x="16378813" y="7587136"/>
            <a:ext cx="5392299" cy="1569660"/>
          </a:xfrm>
          <a:prstGeom prst="rect">
            <a:avLst/>
          </a:prstGeom>
          <a:noFill/>
        </p:spPr>
        <p:txBody>
          <a:bodyPr wrap="square" rtlCol="0">
            <a:spAutoFit/>
          </a:bodyPr>
          <a:lstStyle/>
          <a:p>
            <a:pPr marL="171450" indent="-171450">
              <a:buFont typeface="Arial" charset="0"/>
              <a:buChar char="•"/>
            </a:pPr>
            <a:r>
              <a:rPr lang="en-US" sz="1600" dirty="0" smtClean="0"/>
              <a:t>This </a:t>
            </a:r>
            <a:r>
              <a:rPr lang="en-US" sz="1600" dirty="0"/>
              <a:t>graph represents the negative mean log squared dev set error (10—fold cross-validation) vs </a:t>
            </a:r>
            <a:r>
              <a:rPr lang="en-US" sz="1600" dirty="0" smtClean="0"/>
              <a:t>weight. </a:t>
            </a:r>
          </a:p>
          <a:p>
            <a:pPr marL="171450" indent="-171450">
              <a:buFont typeface="Arial" charset="0"/>
              <a:buChar char="•"/>
            </a:pPr>
            <a:r>
              <a:rPr lang="en-US" sz="1600" dirty="0" smtClean="0"/>
              <a:t>This graph behaved the same exact way as Part I Round II, so we can reach the same conclusions.</a:t>
            </a:r>
          </a:p>
          <a:p>
            <a:pPr marL="171450" indent="-171450">
              <a:buFont typeface="Arial" charset="0"/>
              <a:buChar char="•"/>
            </a:pPr>
            <a:r>
              <a:rPr lang="en-US" sz="1600" dirty="0" smtClean="0"/>
              <a:t>From this graph, I decided to use the value </a:t>
            </a:r>
            <a:r>
              <a:rPr lang="en-US" sz="1600" b="1" dirty="0" smtClean="0"/>
              <a:t>weight = distance</a:t>
            </a:r>
            <a:r>
              <a:rPr lang="en-US" sz="1600" dirty="0" smtClean="0"/>
              <a:t>.</a:t>
            </a:r>
            <a:endParaRPr lang="en-US" sz="1600" dirty="0"/>
          </a:p>
        </p:txBody>
      </p:sp>
      <p:sp>
        <p:nvSpPr>
          <p:cNvPr id="81" name="TextBox 80"/>
          <p:cNvSpPr txBox="1"/>
          <p:nvPr/>
        </p:nvSpPr>
        <p:spPr>
          <a:xfrm>
            <a:off x="3935176" y="10336145"/>
            <a:ext cx="3058287" cy="3108543"/>
          </a:xfrm>
          <a:prstGeom prst="rect">
            <a:avLst/>
          </a:prstGeom>
          <a:noFill/>
        </p:spPr>
        <p:txBody>
          <a:bodyPr wrap="square" rtlCol="0">
            <a:spAutoFit/>
          </a:bodyPr>
          <a:lstStyle/>
          <a:p>
            <a:pPr marL="171450" indent="-171450">
              <a:buFont typeface="Arial" charset="0"/>
              <a:buChar char="•"/>
            </a:pPr>
            <a:r>
              <a:rPr lang="en-US" sz="1400" dirty="0" smtClean="0"/>
              <a:t>This </a:t>
            </a:r>
            <a:r>
              <a:rPr lang="en-US" sz="1400" dirty="0"/>
              <a:t>graph represents the negative mean log squared dev set error (10—fold cross-validation) vs </a:t>
            </a:r>
            <a:r>
              <a:rPr lang="en-US" sz="1400" dirty="0" smtClean="0"/>
              <a:t>algorithm. </a:t>
            </a:r>
          </a:p>
          <a:p>
            <a:pPr marL="171450" indent="-171450">
              <a:buFont typeface="Arial" charset="0"/>
              <a:buChar char="•"/>
            </a:pPr>
            <a:r>
              <a:rPr lang="en-US" sz="1400" dirty="0" smtClean="0"/>
              <a:t>I could only test these 2 algorithms because </a:t>
            </a:r>
            <a:r>
              <a:rPr lang="en-US" sz="1400" dirty="0" err="1" smtClean="0"/>
              <a:t>kdtree</a:t>
            </a:r>
            <a:r>
              <a:rPr lang="en-US" sz="1400" dirty="0" smtClean="0"/>
              <a:t> cannot take a </a:t>
            </a:r>
            <a:r>
              <a:rPr lang="en-US" sz="1400" dirty="0" err="1" smtClean="0"/>
              <a:t>wminkowski</a:t>
            </a:r>
            <a:r>
              <a:rPr lang="en-US" sz="1400" dirty="0" smtClean="0"/>
              <a:t> metric. </a:t>
            </a:r>
            <a:r>
              <a:rPr lang="en-US" sz="1400" b="1" dirty="0" smtClean="0"/>
              <a:t>The only metrics you can use for </a:t>
            </a:r>
            <a:r>
              <a:rPr lang="en-US" sz="1400" b="1" dirty="0" err="1" smtClean="0"/>
              <a:t>kdtree</a:t>
            </a:r>
            <a:r>
              <a:rPr lang="en-US" sz="1400" b="1" dirty="0" smtClean="0"/>
              <a:t> is: </a:t>
            </a:r>
            <a:r>
              <a:rPr lang="en-US" sz="1400" b="1" dirty="0" err="1" smtClean="0"/>
              <a:t>chebyshev</a:t>
            </a:r>
            <a:r>
              <a:rPr lang="en-US" sz="1400" b="1" dirty="0" smtClean="0"/>
              <a:t>, </a:t>
            </a:r>
            <a:r>
              <a:rPr lang="en-US" sz="1400" b="1" dirty="0" err="1" smtClean="0"/>
              <a:t>cityblock</a:t>
            </a:r>
            <a:r>
              <a:rPr lang="en-US" sz="1400" b="1" dirty="0" smtClean="0"/>
              <a:t>, </a:t>
            </a:r>
            <a:r>
              <a:rPr lang="en-US" sz="1400" b="1" dirty="0" err="1" smtClean="0"/>
              <a:t>euclidean</a:t>
            </a:r>
            <a:r>
              <a:rPr lang="en-US" sz="1400" b="1" dirty="0" smtClean="0"/>
              <a:t>, infinity, L1, L2, </a:t>
            </a:r>
            <a:r>
              <a:rPr lang="en-US" sz="1400" b="1" dirty="0" err="1" smtClean="0"/>
              <a:t>manhattan</a:t>
            </a:r>
            <a:r>
              <a:rPr lang="en-US" sz="1400" b="1" dirty="0" smtClean="0"/>
              <a:t>, </a:t>
            </a:r>
            <a:r>
              <a:rPr lang="en-US" sz="1400" b="1" dirty="0" err="1" smtClean="0"/>
              <a:t>minkowski</a:t>
            </a:r>
            <a:r>
              <a:rPr lang="en-US" sz="1400" b="1" dirty="0" smtClean="0"/>
              <a:t>, p.</a:t>
            </a:r>
          </a:p>
          <a:p>
            <a:pPr marL="171450" indent="-171450">
              <a:buFont typeface="Arial" charset="0"/>
              <a:buChar char="•"/>
            </a:pPr>
            <a:r>
              <a:rPr lang="en-US" sz="1400" dirty="0" smtClean="0"/>
              <a:t>From this graph, I decided to use the value </a:t>
            </a:r>
            <a:r>
              <a:rPr lang="en-US" sz="1400" b="1" dirty="0" smtClean="0"/>
              <a:t>algorithm = </a:t>
            </a:r>
            <a:r>
              <a:rPr lang="en-US" sz="1400" b="1" dirty="0" err="1" smtClean="0"/>
              <a:t>ball_tree</a:t>
            </a:r>
            <a:r>
              <a:rPr lang="en-US" sz="1400" b="1" dirty="0" smtClean="0"/>
              <a:t>. </a:t>
            </a:r>
            <a:r>
              <a:rPr lang="en-US" sz="1400" dirty="0" smtClean="0"/>
              <a:t>They both performed the same, but I decided to go with the tree method since its more versatile.</a:t>
            </a:r>
            <a:endParaRPr lang="en-US" sz="1400" dirty="0"/>
          </a:p>
        </p:txBody>
      </p:sp>
      <p:grpSp>
        <p:nvGrpSpPr>
          <p:cNvPr id="84" name="Group 83"/>
          <p:cNvGrpSpPr/>
          <p:nvPr/>
        </p:nvGrpSpPr>
        <p:grpSpPr>
          <a:xfrm>
            <a:off x="10800224" y="7081791"/>
            <a:ext cx="5335634" cy="2912793"/>
            <a:chOff x="10800224" y="7081791"/>
            <a:chExt cx="5335634" cy="2912793"/>
          </a:xfrm>
        </p:grpSpPr>
        <p:pic>
          <p:nvPicPr>
            <p:cNvPr id="76" name="Picture 7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00224" y="7081791"/>
              <a:ext cx="5335634" cy="2912793"/>
            </a:xfrm>
            <a:prstGeom prst="rect">
              <a:avLst/>
            </a:prstGeom>
          </p:spPr>
        </p:pic>
        <p:sp>
          <p:nvSpPr>
            <p:cNvPr id="82" name="Oval 81"/>
            <p:cNvSpPr/>
            <p:nvPr/>
          </p:nvSpPr>
          <p:spPr>
            <a:xfrm>
              <a:off x="11364313" y="9323141"/>
              <a:ext cx="218364" cy="22242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4896911" y="7204000"/>
              <a:ext cx="218364" cy="22242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1" y="10920571"/>
            <a:ext cx="4015726" cy="2168987"/>
            <a:chOff x="-1" y="10920571"/>
            <a:chExt cx="4015726" cy="2168987"/>
          </a:xfrm>
        </p:grpSpPr>
        <p:pic>
          <p:nvPicPr>
            <p:cNvPr id="77" name="Picture 7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10920571"/>
              <a:ext cx="4015726" cy="2168987"/>
            </a:xfrm>
            <a:prstGeom prst="rect">
              <a:avLst/>
            </a:prstGeom>
          </p:spPr>
        </p:pic>
        <p:sp>
          <p:nvSpPr>
            <p:cNvPr id="85" name="Oval 84"/>
            <p:cNvSpPr/>
            <p:nvPr/>
          </p:nvSpPr>
          <p:spPr>
            <a:xfrm>
              <a:off x="3077651" y="11758473"/>
              <a:ext cx="218364" cy="222428"/>
            </a:xfrm>
            <a:prstGeom prst="ellipse">
              <a:avLst/>
            </a:prstGeom>
            <a:solidFill>
              <a:srgbClr val="F26B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03884" y="11758473"/>
              <a:ext cx="218364" cy="222428"/>
            </a:xfrm>
            <a:prstGeom prst="ellipse">
              <a:avLst/>
            </a:prstGeom>
            <a:solidFill>
              <a:srgbClr val="F26B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p:cNvSpPr txBox="1"/>
          <p:nvPr/>
        </p:nvSpPr>
        <p:spPr>
          <a:xfrm>
            <a:off x="11142393" y="10290622"/>
            <a:ext cx="3171735" cy="3539430"/>
          </a:xfrm>
          <a:prstGeom prst="rect">
            <a:avLst/>
          </a:prstGeom>
          <a:noFill/>
        </p:spPr>
        <p:txBody>
          <a:bodyPr wrap="square" rtlCol="0">
            <a:spAutoFit/>
          </a:bodyPr>
          <a:lstStyle/>
          <a:p>
            <a:pPr marL="171450" indent="-171450">
              <a:buFont typeface="Arial" charset="0"/>
              <a:buChar char="•"/>
            </a:pPr>
            <a:r>
              <a:rPr lang="en-US" sz="1600" dirty="0" smtClean="0"/>
              <a:t>This </a:t>
            </a:r>
            <a:r>
              <a:rPr lang="en-US" sz="1600" dirty="0"/>
              <a:t>graph represents the negative mean log squared dev set error (10—fold cross-validation) vs </a:t>
            </a:r>
            <a:r>
              <a:rPr lang="en-US" sz="1600" dirty="0" err="1" smtClean="0"/>
              <a:t>leaf_size</a:t>
            </a:r>
            <a:r>
              <a:rPr lang="en-US" sz="1600" dirty="0" smtClean="0"/>
              <a:t>. </a:t>
            </a:r>
          </a:p>
          <a:p>
            <a:pPr marL="171450" indent="-171450">
              <a:buFont typeface="Arial" charset="0"/>
              <a:buChar char="•"/>
            </a:pPr>
            <a:r>
              <a:rPr lang="en-US" sz="1600" dirty="0" smtClean="0"/>
              <a:t>Since we have a tree algorithm, we can tune the </a:t>
            </a:r>
            <a:r>
              <a:rPr lang="en-US" sz="1600" dirty="0" err="1" smtClean="0"/>
              <a:t>leaf_size</a:t>
            </a:r>
            <a:r>
              <a:rPr lang="en-US" sz="1600" dirty="0" smtClean="0"/>
              <a:t> parameter. </a:t>
            </a:r>
          </a:p>
          <a:p>
            <a:pPr marL="171450" indent="-171450">
              <a:buFont typeface="Arial" charset="0"/>
              <a:buChar char="•"/>
            </a:pPr>
            <a:r>
              <a:rPr lang="en-US" sz="1600" dirty="0" smtClean="0"/>
              <a:t>From this graph, I decided to use the value </a:t>
            </a:r>
            <a:r>
              <a:rPr lang="en-US" sz="1600" b="1" dirty="0" err="1" smtClean="0"/>
              <a:t>leaf_size</a:t>
            </a:r>
            <a:r>
              <a:rPr lang="en-US" sz="1600" b="1" dirty="0" smtClean="0"/>
              <a:t>=30. </a:t>
            </a:r>
            <a:r>
              <a:rPr lang="en-US" sz="1600" dirty="0" smtClean="0"/>
              <a:t>All values performed the same, which I don’t really understand why, but because this made no difference, I decided to keep the default value of 30.</a:t>
            </a:r>
            <a:endParaRPr lang="en-US" sz="1600" dirty="0"/>
          </a:p>
        </p:txBody>
      </p:sp>
      <p:sp>
        <p:nvSpPr>
          <p:cNvPr id="89" name="TextBox 88"/>
          <p:cNvSpPr txBox="1"/>
          <p:nvPr/>
        </p:nvSpPr>
        <p:spPr>
          <a:xfrm>
            <a:off x="14483892" y="12370110"/>
            <a:ext cx="7365511" cy="1169551"/>
          </a:xfrm>
          <a:prstGeom prst="rect">
            <a:avLst/>
          </a:prstGeom>
          <a:noFill/>
        </p:spPr>
        <p:txBody>
          <a:bodyPr wrap="square" rtlCol="0">
            <a:spAutoFit/>
          </a:bodyPr>
          <a:lstStyle/>
          <a:p>
            <a:pPr marL="171450" indent="-171450">
              <a:buFont typeface="Arial" charset="0"/>
              <a:buChar char="•"/>
            </a:pPr>
            <a:r>
              <a:rPr lang="en-US" sz="1400" dirty="0" smtClean="0"/>
              <a:t>The final values </a:t>
            </a:r>
            <a:r>
              <a:rPr lang="en-US" sz="1400" dirty="0"/>
              <a:t>for the model is: </a:t>
            </a:r>
            <a:r>
              <a:rPr lang="en-US" sz="1400" dirty="0" err="1"/>
              <a:t>n_neighbors</a:t>
            </a:r>
            <a:r>
              <a:rPr lang="en-US" sz="1400" dirty="0"/>
              <a:t> = 5, weights='distance', metric='</a:t>
            </a:r>
            <a:r>
              <a:rPr lang="en-US" sz="1400" dirty="0" err="1"/>
              <a:t>wminkowski</a:t>
            </a:r>
            <a:r>
              <a:rPr lang="en-US" sz="1400" dirty="0"/>
              <a:t>', p=2, </a:t>
            </a:r>
            <a:r>
              <a:rPr lang="en-US" sz="1400" dirty="0" err="1"/>
              <a:t>metric_params</a:t>
            </a:r>
            <a:r>
              <a:rPr lang="en-US" sz="1400" dirty="0"/>
              <a:t> = </a:t>
            </a:r>
            <a:r>
              <a:rPr lang="en-US" sz="1400" dirty="0" err="1"/>
              <a:t>max_feat_importances</a:t>
            </a:r>
            <a:r>
              <a:rPr lang="en-US" sz="1400" dirty="0"/>
              <a:t>, algorithm = '</a:t>
            </a:r>
            <a:r>
              <a:rPr lang="en-US" sz="1400" dirty="0" err="1"/>
              <a:t>ball_tree</a:t>
            </a:r>
            <a:r>
              <a:rPr lang="en-US" sz="1400" dirty="0"/>
              <a:t>', </a:t>
            </a:r>
            <a:r>
              <a:rPr lang="en-US" sz="1400" dirty="0" err="1" smtClean="0"/>
              <a:t>leaf_size</a:t>
            </a:r>
            <a:r>
              <a:rPr lang="en-US" sz="1400" dirty="0" smtClean="0"/>
              <a:t>=30.</a:t>
            </a:r>
          </a:p>
          <a:p>
            <a:pPr marL="171450" indent="-171450">
              <a:buFont typeface="Arial" charset="0"/>
              <a:buChar char="•"/>
            </a:pPr>
            <a:r>
              <a:rPr lang="en-US" sz="1400" dirty="0" smtClean="0"/>
              <a:t>This performed worse than Part I, so the way I scaled the features definitely did not help.</a:t>
            </a:r>
          </a:p>
          <a:p>
            <a:pPr marL="171450" indent="-171450">
              <a:buFont typeface="Arial" charset="0"/>
              <a:buChar char="•"/>
            </a:pPr>
            <a:r>
              <a:rPr lang="en-US" sz="1400" dirty="0" smtClean="0"/>
              <a:t> I’m going to not manipulate the values of the feature </a:t>
            </a:r>
            <a:r>
              <a:rPr lang="en-US" sz="1400" dirty="0" err="1" smtClean="0"/>
              <a:t>importances</a:t>
            </a:r>
            <a:r>
              <a:rPr lang="en-US" sz="1400" dirty="0" smtClean="0"/>
              <a:t> to see if this improves the model accuracy.</a:t>
            </a:r>
          </a:p>
        </p:txBody>
      </p:sp>
      <p:pic>
        <p:nvPicPr>
          <p:cNvPr id="90" name="Picture 8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27985" y="14222782"/>
            <a:ext cx="5556947" cy="3054896"/>
          </a:xfrm>
          <a:prstGeom prst="rect">
            <a:avLst/>
          </a:prstGeom>
        </p:spPr>
      </p:pic>
      <p:sp>
        <p:nvSpPr>
          <p:cNvPr id="91" name="TextBox 90"/>
          <p:cNvSpPr txBox="1"/>
          <p:nvPr/>
        </p:nvSpPr>
        <p:spPr>
          <a:xfrm>
            <a:off x="1621144" y="14154046"/>
            <a:ext cx="1849737" cy="307777"/>
          </a:xfrm>
          <a:prstGeom prst="rect">
            <a:avLst/>
          </a:prstGeom>
          <a:noFill/>
        </p:spPr>
        <p:txBody>
          <a:bodyPr wrap="none" rtlCol="0">
            <a:spAutoFit/>
          </a:bodyPr>
          <a:lstStyle/>
          <a:p>
            <a:r>
              <a:rPr lang="en-US" sz="1400" b="1" u="sng" smtClean="0"/>
              <a:t>Round I </a:t>
            </a:r>
            <a:r>
              <a:rPr lang="mr-IN" sz="1400" b="1" u="sng" dirty="0" smtClean="0"/>
              <a:t>–</a:t>
            </a:r>
            <a:r>
              <a:rPr lang="en-US" sz="1400" b="1" u="sng" dirty="0" smtClean="0"/>
              <a:t> </a:t>
            </a:r>
            <a:r>
              <a:rPr lang="en-US" sz="1400" b="1" u="sng" dirty="0" err="1" smtClean="0"/>
              <a:t>n_neighbors</a:t>
            </a:r>
            <a:endParaRPr lang="en-US" sz="1400" b="1" u="sng" dirty="0"/>
          </a:p>
        </p:txBody>
      </p:sp>
      <p:sp>
        <p:nvSpPr>
          <p:cNvPr id="92" name="TextBox 91"/>
          <p:cNvSpPr txBox="1"/>
          <p:nvPr/>
        </p:nvSpPr>
        <p:spPr>
          <a:xfrm>
            <a:off x="10658342" y="13874098"/>
            <a:ext cx="1481944" cy="307777"/>
          </a:xfrm>
          <a:prstGeom prst="rect">
            <a:avLst/>
          </a:prstGeom>
          <a:noFill/>
        </p:spPr>
        <p:txBody>
          <a:bodyPr wrap="none" rtlCol="0">
            <a:spAutoFit/>
          </a:bodyPr>
          <a:lstStyle/>
          <a:p>
            <a:r>
              <a:rPr lang="en-US" sz="1400" b="1" u="sng" dirty="0" smtClean="0"/>
              <a:t>Round II </a:t>
            </a:r>
            <a:r>
              <a:rPr lang="mr-IN" sz="1400" b="1" u="sng" dirty="0" smtClean="0"/>
              <a:t>–</a:t>
            </a:r>
            <a:r>
              <a:rPr lang="en-US" sz="1400" b="1" u="sng" dirty="0" smtClean="0"/>
              <a:t> weight</a:t>
            </a:r>
            <a:endParaRPr lang="en-US" sz="1400" b="1" u="sng" dirty="0"/>
          </a:p>
        </p:txBody>
      </p:sp>
      <p:sp>
        <p:nvSpPr>
          <p:cNvPr id="93" name="TextBox 92"/>
          <p:cNvSpPr txBox="1"/>
          <p:nvPr/>
        </p:nvSpPr>
        <p:spPr>
          <a:xfrm>
            <a:off x="-71130" y="17566292"/>
            <a:ext cx="1747723" cy="307777"/>
          </a:xfrm>
          <a:prstGeom prst="rect">
            <a:avLst/>
          </a:prstGeom>
          <a:noFill/>
        </p:spPr>
        <p:txBody>
          <a:bodyPr wrap="none" rtlCol="0">
            <a:spAutoFit/>
          </a:bodyPr>
          <a:lstStyle/>
          <a:p>
            <a:r>
              <a:rPr lang="en-US" sz="1400" b="1" u="sng" dirty="0" smtClean="0"/>
              <a:t>Round III </a:t>
            </a:r>
            <a:r>
              <a:rPr lang="mr-IN" sz="1400" b="1" u="sng" dirty="0" smtClean="0"/>
              <a:t>–</a:t>
            </a:r>
            <a:r>
              <a:rPr lang="en-US" sz="1400" b="1" u="sng" dirty="0" smtClean="0"/>
              <a:t> algorithm</a:t>
            </a:r>
            <a:endParaRPr lang="en-US" sz="1400" b="1" u="sng" dirty="0"/>
          </a:p>
        </p:txBody>
      </p:sp>
      <p:sp>
        <p:nvSpPr>
          <p:cNvPr id="94" name="TextBox 93"/>
          <p:cNvSpPr txBox="1"/>
          <p:nvPr/>
        </p:nvSpPr>
        <p:spPr>
          <a:xfrm>
            <a:off x="6993463" y="17623363"/>
            <a:ext cx="1674689" cy="307777"/>
          </a:xfrm>
          <a:prstGeom prst="rect">
            <a:avLst/>
          </a:prstGeom>
          <a:noFill/>
        </p:spPr>
        <p:txBody>
          <a:bodyPr wrap="none" rtlCol="0">
            <a:spAutoFit/>
          </a:bodyPr>
          <a:lstStyle/>
          <a:p>
            <a:r>
              <a:rPr lang="en-US" sz="1400" b="1" u="sng" dirty="0" smtClean="0"/>
              <a:t>Round IV </a:t>
            </a:r>
            <a:r>
              <a:rPr lang="mr-IN" sz="1400" b="1" u="sng" dirty="0" smtClean="0"/>
              <a:t>–</a:t>
            </a:r>
            <a:r>
              <a:rPr lang="en-US" sz="1400" b="1" u="sng" dirty="0" smtClean="0"/>
              <a:t> </a:t>
            </a:r>
            <a:r>
              <a:rPr lang="en-US" sz="1400" b="1" u="sng" dirty="0" err="1" smtClean="0"/>
              <a:t>leaf_size</a:t>
            </a:r>
            <a:endParaRPr lang="en-US" sz="1400" b="1" u="sng" dirty="0"/>
          </a:p>
        </p:txBody>
      </p:sp>
      <p:pic>
        <p:nvPicPr>
          <p:cNvPr id="95" name="Picture 9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05168" y="14064127"/>
            <a:ext cx="5765944" cy="3157819"/>
          </a:xfrm>
          <a:prstGeom prst="rect">
            <a:avLst/>
          </a:prstGeom>
        </p:spPr>
      </p:pic>
      <p:sp>
        <p:nvSpPr>
          <p:cNvPr id="97" name="Oval 96"/>
          <p:cNvSpPr/>
          <p:nvPr/>
        </p:nvSpPr>
        <p:spPr>
          <a:xfrm>
            <a:off x="16632878" y="16604004"/>
            <a:ext cx="218364" cy="22242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20465157" y="14228034"/>
            <a:ext cx="218364" cy="22242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0004" y="18210721"/>
            <a:ext cx="4544485" cy="2664485"/>
            <a:chOff x="2043879" y="18281490"/>
            <a:chExt cx="4900164" cy="2757310"/>
          </a:xfrm>
        </p:grpSpPr>
        <p:pic>
          <p:nvPicPr>
            <p:cNvPr id="96" name="Picture 9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43879" y="18281490"/>
              <a:ext cx="4900164" cy="2757310"/>
            </a:xfrm>
            <a:prstGeom prst="rect">
              <a:avLst/>
            </a:prstGeom>
          </p:spPr>
        </p:pic>
        <p:sp>
          <p:nvSpPr>
            <p:cNvPr id="100" name="Oval 99"/>
            <p:cNvSpPr/>
            <p:nvPr/>
          </p:nvSpPr>
          <p:spPr>
            <a:xfrm>
              <a:off x="2460538" y="19435748"/>
              <a:ext cx="218364" cy="222428"/>
            </a:xfrm>
            <a:prstGeom prst="ellipse">
              <a:avLst/>
            </a:prstGeom>
            <a:solidFill>
              <a:srgbClr val="F26B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831999" y="19435748"/>
              <a:ext cx="218364" cy="222428"/>
            </a:xfrm>
            <a:prstGeom prst="ellipse">
              <a:avLst/>
            </a:prstGeom>
            <a:solidFill>
              <a:srgbClr val="F26B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 name="Picture 10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49385" y="18264158"/>
            <a:ext cx="5592190" cy="3184523"/>
          </a:xfrm>
          <a:prstGeom prst="rect">
            <a:avLst/>
          </a:prstGeom>
        </p:spPr>
      </p:pic>
      <p:sp>
        <p:nvSpPr>
          <p:cNvPr id="104" name="TextBox 103"/>
          <p:cNvSpPr txBox="1"/>
          <p:nvPr/>
        </p:nvSpPr>
        <p:spPr>
          <a:xfrm>
            <a:off x="-1" y="14566603"/>
            <a:ext cx="5191672" cy="2862322"/>
          </a:xfrm>
          <a:prstGeom prst="rect">
            <a:avLst/>
          </a:prstGeom>
          <a:noFill/>
        </p:spPr>
        <p:txBody>
          <a:bodyPr wrap="square" rtlCol="0">
            <a:spAutoFit/>
          </a:bodyPr>
          <a:lstStyle/>
          <a:p>
            <a:pPr marL="171450" indent="-171450">
              <a:buFont typeface="Arial" charset="0"/>
              <a:buChar char="•"/>
            </a:pPr>
            <a:r>
              <a:rPr lang="en-US" sz="1800" dirty="0" smtClean="0"/>
              <a:t>These are the instantiated values of the model: metric = ‘</a:t>
            </a:r>
            <a:r>
              <a:rPr lang="en-US" sz="1800" dirty="0" err="1" smtClean="0"/>
              <a:t>wminkowski</a:t>
            </a:r>
            <a:r>
              <a:rPr lang="en-US" sz="1800" dirty="0" smtClean="0"/>
              <a:t>’, p = 2, and </a:t>
            </a:r>
            <a:r>
              <a:rPr lang="en-US" sz="1800" dirty="0" err="1" smtClean="0"/>
              <a:t>metric_params</a:t>
            </a:r>
            <a:r>
              <a:rPr lang="en-US" sz="1800" dirty="0" smtClean="0"/>
              <a:t> = { ‘w’ , </a:t>
            </a:r>
            <a:r>
              <a:rPr lang="en-US" sz="1800" dirty="0" err="1" smtClean="0"/>
              <a:t>eat_importances_xgb</a:t>
            </a:r>
            <a:r>
              <a:rPr lang="en-US" sz="1800" dirty="0" smtClean="0"/>
              <a:t>}. If this model doesn’t improve, </a:t>
            </a:r>
            <a:r>
              <a:rPr lang="en-US" sz="1800" b="1" dirty="0" smtClean="0"/>
              <a:t>I’m changing the tuning process by not using weights from </a:t>
            </a:r>
            <a:r>
              <a:rPr lang="en-US" sz="1800" b="1" dirty="0" err="1" smtClean="0"/>
              <a:t>XGBoost</a:t>
            </a:r>
            <a:r>
              <a:rPr lang="en-US" sz="1800" b="1" dirty="0" smtClean="0"/>
              <a:t> anymore.</a:t>
            </a:r>
          </a:p>
          <a:p>
            <a:pPr marL="171450" indent="-171450">
              <a:buFont typeface="Arial" charset="0"/>
              <a:buChar char="•"/>
            </a:pPr>
            <a:r>
              <a:rPr lang="en-US" sz="1800" dirty="0"/>
              <a:t>This graph represents the negative mean log squared dev set error (10—fold cross-validation) vs </a:t>
            </a:r>
            <a:r>
              <a:rPr lang="en-US" sz="1800" dirty="0" err="1"/>
              <a:t>n_neighbors</a:t>
            </a:r>
            <a:r>
              <a:rPr lang="en-US" sz="1800" dirty="0"/>
              <a:t>. </a:t>
            </a:r>
            <a:endParaRPr lang="en-US" sz="1800" dirty="0" smtClean="0"/>
          </a:p>
          <a:p>
            <a:pPr marL="171450" indent="-171450">
              <a:buFont typeface="Arial" charset="0"/>
              <a:buChar char="•"/>
            </a:pPr>
            <a:r>
              <a:rPr lang="en-US" sz="1800" dirty="0" smtClean="0"/>
              <a:t>From this graph, I decided to use the value </a:t>
            </a:r>
            <a:r>
              <a:rPr lang="en-US" sz="1800" b="1" dirty="0" err="1" smtClean="0"/>
              <a:t>n_neighbors</a:t>
            </a:r>
            <a:r>
              <a:rPr lang="en-US" sz="1800" b="1" dirty="0" smtClean="0"/>
              <a:t>=5</a:t>
            </a:r>
            <a:r>
              <a:rPr lang="en-US" sz="1800" dirty="0" smtClean="0"/>
              <a:t>.</a:t>
            </a:r>
            <a:endParaRPr lang="en-US" sz="1800" dirty="0"/>
          </a:p>
        </p:txBody>
      </p:sp>
      <p:sp>
        <p:nvSpPr>
          <p:cNvPr id="106" name="TextBox 105"/>
          <p:cNvSpPr txBox="1"/>
          <p:nvPr/>
        </p:nvSpPr>
        <p:spPr>
          <a:xfrm>
            <a:off x="10755612" y="14592799"/>
            <a:ext cx="5392299" cy="2554545"/>
          </a:xfrm>
          <a:prstGeom prst="rect">
            <a:avLst/>
          </a:prstGeom>
          <a:noFill/>
        </p:spPr>
        <p:txBody>
          <a:bodyPr wrap="square" rtlCol="0">
            <a:spAutoFit/>
          </a:bodyPr>
          <a:lstStyle/>
          <a:p>
            <a:pPr marL="171450" indent="-171450">
              <a:buFont typeface="Arial" charset="0"/>
              <a:buChar char="•"/>
            </a:pPr>
            <a:r>
              <a:rPr lang="en-US" sz="2000" dirty="0" smtClean="0"/>
              <a:t>This </a:t>
            </a:r>
            <a:r>
              <a:rPr lang="en-US" sz="2000" dirty="0"/>
              <a:t>graph represents the negative mean log squared dev set error (10—fold cross-validation) vs </a:t>
            </a:r>
            <a:r>
              <a:rPr lang="en-US" sz="2000" dirty="0" smtClean="0"/>
              <a:t>weight. </a:t>
            </a:r>
          </a:p>
          <a:p>
            <a:pPr marL="171450" indent="-171450">
              <a:buFont typeface="Arial" charset="0"/>
              <a:buChar char="•"/>
            </a:pPr>
            <a:r>
              <a:rPr lang="en-US" sz="2000" dirty="0" smtClean="0"/>
              <a:t>From this graph, I decided to use the value </a:t>
            </a:r>
            <a:r>
              <a:rPr lang="en-US" sz="2000" b="1" dirty="0" smtClean="0"/>
              <a:t>weight = distance</a:t>
            </a:r>
            <a:r>
              <a:rPr lang="en-US" sz="2000" dirty="0" smtClean="0"/>
              <a:t>.</a:t>
            </a:r>
          </a:p>
          <a:p>
            <a:pPr marL="171450" indent="-171450">
              <a:buFont typeface="Arial" charset="0"/>
              <a:buChar char="•"/>
            </a:pPr>
            <a:r>
              <a:rPr lang="en-US" sz="2000" dirty="0" smtClean="0"/>
              <a:t>From this point onwards, I’m not going to tune this parameter, I’ll just use weight = distance from now on.</a:t>
            </a:r>
            <a:endParaRPr lang="en-US" sz="2000" dirty="0"/>
          </a:p>
        </p:txBody>
      </p:sp>
      <p:sp>
        <p:nvSpPr>
          <p:cNvPr id="107" name="TextBox 106"/>
          <p:cNvSpPr txBox="1"/>
          <p:nvPr/>
        </p:nvSpPr>
        <p:spPr>
          <a:xfrm>
            <a:off x="4400222" y="18012352"/>
            <a:ext cx="2413469" cy="3754874"/>
          </a:xfrm>
          <a:prstGeom prst="rect">
            <a:avLst/>
          </a:prstGeom>
          <a:noFill/>
        </p:spPr>
        <p:txBody>
          <a:bodyPr wrap="square" rtlCol="0">
            <a:spAutoFit/>
          </a:bodyPr>
          <a:lstStyle/>
          <a:p>
            <a:pPr marL="171450" indent="-171450">
              <a:buFont typeface="Arial" charset="0"/>
              <a:buChar char="•"/>
            </a:pPr>
            <a:r>
              <a:rPr lang="en-US" sz="1400" dirty="0" smtClean="0"/>
              <a:t>This </a:t>
            </a:r>
            <a:r>
              <a:rPr lang="en-US" sz="1400" dirty="0"/>
              <a:t>graph represents the negative mean log squared dev set error (10—fold cross-validation) vs </a:t>
            </a:r>
            <a:r>
              <a:rPr lang="en-US" sz="1400" dirty="0" smtClean="0"/>
              <a:t>algorithm. </a:t>
            </a:r>
          </a:p>
          <a:p>
            <a:pPr marL="171450" indent="-171450">
              <a:buFont typeface="Arial" charset="0"/>
              <a:buChar char="•"/>
            </a:pPr>
            <a:r>
              <a:rPr lang="en-US" sz="1400" dirty="0" smtClean="0"/>
              <a:t>I could only test these 2 algorithms because </a:t>
            </a:r>
            <a:r>
              <a:rPr lang="en-US" sz="1400" dirty="0" err="1" smtClean="0"/>
              <a:t>kdtree</a:t>
            </a:r>
            <a:r>
              <a:rPr lang="en-US" sz="1400" dirty="0" smtClean="0"/>
              <a:t> cannot take a </a:t>
            </a:r>
            <a:r>
              <a:rPr lang="en-US" sz="1400" dirty="0" err="1" smtClean="0"/>
              <a:t>wminkowski</a:t>
            </a:r>
            <a:r>
              <a:rPr lang="en-US" sz="1400" dirty="0" smtClean="0"/>
              <a:t> metric.</a:t>
            </a:r>
          </a:p>
          <a:p>
            <a:pPr marL="171450" indent="-171450">
              <a:buFont typeface="Arial" charset="0"/>
              <a:buChar char="•"/>
            </a:pPr>
            <a:r>
              <a:rPr lang="en-US" sz="1400" dirty="0" smtClean="0"/>
              <a:t>From this graph, I decided to use the value </a:t>
            </a:r>
            <a:r>
              <a:rPr lang="en-US" sz="1400" b="1" dirty="0" smtClean="0"/>
              <a:t>algorithm = </a:t>
            </a:r>
            <a:r>
              <a:rPr lang="en-US" sz="1400" b="1" dirty="0" err="1" smtClean="0"/>
              <a:t>ball_tree</a:t>
            </a:r>
            <a:r>
              <a:rPr lang="en-US" sz="1400" b="1" dirty="0" smtClean="0"/>
              <a:t>. </a:t>
            </a:r>
            <a:r>
              <a:rPr lang="en-US" sz="1400" dirty="0" smtClean="0"/>
              <a:t>They both performed the same, just like in Part II Round III, but I decided to go with the tree method since its more versatile.</a:t>
            </a:r>
            <a:endParaRPr lang="en-US" sz="1400" dirty="0"/>
          </a:p>
        </p:txBody>
      </p:sp>
      <p:sp>
        <p:nvSpPr>
          <p:cNvPr id="108" name="TextBox 107"/>
          <p:cNvSpPr txBox="1"/>
          <p:nvPr/>
        </p:nvSpPr>
        <p:spPr>
          <a:xfrm>
            <a:off x="7095068" y="18276376"/>
            <a:ext cx="1612527" cy="3323987"/>
          </a:xfrm>
          <a:prstGeom prst="rect">
            <a:avLst/>
          </a:prstGeom>
          <a:noFill/>
        </p:spPr>
        <p:txBody>
          <a:bodyPr wrap="square" rtlCol="0">
            <a:spAutoFit/>
          </a:bodyPr>
          <a:lstStyle/>
          <a:p>
            <a:pPr marL="171450" indent="-171450">
              <a:buFont typeface="Arial" charset="0"/>
              <a:buChar char="•"/>
            </a:pPr>
            <a:r>
              <a:rPr lang="en-US" sz="1400" dirty="0" smtClean="0"/>
              <a:t>This </a:t>
            </a:r>
            <a:r>
              <a:rPr lang="en-US" sz="1400" dirty="0"/>
              <a:t>graph represents the negative mean log squared dev set error (10—fold cross-validation) vs </a:t>
            </a:r>
            <a:r>
              <a:rPr lang="en-US" sz="1400" dirty="0" err="1" smtClean="0"/>
              <a:t>leaf_size</a:t>
            </a:r>
            <a:r>
              <a:rPr lang="en-US" sz="1400" dirty="0" smtClean="0"/>
              <a:t>. </a:t>
            </a:r>
          </a:p>
          <a:p>
            <a:pPr marL="171450" indent="-171450">
              <a:buFont typeface="Arial" charset="0"/>
              <a:buChar char="•"/>
            </a:pPr>
            <a:r>
              <a:rPr lang="en-US" sz="1400" dirty="0" smtClean="0"/>
              <a:t>From this graph, I decided to use the default value </a:t>
            </a:r>
            <a:r>
              <a:rPr lang="en-US" sz="1400" b="1" dirty="0" err="1" smtClean="0"/>
              <a:t>leaf_size</a:t>
            </a:r>
            <a:r>
              <a:rPr lang="en-US" sz="1400" b="1" dirty="0" smtClean="0"/>
              <a:t>=30. </a:t>
            </a:r>
            <a:r>
              <a:rPr lang="en-US" sz="1400" dirty="0" smtClean="0"/>
              <a:t>Again, no change in performance across the board.</a:t>
            </a:r>
            <a:endParaRPr lang="en-US" sz="1400" dirty="0"/>
          </a:p>
        </p:txBody>
      </p:sp>
      <p:sp>
        <p:nvSpPr>
          <p:cNvPr id="109" name="TextBox 108"/>
          <p:cNvSpPr txBox="1"/>
          <p:nvPr/>
        </p:nvSpPr>
        <p:spPr>
          <a:xfrm>
            <a:off x="14532152" y="20156797"/>
            <a:ext cx="7448341" cy="1815882"/>
          </a:xfrm>
          <a:prstGeom prst="rect">
            <a:avLst/>
          </a:prstGeom>
          <a:noFill/>
        </p:spPr>
        <p:txBody>
          <a:bodyPr wrap="square" rtlCol="0">
            <a:spAutoFit/>
          </a:bodyPr>
          <a:lstStyle/>
          <a:p>
            <a:pPr marL="171450" indent="-171450">
              <a:buFont typeface="Arial" charset="0"/>
              <a:buChar char="•"/>
            </a:pPr>
            <a:r>
              <a:rPr lang="en-US" sz="1600" dirty="0" smtClean="0"/>
              <a:t>The final values </a:t>
            </a:r>
            <a:r>
              <a:rPr lang="en-US" sz="1600" dirty="0"/>
              <a:t>for the model is: </a:t>
            </a:r>
            <a:r>
              <a:rPr lang="en-US" sz="1600" dirty="0" err="1"/>
              <a:t>n_neighbors</a:t>
            </a:r>
            <a:r>
              <a:rPr lang="en-US" sz="1600" dirty="0"/>
              <a:t> = 5, weights='distance', metric='</a:t>
            </a:r>
            <a:r>
              <a:rPr lang="en-US" sz="1600" dirty="0" err="1"/>
              <a:t>wminkowski</a:t>
            </a:r>
            <a:r>
              <a:rPr lang="en-US" sz="1600" dirty="0"/>
              <a:t>', p=2, </a:t>
            </a:r>
            <a:r>
              <a:rPr lang="en-US" sz="1600" dirty="0" err="1"/>
              <a:t>metric_params</a:t>
            </a:r>
            <a:r>
              <a:rPr lang="en-US" sz="1600" dirty="0"/>
              <a:t> = </a:t>
            </a:r>
            <a:r>
              <a:rPr lang="en-US" sz="1600" dirty="0" err="1"/>
              <a:t>feat_importances_xgb</a:t>
            </a:r>
            <a:r>
              <a:rPr lang="en-US" sz="1600" dirty="0"/>
              <a:t>, algorithm = '</a:t>
            </a:r>
            <a:r>
              <a:rPr lang="en-US" sz="1600" dirty="0" err="1"/>
              <a:t>ball_tree</a:t>
            </a:r>
            <a:r>
              <a:rPr lang="en-US" sz="1600" dirty="0"/>
              <a:t>', </a:t>
            </a:r>
            <a:r>
              <a:rPr lang="en-US" sz="1600" dirty="0" err="1" smtClean="0"/>
              <a:t>leaf_size</a:t>
            </a:r>
            <a:r>
              <a:rPr lang="en-US" sz="1600" dirty="0" smtClean="0"/>
              <a:t>=30.</a:t>
            </a:r>
            <a:endParaRPr lang="en-US" sz="1600" dirty="0"/>
          </a:p>
          <a:p>
            <a:pPr marL="171450" indent="-171450">
              <a:buFont typeface="Arial" charset="0"/>
              <a:buChar char="•"/>
            </a:pPr>
            <a:r>
              <a:rPr lang="en-US" sz="1600" dirty="0" smtClean="0"/>
              <a:t>This performed worse the same as Part II.</a:t>
            </a:r>
          </a:p>
          <a:p>
            <a:pPr marL="171450" indent="-171450">
              <a:buFont typeface="Arial" charset="0"/>
              <a:buChar char="•"/>
            </a:pPr>
            <a:r>
              <a:rPr lang="en-US" sz="1600" dirty="0" smtClean="0"/>
              <a:t> Moving forward, we’re no longer using the </a:t>
            </a:r>
            <a:r>
              <a:rPr lang="en-US" sz="1600" dirty="0" err="1" smtClean="0"/>
              <a:t>wminkowski</a:t>
            </a:r>
            <a:r>
              <a:rPr lang="en-US" sz="1600" dirty="0" smtClean="0"/>
              <a:t> metric with feature importance weights. We’ll try out other metrics to see if the model performance improves.</a:t>
            </a:r>
          </a:p>
        </p:txBody>
      </p:sp>
    </p:spTree>
    <p:extLst>
      <p:ext uri="{BB962C8B-B14F-4D97-AF65-F5344CB8AC3E}">
        <p14:creationId xmlns:p14="http://schemas.microsoft.com/office/powerpoint/2010/main" val="52294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833"/>
            <a:ext cx="17175343" cy="1015663"/>
          </a:xfrm>
          <a:prstGeom prst="rect">
            <a:avLst/>
          </a:prstGeom>
          <a:noFill/>
        </p:spPr>
        <p:txBody>
          <a:bodyPr wrap="none" rtlCol="0">
            <a:spAutoFit/>
          </a:bodyPr>
          <a:lstStyle/>
          <a:p>
            <a:r>
              <a:rPr lang="en-US" sz="6000" b="1" dirty="0" smtClean="0">
                <a:solidFill>
                  <a:srgbClr val="FF0000"/>
                </a:solidFill>
              </a:rPr>
              <a:t>K-Nearest Neighbor Regressor </a:t>
            </a:r>
            <a:r>
              <a:rPr lang="mr-IN" sz="6000" b="1" dirty="0" smtClean="0">
                <a:solidFill>
                  <a:srgbClr val="FF0000"/>
                </a:solidFill>
              </a:rPr>
              <a:t>–</a:t>
            </a:r>
            <a:r>
              <a:rPr lang="en-US" sz="6000" b="1" dirty="0" smtClean="0">
                <a:solidFill>
                  <a:srgbClr val="FF0000"/>
                </a:solidFill>
              </a:rPr>
              <a:t> The Worst Model Yet</a:t>
            </a:r>
            <a:endParaRPr lang="en-US" sz="6000" b="1" dirty="0">
              <a:solidFill>
                <a:srgbClr val="FF0000"/>
              </a:solidFill>
            </a:endParaRPr>
          </a:p>
        </p:txBody>
      </p:sp>
      <p:cxnSp>
        <p:nvCxnSpPr>
          <p:cNvPr id="4" name="Straight Connector 3"/>
          <p:cNvCxnSpPr/>
          <p:nvPr/>
        </p:nvCxnSpPr>
        <p:spPr>
          <a:xfrm>
            <a:off x="0" y="1227066"/>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757058" y="0"/>
            <a:ext cx="3262432" cy="1323439"/>
          </a:xfrm>
          <a:prstGeom prst="rect">
            <a:avLst/>
          </a:prstGeom>
          <a:noFill/>
        </p:spPr>
        <p:txBody>
          <a:bodyPr wrap="none" rtlCol="0">
            <a:spAutoFit/>
          </a:bodyPr>
          <a:lstStyle/>
          <a:p>
            <a:r>
              <a:rPr lang="en-US" sz="8000" dirty="0" smtClean="0"/>
              <a:t>💥💣💥</a:t>
            </a:r>
            <a:endParaRPr lang="en-US" sz="8000" dirty="0"/>
          </a:p>
        </p:txBody>
      </p:sp>
      <p:sp>
        <p:nvSpPr>
          <p:cNvPr id="6" name="TextBox 5"/>
          <p:cNvSpPr txBox="1"/>
          <p:nvPr/>
        </p:nvSpPr>
        <p:spPr>
          <a:xfrm>
            <a:off x="0" y="1227066"/>
            <a:ext cx="1670137" cy="730521"/>
          </a:xfrm>
          <a:prstGeom prst="rect">
            <a:avLst/>
          </a:prstGeom>
          <a:noFill/>
          <a:ln>
            <a:noFill/>
          </a:ln>
        </p:spPr>
        <p:txBody>
          <a:bodyPr wrap="none" rtlCol="0">
            <a:spAutoFit/>
          </a:bodyPr>
          <a:lstStyle/>
          <a:p>
            <a:r>
              <a:rPr lang="en-US" b="1" u="sng" dirty="0" smtClean="0">
                <a:solidFill>
                  <a:srgbClr val="EDEB00"/>
                </a:solidFill>
              </a:rPr>
              <a:t>Part IV</a:t>
            </a:r>
            <a:endParaRPr lang="en-US" b="1" u="sng" dirty="0">
              <a:solidFill>
                <a:srgbClr val="EDEB00"/>
              </a:solidFill>
            </a:endParaRPr>
          </a:p>
        </p:txBody>
      </p:sp>
      <p:cxnSp>
        <p:nvCxnSpPr>
          <p:cNvPr id="29" name="Straight Connector 28"/>
          <p:cNvCxnSpPr/>
          <p:nvPr/>
        </p:nvCxnSpPr>
        <p:spPr>
          <a:xfrm>
            <a:off x="7214143" y="1227066"/>
            <a:ext cx="33867" cy="5447281"/>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3167" y="1241477"/>
            <a:ext cx="33867" cy="5447281"/>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70137" y="1323439"/>
            <a:ext cx="4127220" cy="307777"/>
          </a:xfrm>
          <a:prstGeom prst="rect">
            <a:avLst/>
          </a:prstGeom>
          <a:noFill/>
        </p:spPr>
        <p:txBody>
          <a:bodyPr wrap="none" rtlCol="0">
            <a:spAutoFit/>
          </a:bodyPr>
          <a:lstStyle/>
          <a:p>
            <a:r>
              <a:rPr lang="en-US" sz="1400" b="1" u="sng" dirty="0" smtClean="0"/>
              <a:t>Round I </a:t>
            </a:r>
            <a:r>
              <a:rPr lang="mr-IN" sz="1400" b="1" u="sng" dirty="0" smtClean="0"/>
              <a:t>–</a:t>
            </a:r>
            <a:r>
              <a:rPr lang="en-US" sz="1400" b="1" u="sng" dirty="0" smtClean="0"/>
              <a:t> metrics (</a:t>
            </a:r>
            <a:r>
              <a:rPr lang="en-US" sz="1400" b="1" u="sng" dirty="0" err="1" smtClean="0"/>
              <a:t>euclidean</a:t>
            </a:r>
            <a:r>
              <a:rPr lang="en-US" sz="1400" b="1" u="sng" dirty="0" smtClean="0"/>
              <a:t>, </a:t>
            </a:r>
            <a:r>
              <a:rPr lang="en-US" sz="1400" b="1" u="sng" dirty="0" err="1" smtClean="0"/>
              <a:t>manhattan</a:t>
            </a:r>
            <a:r>
              <a:rPr lang="en-US" sz="1400" b="1" u="sng" dirty="0" smtClean="0"/>
              <a:t>, </a:t>
            </a:r>
            <a:r>
              <a:rPr lang="en-US" sz="1400" b="1" u="sng" dirty="0" err="1" smtClean="0"/>
              <a:t>chebyshev</a:t>
            </a:r>
            <a:r>
              <a:rPr lang="en-US" sz="1400" b="1" u="sng" dirty="0" smtClean="0"/>
              <a:t>)</a:t>
            </a:r>
            <a:endParaRPr lang="en-US" sz="1400" b="1" u="sng" dirty="0"/>
          </a:p>
        </p:txBody>
      </p:sp>
      <p:sp>
        <p:nvSpPr>
          <p:cNvPr id="40" name="TextBox 39"/>
          <p:cNvSpPr txBox="1"/>
          <p:nvPr/>
        </p:nvSpPr>
        <p:spPr>
          <a:xfrm>
            <a:off x="16513232" y="6762008"/>
            <a:ext cx="2773580" cy="400110"/>
          </a:xfrm>
          <a:prstGeom prst="rect">
            <a:avLst/>
          </a:prstGeom>
          <a:noFill/>
        </p:spPr>
        <p:txBody>
          <a:bodyPr wrap="none" rtlCol="0">
            <a:spAutoFit/>
          </a:bodyPr>
          <a:lstStyle/>
          <a:p>
            <a:r>
              <a:rPr lang="en-US" sz="2000" b="1" u="sng" dirty="0" smtClean="0">
                <a:solidFill>
                  <a:srgbClr val="EDEB00"/>
                </a:solidFill>
              </a:rPr>
              <a:t>Performance Conclusion</a:t>
            </a:r>
            <a:endParaRPr lang="en-US" sz="2000" b="1" u="sng" dirty="0">
              <a:solidFill>
                <a:srgbClr val="EDEB00"/>
              </a:solidFill>
            </a:endParaRPr>
          </a:p>
        </p:txBody>
      </p:sp>
      <mc:AlternateContent xmlns:mc="http://schemas.openxmlformats.org/markup-compatibility/2006" xmlns:a14="http://schemas.microsoft.com/office/drawing/2010/main">
        <mc:Choice Requires="a14">
          <p:sp>
            <p:nvSpPr>
              <p:cNvPr id="63" name="TextBox 62"/>
              <p:cNvSpPr txBox="1"/>
              <p:nvPr/>
            </p:nvSpPr>
            <p:spPr>
              <a:xfrm>
                <a:off x="16514517" y="7296908"/>
                <a:ext cx="4055165" cy="1206549"/>
              </a:xfrm>
              <a:prstGeom prst="rect">
                <a:avLst/>
              </a:prstGeom>
              <a:noFill/>
            </p:spPr>
            <p:txBody>
              <a:bodyPr wrap="square" rtlCol="0">
                <a:spAutoFit/>
              </a:bodyPr>
              <a:lstStyle/>
              <a:p>
                <a:pPr marL="171450" indent="-171450">
                  <a:buFont typeface="Arial" charset="0"/>
                  <a:buChar char="•"/>
                </a:pPr>
                <a:r>
                  <a:rPr lang="en-US" sz="1800" b="1" dirty="0" smtClean="0">
                    <a:solidFill>
                      <a:srgbClr val="EDEB00"/>
                    </a:solidFill>
                  </a:rPr>
                  <a:t>Training Error = </a:t>
                </a:r>
                <a14:m>
                  <m:oMath xmlns:m="http://schemas.openxmlformats.org/officeDocument/2006/math">
                    <m:r>
                      <a:rPr lang="en-US" sz="1800" b="1" i="1" smtClean="0">
                        <a:solidFill>
                          <a:srgbClr val="EDEB00"/>
                        </a:solidFill>
                        <a:latin typeface="Cambria Math" charset="0"/>
                      </a:rPr>
                      <m:t>𝟏</m:t>
                    </m:r>
                    <m:r>
                      <a:rPr lang="en-US" sz="1800" b="1" i="1" smtClean="0">
                        <a:solidFill>
                          <a:srgbClr val="EDEB00"/>
                        </a:solidFill>
                        <a:latin typeface="Cambria Math" charset="0"/>
                      </a:rPr>
                      <m:t>.</m:t>
                    </m:r>
                    <m:r>
                      <a:rPr lang="en-US" sz="1800" b="1" i="1" smtClean="0">
                        <a:solidFill>
                          <a:srgbClr val="EDEB00"/>
                        </a:solidFill>
                        <a:latin typeface="Cambria Math" charset="0"/>
                      </a:rPr>
                      <m:t>𝟎𝟕𝟗𝟖</m:t>
                    </m:r>
                    <m:r>
                      <a:rPr lang="en-US" sz="1800" b="1" i="1" smtClean="0">
                        <a:solidFill>
                          <a:srgbClr val="EDEB00"/>
                        </a:solidFill>
                        <a:latin typeface="Cambria Math" charset="0"/>
                      </a:rPr>
                      <m:t> </m:t>
                    </m:r>
                    <m:r>
                      <a:rPr lang="en-US" sz="1800" b="1" i="1" smtClean="0">
                        <a:solidFill>
                          <a:srgbClr val="EDEB00"/>
                        </a:solidFill>
                        <a:latin typeface="Cambria Math" charset="0"/>
                      </a:rPr>
                      <m:t>𝒙</m:t>
                    </m:r>
                    <m:r>
                      <a:rPr lang="en-US" sz="1800" b="1" i="1" smtClean="0">
                        <a:solidFill>
                          <a:srgbClr val="EDEB00"/>
                        </a:solidFill>
                        <a:latin typeface="Cambria Math" charset="0"/>
                      </a:rPr>
                      <m:t> </m:t>
                    </m:r>
                    <m:sSup>
                      <m:sSupPr>
                        <m:ctrlPr>
                          <a:rPr lang="en-US" sz="1800" b="1" i="1" smtClean="0">
                            <a:solidFill>
                              <a:srgbClr val="EDEB00"/>
                            </a:solidFill>
                            <a:latin typeface="Cambria Math" charset="0"/>
                          </a:rPr>
                        </m:ctrlPr>
                      </m:sSupPr>
                      <m:e>
                        <m:r>
                          <a:rPr lang="en-US" sz="1800" b="1" i="1" smtClean="0">
                            <a:solidFill>
                              <a:srgbClr val="EDEB00"/>
                            </a:solidFill>
                            <a:latin typeface="Cambria Math" charset="0"/>
                          </a:rPr>
                          <m:t>𝟏𝟎</m:t>
                        </m:r>
                      </m:e>
                      <m:sup>
                        <m:r>
                          <a:rPr lang="en-US" sz="1800" b="1" i="1" smtClean="0">
                            <a:solidFill>
                              <a:srgbClr val="EDEB00"/>
                            </a:solidFill>
                            <a:latin typeface="Cambria Math" charset="0"/>
                          </a:rPr>
                          <m:t>−</m:t>
                        </m:r>
                        <m:r>
                          <a:rPr lang="en-US" sz="1800" b="1" i="1" smtClean="0">
                            <a:solidFill>
                              <a:srgbClr val="EDEB00"/>
                            </a:solidFill>
                            <a:latin typeface="Cambria Math" charset="0"/>
                          </a:rPr>
                          <m:t>𝟔</m:t>
                        </m:r>
                      </m:sup>
                    </m:sSup>
                  </m:oMath>
                </a14:m>
                <a:endParaRPr lang="en-US" sz="1800" b="1" dirty="0" smtClean="0">
                  <a:solidFill>
                    <a:srgbClr val="EDEB00"/>
                  </a:solidFill>
                </a:endParaRPr>
              </a:p>
              <a:p>
                <a:pPr marL="171450" indent="-171450">
                  <a:buFont typeface="Arial" charset="0"/>
                  <a:buChar char="•"/>
                </a:pPr>
                <a:r>
                  <a:rPr lang="en-US" sz="1800" b="1" dirty="0" smtClean="0">
                    <a:solidFill>
                      <a:srgbClr val="EDEB00"/>
                    </a:solidFill>
                  </a:rPr>
                  <a:t>Dev Error = 0.03062</a:t>
                </a:r>
              </a:p>
              <a:p>
                <a:pPr marL="171450" indent="-171450">
                  <a:buFont typeface="Arial" charset="0"/>
                  <a:buChar char="•"/>
                </a:pPr>
                <a:r>
                  <a:rPr lang="en-US" sz="1800" b="1" dirty="0" smtClean="0">
                    <a:solidFill>
                      <a:srgbClr val="EDEB00"/>
                    </a:solidFill>
                  </a:rPr>
                  <a:t>Test (</a:t>
                </a:r>
                <a:r>
                  <a:rPr lang="en-US" sz="1800" b="1" dirty="0" err="1" smtClean="0">
                    <a:solidFill>
                      <a:srgbClr val="EDEB00"/>
                    </a:solidFill>
                  </a:rPr>
                  <a:t>Kaggle</a:t>
                </a:r>
                <a:r>
                  <a:rPr lang="en-US" sz="1800" b="1" dirty="0" smtClean="0">
                    <a:solidFill>
                      <a:srgbClr val="EDEB00"/>
                    </a:solidFill>
                  </a:rPr>
                  <a:t>) Error = 0.1818</a:t>
                </a:r>
              </a:p>
              <a:p>
                <a:pPr marL="171450" indent="-171450">
                  <a:buFont typeface="Arial" charset="0"/>
                  <a:buChar char="•"/>
                </a:pPr>
                <a:r>
                  <a:rPr lang="en-US" sz="1800" b="1" dirty="0" smtClean="0">
                    <a:solidFill>
                      <a:srgbClr val="EDEB00"/>
                    </a:solidFill>
                  </a:rPr>
                  <a:t>Score to Beat from </a:t>
                </a:r>
                <a:r>
                  <a:rPr lang="en-US" sz="1800" b="1" dirty="0" err="1" smtClean="0">
                    <a:solidFill>
                      <a:srgbClr val="EDEB00"/>
                    </a:solidFill>
                  </a:rPr>
                  <a:t>XGBoost</a:t>
                </a:r>
                <a:r>
                  <a:rPr lang="en-US" sz="1800" b="1" dirty="0" smtClean="0">
                    <a:solidFill>
                      <a:srgbClr val="EDEB00"/>
                    </a:solidFill>
                  </a:rPr>
                  <a:t>: 0.12281 </a:t>
                </a:r>
              </a:p>
            </p:txBody>
          </p:sp>
        </mc:Choice>
        <mc:Fallback xmlns="">
          <p:sp>
            <p:nvSpPr>
              <p:cNvPr id="63" name="TextBox 62"/>
              <p:cNvSpPr txBox="1">
                <a:spLocks noRot="1" noChangeAspect="1" noMove="1" noResize="1" noEditPoints="1" noAdjustHandles="1" noChangeArrowheads="1" noChangeShapeType="1" noTextEdit="1"/>
              </p:cNvSpPr>
              <p:nvPr/>
            </p:nvSpPr>
            <p:spPr>
              <a:xfrm>
                <a:off x="16514517" y="7296908"/>
                <a:ext cx="4055165" cy="1206549"/>
              </a:xfrm>
              <a:prstGeom prst="rect">
                <a:avLst/>
              </a:prstGeom>
              <a:blipFill rotWithShape="0">
                <a:blip r:embed="rId3"/>
                <a:stretch>
                  <a:fillRect l="-902" t="-29293" b="-7071"/>
                </a:stretch>
              </a:blipFill>
            </p:spPr>
            <p:txBody>
              <a:bodyPr/>
              <a:lstStyle/>
              <a:p>
                <a:r>
                  <a:rPr lang="en-US">
                    <a:noFill/>
                  </a:rPr>
                  <a:t> </a:t>
                </a:r>
              </a:p>
            </p:txBody>
          </p:sp>
        </mc:Fallback>
      </mc:AlternateContent>
      <p:sp>
        <p:nvSpPr>
          <p:cNvPr id="73" name="TextBox 72"/>
          <p:cNvSpPr txBox="1"/>
          <p:nvPr/>
        </p:nvSpPr>
        <p:spPr>
          <a:xfrm>
            <a:off x="16647627" y="9006754"/>
            <a:ext cx="5030321" cy="2585323"/>
          </a:xfrm>
          <a:prstGeom prst="rect">
            <a:avLst/>
          </a:prstGeom>
          <a:noFill/>
        </p:spPr>
        <p:txBody>
          <a:bodyPr wrap="square" rtlCol="0">
            <a:spAutoFit/>
          </a:bodyPr>
          <a:lstStyle/>
          <a:p>
            <a:pPr marL="171450" indent="-171450">
              <a:buFont typeface="Arial" charset="0"/>
              <a:buChar char="•"/>
            </a:pPr>
            <a:r>
              <a:rPr lang="en-US" sz="1800" dirty="0" smtClean="0"/>
              <a:t>The final values </a:t>
            </a:r>
            <a:r>
              <a:rPr lang="en-US" sz="1800" dirty="0"/>
              <a:t>for the model is: </a:t>
            </a:r>
            <a:r>
              <a:rPr lang="en-US" sz="1800" dirty="0" err="1"/>
              <a:t>n_neighbors</a:t>
            </a:r>
            <a:r>
              <a:rPr lang="en-US" sz="1800" dirty="0"/>
              <a:t> = 10, weights='distance', metric='</a:t>
            </a:r>
            <a:r>
              <a:rPr lang="en-US" sz="1800" dirty="0" err="1"/>
              <a:t>manhattan</a:t>
            </a:r>
            <a:r>
              <a:rPr lang="en-US" sz="1800" dirty="0"/>
              <a:t>', algorithm = '</a:t>
            </a:r>
            <a:r>
              <a:rPr lang="en-US" sz="1800" dirty="0" err="1"/>
              <a:t>kd_tree</a:t>
            </a:r>
            <a:r>
              <a:rPr lang="en-US" sz="1800" dirty="0"/>
              <a:t>', </a:t>
            </a:r>
            <a:r>
              <a:rPr lang="en-US" sz="1800" dirty="0" err="1"/>
              <a:t>leaf_size</a:t>
            </a:r>
            <a:r>
              <a:rPr lang="en-US" sz="1800" dirty="0"/>
              <a:t>=30</a:t>
            </a:r>
          </a:p>
          <a:p>
            <a:pPr marL="171450" indent="-171450">
              <a:buFont typeface="Arial" charset="0"/>
              <a:buChar char="•"/>
            </a:pPr>
            <a:r>
              <a:rPr lang="en-US" sz="1800" dirty="0" smtClean="0"/>
              <a:t>This is our best KNN algorithm so far, but it is still not even close to the </a:t>
            </a:r>
            <a:r>
              <a:rPr lang="en-US" sz="1800" dirty="0" err="1" smtClean="0"/>
              <a:t>XGBoost</a:t>
            </a:r>
            <a:r>
              <a:rPr lang="en-US" sz="1800" dirty="0" smtClean="0"/>
              <a:t> model.</a:t>
            </a:r>
          </a:p>
          <a:p>
            <a:pPr marL="171450" indent="-171450">
              <a:buFont typeface="Arial" charset="0"/>
              <a:buChar char="•"/>
            </a:pPr>
            <a:r>
              <a:rPr lang="en-US" sz="1800" dirty="0" smtClean="0"/>
              <a:t>I will try to tune a KNN model using my non-standardized data, to see if using the sparse regular data I have will make improvements on the model.</a:t>
            </a:r>
          </a:p>
        </p:txBody>
      </p:sp>
      <p:cxnSp>
        <p:nvCxnSpPr>
          <p:cNvPr id="7" name="Straight Connector 6"/>
          <p:cNvCxnSpPr/>
          <p:nvPr/>
        </p:nvCxnSpPr>
        <p:spPr>
          <a:xfrm>
            <a:off x="0" y="6688758"/>
            <a:ext cx="21945600" cy="0"/>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216853" y="6703169"/>
            <a:ext cx="33867" cy="5447281"/>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0972800" y="6703169"/>
            <a:ext cx="33867" cy="5447281"/>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6479365" y="6703169"/>
            <a:ext cx="33867" cy="5447281"/>
          </a:xfrm>
          <a:prstGeom prst="line">
            <a:avLst/>
          </a:prstGeom>
          <a:ln>
            <a:solidFill>
              <a:srgbClr val="EDEB00"/>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248010" y="1248332"/>
            <a:ext cx="2781211" cy="307777"/>
          </a:xfrm>
          <a:prstGeom prst="rect">
            <a:avLst/>
          </a:prstGeom>
          <a:noFill/>
        </p:spPr>
        <p:txBody>
          <a:bodyPr wrap="none" rtlCol="0">
            <a:spAutoFit/>
          </a:bodyPr>
          <a:lstStyle/>
          <a:p>
            <a:r>
              <a:rPr lang="en-US" sz="1400" b="1" u="sng" dirty="0" smtClean="0"/>
              <a:t>Round II </a:t>
            </a:r>
            <a:r>
              <a:rPr lang="mr-IN" sz="1400" b="1" u="sng" dirty="0" smtClean="0"/>
              <a:t>–</a:t>
            </a:r>
            <a:r>
              <a:rPr lang="en-US" sz="1400" b="1" u="sng" dirty="0" smtClean="0"/>
              <a:t> </a:t>
            </a:r>
            <a:r>
              <a:rPr lang="en-US" sz="1400" b="1" u="sng" dirty="0" err="1" smtClean="0"/>
              <a:t>minkowski</a:t>
            </a:r>
            <a:r>
              <a:rPr lang="en-US" sz="1400" b="1" u="sng" dirty="0" smtClean="0"/>
              <a:t> and p-value</a:t>
            </a:r>
            <a:endParaRPr lang="en-US" sz="1400" b="1" u="sng" dirty="0"/>
          </a:p>
        </p:txBody>
      </p:sp>
      <p:sp>
        <p:nvSpPr>
          <p:cNvPr id="111" name="TextBox 110"/>
          <p:cNvSpPr txBox="1"/>
          <p:nvPr/>
        </p:nvSpPr>
        <p:spPr>
          <a:xfrm>
            <a:off x="14723167" y="1248332"/>
            <a:ext cx="2823337" cy="307777"/>
          </a:xfrm>
          <a:prstGeom prst="rect">
            <a:avLst/>
          </a:prstGeom>
          <a:noFill/>
        </p:spPr>
        <p:txBody>
          <a:bodyPr wrap="none" rtlCol="0">
            <a:spAutoFit/>
          </a:bodyPr>
          <a:lstStyle/>
          <a:p>
            <a:r>
              <a:rPr lang="en-US" sz="1400" b="1" u="sng" dirty="0" smtClean="0"/>
              <a:t>Round III </a:t>
            </a:r>
            <a:r>
              <a:rPr lang="mr-IN" sz="1400" b="1" u="sng" dirty="0" smtClean="0"/>
              <a:t>–</a:t>
            </a:r>
            <a:r>
              <a:rPr lang="en-US" sz="1400" b="1" u="sng" dirty="0" smtClean="0"/>
              <a:t> </a:t>
            </a:r>
            <a:r>
              <a:rPr lang="en-US" sz="1400" b="1" u="sng" dirty="0" err="1" smtClean="0"/>
              <a:t>seuclidean</a:t>
            </a:r>
            <a:r>
              <a:rPr lang="en-US" sz="1400" b="1" u="sng" dirty="0" smtClean="0"/>
              <a:t> and V (BUST)</a:t>
            </a:r>
            <a:endParaRPr lang="en-US" sz="1400" b="1" u="sng" dirty="0"/>
          </a:p>
        </p:txBody>
      </p:sp>
      <p:sp>
        <p:nvSpPr>
          <p:cNvPr id="112" name="TextBox 111"/>
          <p:cNvSpPr txBox="1"/>
          <p:nvPr/>
        </p:nvSpPr>
        <p:spPr>
          <a:xfrm>
            <a:off x="0" y="6808174"/>
            <a:ext cx="1955535" cy="307777"/>
          </a:xfrm>
          <a:prstGeom prst="rect">
            <a:avLst/>
          </a:prstGeom>
          <a:noFill/>
        </p:spPr>
        <p:txBody>
          <a:bodyPr wrap="none" rtlCol="0">
            <a:spAutoFit/>
          </a:bodyPr>
          <a:lstStyle/>
          <a:p>
            <a:r>
              <a:rPr lang="en-US" sz="1400" b="1" u="sng" dirty="0" smtClean="0"/>
              <a:t>Round IV </a:t>
            </a:r>
            <a:r>
              <a:rPr lang="mr-IN" sz="1400" b="1" u="sng" dirty="0" smtClean="0"/>
              <a:t>–</a:t>
            </a:r>
            <a:r>
              <a:rPr lang="en-US" sz="1400" b="1" u="sng" dirty="0" smtClean="0"/>
              <a:t> </a:t>
            </a:r>
            <a:r>
              <a:rPr lang="en-US" sz="1400" b="1" u="sng" dirty="0" err="1" smtClean="0"/>
              <a:t>n_neighbors</a:t>
            </a:r>
            <a:endParaRPr lang="en-US" sz="1400" b="1" u="sng" dirty="0"/>
          </a:p>
        </p:txBody>
      </p:sp>
      <p:sp>
        <p:nvSpPr>
          <p:cNvPr id="113" name="TextBox 112"/>
          <p:cNvSpPr txBox="1"/>
          <p:nvPr/>
        </p:nvSpPr>
        <p:spPr>
          <a:xfrm>
            <a:off x="5226468" y="6708597"/>
            <a:ext cx="1709250" cy="307777"/>
          </a:xfrm>
          <a:prstGeom prst="rect">
            <a:avLst/>
          </a:prstGeom>
          <a:noFill/>
        </p:spPr>
        <p:txBody>
          <a:bodyPr wrap="none" rtlCol="0">
            <a:spAutoFit/>
          </a:bodyPr>
          <a:lstStyle/>
          <a:p>
            <a:r>
              <a:rPr lang="en-US" sz="1400" b="1" u="sng" dirty="0" smtClean="0"/>
              <a:t>Round V </a:t>
            </a:r>
            <a:r>
              <a:rPr lang="mr-IN" sz="1400" b="1" u="sng" dirty="0" smtClean="0"/>
              <a:t>–</a:t>
            </a:r>
            <a:r>
              <a:rPr lang="en-US" sz="1400" b="1" u="sng" dirty="0" smtClean="0"/>
              <a:t> algorithm</a:t>
            </a:r>
            <a:endParaRPr lang="en-US" sz="1400" b="1" u="sng" dirty="0"/>
          </a:p>
        </p:txBody>
      </p:sp>
      <p:cxnSp>
        <p:nvCxnSpPr>
          <p:cNvPr id="115" name="Straight Connector 114"/>
          <p:cNvCxnSpPr/>
          <p:nvPr/>
        </p:nvCxnSpPr>
        <p:spPr>
          <a:xfrm>
            <a:off x="0" y="12185100"/>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0972800" y="6698174"/>
            <a:ext cx="1674689" cy="307777"/>
          </a:xfrm>
          <a:prstGeom prst="rect">
            <a:avLst/>
          </a:prstGeom>
          <a:noFill/>
        </p:spPr>
        <p:txBody>
          <a:bodyPr wrap="none" rtlCol="0">
            <a:spAutoFit/>
          </a:bodyPr>
          <a:lstStyle/>
          <a:p>
            <a:r>
              <a:rPr lang="en-US" sz="1400" b="1" u="sng" dirty="0" smtClean="0"/>
              <a:t>Round VI </a:t>
            </a:r>
            <a:r>
              <a:rPr lang="mr-IN" sz="1400" b="1" u="sng" dirty="0" smtClean="0"/>
              <a:t>–</a:t>
            </a:r>
            <a:r>
              <a:rPr lang="en-US" sz="1400" b="1" u="sng" dirty="0" smtClean="0"/>
              <a:t> </a:t>
            </a:r>
            <a:r>
              <a:rPr lang="en-US" sz="1400" b="1" u="sng" dirty="0" err="1" smtClean="0"/>
              <a:t>leaf_size</a:t>
            </a:r>
            <a:endParaRPr lang="en-US" sz="1400" b="1" u="sn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140" y="1592326"/>
            <a:ext cx="5592261" cy="3034517"/>
          </a:xfrm>
          <a:prstGeom prst="rect">
            <a:avLst/>
          </a:prstGeom>
        </p:spPr>
      </p:pic>
      <p:sp>
        <p:nvSpPr>
          <p:cNvPr id="10" name="Cross 9"/>
          <p:cNvSpPr/>
          <p:nvPr/>
        </p:nvSpPr>
        <p:spPr>
          <a:xfrm rot="18830994">
            <a:off x="15057268" y="1923646"/>
            <a:ext cx="1431205" cy="1442370"/>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ross 116"/>
          <p:cNvSpPr/>
          <p:nvPr/>
        </p:nvSpPr>
        <p:spPr>
          <a:xfrm rot="18830994">
            <a:off x="16796532" y="1914230"/>
            <a:ext cx="1431205" cy="1442370"/>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ross 117"/>
          <p:cNvSpPr/>
          <p:nvPr/>
        </p:nvSpPr>
        <p:spPr>
          <a:xfrm rot="18830994">
            <a:off x="18535795" y="1886820"/>
            <a:ext cx="1431205" cy="1442370"/>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ross 118"/>
          <p:cNvSpPr/>
          <p:nvPr/>
        </p:nvSpPr>
        <p:spPr>
          <a:xfrm rot="18830994">
            <a:off x="20303887" y="1914230"/>
            <a:ext cx="1431205" cy="1442370"/>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532" y="7137365"/>
            <a:ext cx="4921986" cy="273218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9327" y="7046936"/>
            <a:ext cx="5114091" cy="284233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6049" y="7115951"/>
            <a:ext cx="5088921" cy="2836711"/>
          </a:xfrm>
          <a:prstGeom prst="rect">
            <a:avLst/>
          </a:prstGeom>
        </p:spPr>
      </p:pic>
      <p:cxnSp>
        <p:nvCxnSpPr>
          <p:cNvPr id="120" name="Straight Connector 119"/>
          <p:cNvCxnSpPr/>
          <p:nvPr/>
        </p:nvCxnSpPr>
        <p:spPr>
          <a:xfrm flipH="1">
            <a:off x="7248010" y="12150450"/>
            <a:ext cx="1" cy="7509150"/>
          </a:xfrm>
          <a:prstGeom prst="line">
            <a:avLst/>
          </a:prstGeom>
          <a:ln>
            <a:solidFill>
              <a:srgbClr val="FFAC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0" y="15875854"/>
            <a:ext cx="21945600" cy="0"/>
          </a:xfrm>
          <a:prstGeom prst="line">
            <a:avLst/>
          </a:prstGeom>
          <a:ln>
            <a:solidFill>
              <a:srgbClr val="FFAC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0" y="19659600"/>
            <a:ext cx="21945600" cy="0"/>
          </a:xfrm>
          <a:prstGeom prst="line">
            <a:avLst/>
          </a:prstGeom>
          <a:ln>
            <a:solidFill>
              <a:srgbClr val="FFAC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14757033" y="12121279"/>
            <a:ext cx="1" cy="7509150"/>
          </a:xfrm>
          <a:prstGeom prst="line">
            <a:avLst/>
          </a:prstGeom>
          <a:ln>
            <a:solidFill>
              <a:srgbClr val="FFAC00"/>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77289" y="12049366"/>
            <a:ext cx="1529073" cy="730521"/>
          </a:xfrm>
          <a:prstGeom prst="rect">
            <a:avLst/>
          </a:prstGeom>
          <a:noFill/>
          <a:ln>
            <a:noFill/>
          </a:ln>
        </p:spPr>
        <p:txBody>
          <a:bodyPr wrap="none" rtlCol="0">
            <a:spAutoFit/>
          </a:bodyPr>
          <a:lstStyle/>
          <a:p>
            <a:r>
              <a:rPr lang="en-US" b="1" u="sng" dirty="0" smtClean="0">
                <a:solidFill>
                  <a:srgbClr val="FFAC00"/>
                </a:solidFill>
              </a:rPr>
              <a:t>Part V</a:t>
            </a:r>
            <a:endParaRPr lang="en-US" b="1" u="sng" dirty="0">
              <a:solidFill>
                <a:srgbClr val="FFAC00"/>
              </a:solidFill>
            </a:endParaRPr>
          </a:p>
        </p:txBody>
      </p:sp>
      <mc:AlternateContent xmlns:mc="http://schemas.openxmlformats.org/markup-compatibility/2006" xmlns:a14="http://schemas.microsoft.com/office/drawing/2010/main">
        <mc:Choice Requires="a14">
          <p:sp>
            <p:nvSpPr>
              <p:cNvPr id="18" name="TextBox 17"/>
              <p:cNvSpPr txBox="1"/>
              <p:nvPr/>
            </p:nvSpPr>
            <p:spPr>
              <a:xfrm>
                <a:off x="144966" y="4694663"/>
                <a:ext cx="7069177" cy="1664238"/>
              </a:xfrm>
              <a:prstGeom prst="rect">
                <a:avLst/>
              </a:prstGeom>
              <a:noFill/>
            </p:spPr>
            <p:txBody>
              <a:bodyPr wrap="square" rtlCol="0">
                <a:spAutoFit/>
              </a:bodyPr>
              <a:lstStyle/>
              <a:p>
                <a:pPr marL="171450" indent="-171450">
                  <a:buFont typeface="Arial" charset="0"/>
                  <a:buChar char="•"/>
                </a:pPr>
                <a:r>
                  <a:rPr lang="en-US" sz="1600" dirty="0"/>
                  <a:t>This graph represents the negative mean log squared dev set error (10—fold cross-validation) vs </a:t>
                </a:r>
                <a:r>
                  <a:rPr lang="en-US" sz="1600" dirty="0" smtClean="0"/>
                  <a:t>metrics (</a:t>
                </a:r>
                <a:r>
                  <a:rPr lang="en-US" sz="1600" dirty="0" err="1" smtClean="0"/>
                  <a:t>euclidean</a:t>
                </a:r>
                <a:r>
                  <a:rPr lang="en-US" sz="1600" dirty="0" smtClean="0"/>
                  <a:t>, </a:t>
                </a:r>
                <a:r>
                  <a:rPr lang="en-US" sz="1600" dirty="0" err="1" smtClean="0"/>
                  <a:t>manhattan</a:t>
                </a:r>
                <a:r>
                  <a:rPr lang="en-US" sz="1600" dirty="0" smtClean="0"/>
                  <a:t>, and </a:t>
                </a:r>
                <a:r>
                  <a:rPr lang="en-US" sz="1600" dirty="0" err="1" smtClean="0"/>
                  <a:t>chebyshev</a:t>
                </a:r>
                <a:r>
                  <a:rPr lang="en-US" sz="1600" dirty="0" smtClean="0"/>
                  <a:t>). </a:t>
                </a:r>
                <a:endParaRPr lang="en-US" sz="1600" dirty="0"/>
              </a:p>
              <a:p>
                <a:pPr marL="171450" indent="-171450">
                  <a:buFont typeface="Arial" charset="0"/>
                  <a:buChar char="•"/>
                </a:pPr>
                <a:r>
                  <a:rPr lang="en-US" sz="1600" dirty="0" smtClean="0"/>
                  <a:t> We need a new metric because the </a:t>
                </a:r>
                <a:r>
                  <a:rPr lang="en-US" sz="1600" dirty="0" err="1" smtClean="0"/>
                  <a:t>wminkowski</a:t>
                </a:r>
                <a:r>
                  <a:rPr lang="en-US" sz="1600" dirty="0" smtClean="0"/>
                  <a:t> metric failed us.</a:t>
                </a:r>
              </a:p>
              <a:p>
                <a:pPr marL="171450" indent="-171450">
                  <a:buFont typeface="Arial" charset="0"/>
                  <a:buChar char="•"/>
                </a:pPr>
                <a:r>
                  <a:rPr lang="en-US" sz="1600" dirty="0" smtClean="0"/>
                  <a:t>The best performing metric is </a:t>
                </a:r>
                <a:r>
                  <a:rPr lang="en-US" sz="1600" b="1" dirty="0" smtClean="0"/>
                  <a:t>metric=</a:t>
                </a:r>
                <a:r>
                  <a:rPr lang="en-US" sz="1600" b="1" dirty="0" err="1" smtClean="0"/>
                  <a:t>manhattan</a:t>
                </a:r>
                <a:r>
                  <a:rPr lang="en-US" sz="1600" dirty="0" smtClean="0"/>
                  <a:t>, which has the equation </a:t>
                </a:r>
                <a14:m>
                  <m:oMath xmlns:m="http://schemas.openxmlformats.org/officeDocument/2006/math">
                    <m:nary>
                      <m:naryPr>
                        <m:chr m:val="∑"/>
                        <m:ctrlPr>
                          <a:rPr lang="is-IS" sz="1600" i="1">
                            <a:latin typeface="Cambria Math" charset="0"/>
                          </a:rPr>
                        </m:ctrlPr>
                      </m:naryPr>
                      <m:sub>
                        <m:r>
                          <m:rPr>
                            <m:brk m:alnAt="23"/>
                          </m:rPr>
                          <a:rPr lang="en-US" sz="1600" i="1">
                            <a:latin typeface="Cambria Math" charset="0"/>
                          </a:rPr>
                          <m:t>𝑖</m:t>
                        </m:r>
                        <m:r>
                          <a:rPr lang="en-US" sz="1600" i="1">
                            <a:latin typeface="Cambria Math" charset="0"/>
                          </a:rPr>
                          <m:t>=1</m:t>
                        </m:r>
                      </m:sub>
                      <m:sup>
                        <m:r>
                          <a:rPr lang="en-US" sz="1600" i="1">
                            <a:latin typeface="Cambria Math" charset="0"/>
                          </a:rPr>
                          <m:t>𝑁</m:t>
                        </m:r>
                        <m:r>
                          <a:rPr lang="en-US" sz="1600" i="1">
                            <a:latin typeface="Cambria Math" charset="0"/>
                          </a:rPr>
                          <m:t>−</m:t>
                        </m:r>
                        <m:r>
                          <a:rPr lang="en-US" sz="1600" i="1">
                            <a:latin typeface="Cambria Math" charset="0"/>
                          </a:rPr>
                          <m:t>𝑓𝑒𝑎𝑡𝑢𝑟𝑒𝑠</m:t>
                        </m:r>
                      </m:sup>
                      <m:e>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1</m:t>
                            </m:r>
                            <m:r>
                              <a:rPr lang="en-US" sz="1600" i="1">
                                <a:latin typeface="Cambria Math" charset="0"/>
                              </a:rPr>
                              <m:t>𝑖</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2</m:t>
                            </m:r>
                            <m:r>
                              <a:rPr lang="en-US" sz="1600" i="1">
                                <a:latin typeface="Cambria Math" charset="0"/>
                              </a:rPr>
                              <m:t>𝑖</m:t>
                            </m:r>
                          </m:sub>
                        </m:sSub>
                        <m:r>
                          <a:rPr lang="en-US" sz="1600" i="1">
                            <a:latin typeface="Cambria Math" charset="0"/>
                          </a:rPr>
                          <m:t>|</m:t>
                        </m:r>
                      </m:e>
                    </m:nary>
                  </m:oMath>
                </a14:m>
                <a:r>
                  <a:rPr lang="en-US" sz="1600" dirty="0"/>
                  <a:t> where </a:t>
                </a:r>
                <a14:m>
                  <m:oMath xmlns:m="http://schemas.openxmlformats.org/officeDocument/2006/math">
                    <m:sSub>
                      <m:sSubPr>
                        <m:ctrlPr>
                          <a:rPr lang="en-US" sz="1600" i="1">
                            <a:latin typeface="Cambria Math" charset="0"/>
                          </a:rPr>
                        </m:ctrlPr>
                      </m:sSubPr>
                      <m:e>
                        <m:r>
                          <a:rPr lang="en-US" sz="1600" i="1">
                            <a:latin typeface="Cambria Math" charset="0"/>
                          </a:rPr>
                          <m:t>𝑋</m:t>
                        </m:r>
                      </m:e>
                      <m:sub>
                        <m:r>
                          <a:rPr lang="en-US" sz="1600" i="1">
                            <a:latin typeface="Cambria Math" charset="0"/>
                          </a:rPr>
                          <m:t>1</m:t>
                        </m:r>
                      </m:sub>
                    </m:sSub>
                    <m:r>
                      <a:rPr lang="en-US" sz="1600" i="1">
                        <a:latin typeface="Cambria Math" charset="0"/>
                      </a:rPr>
                      <m:t>=</m:t>
                    </m:r>
                    <m:d>
                      <m:dPr>
                        <m:begChr m:val="{"/>
                        <m:endChr m:val="}"/>
                        <m:ctrlPr>
                          <a:rPr lang="en-US" sz="1600" i="1">
                            <a:latin typeface="Cambria Math" charset="0"/>
                          </a:rPr>
                        </m:ctrlPr>
                      </m:dPr>
                      <m:e>
                        <m:sSub>
                          <m:sSubPr>
                            <m:ctrlPr>
                              <a:rPr lang="en-US" sz="1600" i="1">
                                <a:latin typeface="Cambria Math" charset="0"/>
                              </a:rPr>
                            </m:ctrlPr>
                          </m:sSubPr>
                          <m:e>
                            <m:r>
                              <a:rPr lang="en-US" sz="1600" i="1">
                                <a:latin typeface="Cambria Math" charset="0"/>
                              </a:rPr>
                              <m:t>𝑥</m:t>
                            </m:r>
                          </m:e>
                          <m:sub>
                            <m:r>
                              <a:rPr lang="en-US" sz="1600" i="1">
                                <a:latin typeface="Cambria Math" charset="0"/>
                              </a:rPr>
                              <m:t>11</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12</m:t>
                            </m:r>
                          </m:sub>
                        </m:sSub>
                        <m:r>
                          <a:rPr lang="en-US" sz="1600" i="1">
                            <a:latin typeface="Cambria Math" charset="0"/>
                          </a:rPr>
                          <m:t>, …, </m:t>
                        </m:r>
                        <m:sSub>
                          <m:sSubPr>
                            <m:ctrlPr>
                              <a:rPr lang="en-US" sz="1600" i="1">
                                <a:latin typeface="Cambria Math" charset="0"/>
                              </a:rPr>
                            </m:ctrlPr>
                          </m:sSubPr>
                          <m:e>
                            <m:r>
                              <a:rPr lang="en-US" sz="1600" i="1">
                                <a:latin typeface="Cambria Math" charset="0"/>
                              </a:rPr>
                              <m:t>𝑥</m:t>
                            </m:r>
                          </m:e>
                          <m:sub>
                            <m:r>
                              <a:rPr lang="en-US" sz="1600" i="1">
                                <a:latin typeface="Cambria Math" charset="0"/>
                              </a:rPr>
                              <m:t>1</m:t>
                            </m:r>
                            <m:r>
                              <a:rPr lang="en-US" sz="1600" i="1">
                                <a:latin typeface="Cambria Math" charset="0"/>
                              </a:rPr>
                              <m:t>𝑁</m:t>
                            </m:r>
                            <m:r>
                              <a:rPr lang="en-US" sz="1600" i="1">
                                <a:latin typeface="Cambria Math" charset="0"/>
                              </a:rPr>
                              <m:t>−</m:t>
                            </m:r>
                            <m:r>
                              <a:rPr lang="en-US" sz="1600" i="1">
                                <a:latin typeface="Cambria Math" charset="0"/>
                              </a:rPr>
                              <m:t>𝑓𝑒𝑎𝑡𝑢𝑟𝑒𝑠</m:t>
                            </m:r>
                          </m:sub>
                        </m:sSub>
                      </m:e>
                    </m:d>
                  </m:oMath>
                </a14:m>
                <a:r>
                  <a:rPr lang="en-US" sz="1600" dirty="0"/>
                  <a:t> and </a:t>
                </a:r>
                <a14:m>
                  <m:oMath xmlns:m="http://schemas.openxmlformats.org/officeDocument/2006/math">
                    <m:sSub>
                      <m:sSubPr>
                        <m:ctrlPr>
                          <a:rPr lang="en-US" sz="1600" i="1">
                            <a:latin typeface="Cambria Math" charset="0"/>
                          </a:rPr>
                        </m:ctrlPr>
                      </m:sSubPr>
                      <m:e>
                        <m:r>
                          <a:rPr lang="en-US" sz="1600" i="1">
                            <a:latin typeface="Cambria Math" charset="0"/>
                          </a:rPr>
                          <m:t>𝑋</m:t>
                        </m:r>
                      </m:e>
                      <m:sub>
                        <m:r>
                          <a:rPr lang="en-US" sz="1600" i="1">
                            <a:latin typeface="Cambria Math" charset="0"/>
                          </a:rPr>
                          <m:t>2</m:t>
                        </m:r>
                      </m:sub>
                    </m:sSub>
                    <m:r>
                      <a:rPr lang="en-US" sz="1600" i="1">
                        <a:latin typeface="Cambria Math" charset="0"/>
                      </a:rPr>
                      <m:t>=</m:t>
                    </m:r>
                    <m:d>
                      <m:dPr>
                        <m:begChr m:val="{"/>
                        <m:endChr m:val="}"/>
                        <m:ctrlPr>
                          <a:rPr lang="en-US" sz="1600" i="1">
                            <a:latin typeface="Cambria Math" charset="0"/>
                          </a:rPr>
                        </m:ctrlPr>
                      </m:dPr>
                      <m:e>
                        <m:sSub>
                          <m:sSubPr>
                            <m:ctrlPr>
                              <a:rPr lang="en-US" sz="1600" i="1">
                                <a:latin typeface="Cambria Math" charset="0"/>
                              </a:rPr>
                            </m:ctrlPr>
                          </m:sSubPr>
                          <m:e>
                            <m:r>
                              <a:rPr lang="en-US" sz="1600" i="1">
                                <a:latin typeface="Cambria Math" charset="0"/>
                              </a:rPr>
                              <m:t>𝑥</m:t>
                            </m:r>
                          </m:e>
                          <m:sub>
                            <m:r>
                              <a:rPr lang="en-US" sz="1600" i="1">
                                <a:latin typeface="Cambria Math" charset="0"/>
                              </a:rPr>
                              <m:t>21</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22</m:t>
                            </m:r>
                          </m:sub>
                        </m:sSub>
                        <m:r>
                          <a:rPr lang="en-US" sz="1600" i="1">
                            <a:latin typeface="Cambria Math" charset="0"/>
                          </a:rPr>
                          <m:t>, …, </m:t>
                        </m:r>
                        <m:sSub>
                          <m:sSubPr>
                            <m:ctrlPr>
                              <a:rPr lang="en-US" sz="1600" i="1">
                                <a:latin typeface="Cambria Math" charset="0"/>
                              </a:rPr>
                            </m:ctrlPr>
                          </m:sSubPr>
                          <m:e>
                            <m:r>
                              <a:rPr lang="en-US" sz="1600" i="1">
                                <a:latin typeface="Cambria Math" charset="0"/>
                              </a:rPr>
                              <m:t>𝑥</m:t>
                            </m:r>
                          </m:e>
                          <m:sub>
                            <m:r>
                              <a:rPr lang="en-US" sz="1600" i="1">
                                <a:latin typeface="Cambria Math" charset="0"/>
                              </a:rPr>
                              <m:t>2</m:t>
                            </m:r>
                            <m:r>
                              <a:rPr lang="en-US" sz="1600" i="1">
                                <a:latin typeface="Cambria Math" charset="0"/>
                              </a:rPr>
                              <m:t>𝑁</m:t>
                            </m:r>
                            <m:r>
                              <a:rPr lang="en-US" sz="1600" i="1">
                                <a:latin typeface="Cambria Math" charset="0"/>
                              </a:rPr>
                              <m:t>−</m:t>
                            </m:r>
                            <m:r>
                              <a:rPr lang="en-US" sz="1600" i="1">
                                <a:latin typeface="Cambria Math" charset="0"/>
                              </a:rPr>
                              <m:t>𝑓𝑒𝑎𝑡𝑢𝑟𝑒𝑠</m:t>
                            </m:r>
                          </m:sub>
                        </m:sSub>
                      </m:e>
                    </m:d>
                  </m:oMath>
                </a14:m>
                <a:r>
                  <a:rPr lang="en-US" sz="1600" dirty="0" smtClean="0"/>
                  <a:t> . This is essentially a </a:t>
                </a:r>
                <a:r>
                  <a:rPr lang="en-US" sz="1600" dirty="0" err="1" smtClean="0"/>
                  <a:t>minkowski</a:t>
                </a:r>
                <a:r>
                  <a:rPr lang="en-US" sz="1600" dirty="0" smtClean="0"/>
                  <a:t> equation with p=1. </a:t>
                </a:r>
                <a:endParaRPr 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44966" y="4694663"/>
                <a:ext cx="7069177" cy="1664238"/>
              </a:xfrm>
              <a:prstGeom prst="rect">
                <a:avLst/>
              </a:prstGeom>
              <a:blipFill rotWithShape="0">
                <a:blip r:embed="rId8"/>
                <a:stretch>
                  <a:fillRect l="-1553" t="-1099" b="-16117"/>
                </a:stretch>
              </a:blipFill>
            </p:spPr>
            <p:txBody>
              <a:bodyPr/>
              <a:lstStyle/>
              <a:p>
                <a:r>
                  <a:rPr lang="en-US">
                    <a:noFill/>
                  </a:rPr>
                  <a:t> </a:t>
                </a:r>
              </a:p>
            </p:txBody>
          </p:sp>
        </mc:Fallback>
      </mc:AlternateContent>
      <p:grpSp>
        <p:nvGrpSpPr>
          <p:cNvPr id="20" name="Group 19"/>
          <p:cNvGrpSpPr/>
          <p:nvPr/>
        </p:nvGrpSpPr>
        <p:grpSpPr>
          <a:xfrm>
            <a:off x="1967375" y="1846358"/>
            <a:ext cx="5097191" cy="2764840"/>
            <a:chOff x="992829" y="1862003"/>
            <a:chExt cx="5097191" cy="2764840"/>
          </a:xfrm>
        </p:grpSpPr>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829" y="1862003"/>
              <a:ext cx="5097191" cy="2764840"/>
            </a:xfrm>
            <a:prstGeom prst="rect">
              <a:avLst/>
            </a:prstGeom>
          </p:spPr>
        </p:pic>
        <p:sp>
          <p:nvSpPr>
            <p:cNvPr id="19" name="Oval 18"/>
            <p:cNvSpPr/>
            <p:nvPr/>
          </p:nvSpPr>
          <p:spPr>
            <a:xfrm>
              <a:off x="1592848" y="2300610"/>
              <a:ext cx="144966" cy="13381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3300376" y="2030832"/>
              <a:ext cx="144966" cy="133814"/>
            </a:xfrm>
            <a:prstGeom prst="ellipse">
              <a:avLst/>
            </a:prstGeom>
            <a:solidFill>
              <a:srgbClr val="EDEB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4981191" y="4123483"/>
              <a:ext cx="144966" cy="13381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8" name="TextBox 127"/>
              <p:cNvSpPr txBox="1"/>
              <p:nvPr/>
            </p:nvSpPr>
            <p:spPr>
              <a:xfrm>
                <a:off x="7273837" y="4666343"/>
                <a:ext cx="7281612" cy="1664238"/>
              </a:xfrm>
              <a:prstGeom prst="rect">
                <a:avLst/>
              </a:prstGeom>
              <a:noFill/>
            </p:spPr>
            <p:txBody>
              <a:bodyPr wrap="square" rtlCol="0">
                <a:spAutoFit/>
              </a:bodyPr>
              <a:lstStyle/>
              <a:p>
                <a:pPr marL="171450" indent="-171450">
                  <a:buFont typeface="Arial" charset="0"/>
                  <a:buChar char="•"/>
                </a:pPr>
                <a:r>
                  <a:rPr lang="en-US" sz="1600" dirty="0"/>
                  <a:t>This graph represents the negative mean log squared dev set error (10—fold cross-validation) vs </a:t>
                </a:r>
                <a:r>
                  <a:rPr lang="en-US" sz="1600" dirty="0" smtClean="0"/>
                  <a:t>p-value for a </a:t>
                </a:r>
                <a:r>
                  <a:rPr lang="en-US" sz="1600" dirty="0" err="1" smtClean="0"/>
                  <a:t>minkowski</a:t>
                </a:r>
                <a:r>
                  <a:rPr lang="en-US" sz="1600" dirty="0" smtClean="0"/>
                  <a:t> metric. </a:t>
                </a:r>
                <a:endParaRPr lang="en-US" sz="1600" dirty="0"/>
              </a:p>
              <a:p>
                <a:pPr marL="171450" indent="-171450">
                  <a:buFont typeface="Arial" charset="0"/>
                  <a:buChar char="•"/>
                </a:pPr>
                <a:r>
                  <a:rPr lang="en-US" sz="1600" dirty="0" smtClean="0"/>
                  <a:t>The best performing p-value is </a:t>
                </a:r>
                <a:r>
                  <a:rPr lang="en-US" sz="1600" b="1" dirty="0" smtClean="0"/>
                  <a:t>p=1</a:t>
                </a:r>
                <a:r>
                  <a:rPr lang="en-US" sz="1600" dirty="0" smtClean="0"/>
                  <a:t>, which has the equation </a:t>
                </a:r>
                <a14:m>
                  <m:oMath xmlns:m="http://schemas.openxmlformats.org/officeDocument/2006/math">
                    <m:nary>
                      <m:naryPr>
                        <m:chr m:val="∑"/>
                        <m:ctrlPr>
                          <a:rPr lang="is-IS" sz="1600" i="1">
                            <a:latin typeface="Cambria Math" charset="0"/>
                          </a:rPr>
                        </m:ctrlPr>
                      </m:naryPr>
                      <m:sub>
                        <m:r>
                          <m:rPr>
                            <m:brk m:alnAt="23"/>
                          </m:rPr>
                          <a:rPr lang="en-US" sz="1600" i="1">
                            <a:latin typeface="Cambria Math" charset="0"/>
                          </a:rPr>
                          <m:t>𝑖</m:t>
                        </m:r>
                        <m:r>
                          <a:rPr lang="en-US" sz="1600" i="1">
                            <a:latin typeface="Cambria Math" charset="0"/>
                          </a:rPr>
                          <m:t>=1</m:t>
                        </m:r>
                      </m:sub>
                      <m:sup>
                        <m:r>
                          <a:rPr lang="en-US" sz="1600" i="1">
                            <a:latin typeface="Cambria Math" charset="0"/>
                          </a:rPr>
                          <m:t>𝑁</m:t>
                        </m:r>
                        <m:r>
                          <a:rPr lang="en-US" sz="1600" i="1">
                            <a:latin typeface="Cambria Math" charset="0"/>
                          </a:rPr>
                          <m:t>−</m:t>
                        </m:r>
                        <m:r>
                          <a:rPr lang="en-US" sz="1600" i="1">
                            <a:latin typeface="Cambria Math" charset="0"/>
                          </a:rPr>
                          <m:t>𝑓𝑒𝑎𝑡𝑢𝑟𝑒𝑠</m:t>
                        </m:r>
                      </m:sup>
                      <m:e>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1</m:t>
                            </m:r>
                            <m:r>
                              <a:rPr lang="en-US" sz="1600" i="1">
                                <a:latin typeface="Cambria Math" charset="0"/>
                              </a:rPr>
                              <m:t>𝑖</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2</m:t>
                            </m:r>
                            <m:r>
                              <a:rPr lang="en-US" sz="1600" i="1">
                                <a:latin typeface="Cambria Math" charset="0"/>
                              </a:rPr>
                              <m:t>𝑖</m:t>
                            </m:r>
                          </m:sub>
                        </m:sSub>
                        <m:r>
                          <a:rPr lang="en-US" sz="1600" i="1">
                            <a:latin typeface="Cambria Math" charset="0"/>
                          </a:rPr>
                          <m:t>|</m:t>
                        </m:r>
                      </m:e>
                    </m:nary>
                  </m:oMath>
                </a14:m>
                <a:r>
                  <a:rPr lang="en-US" sz="1600" dirty="0"/>
                  <a:t> where </a:t>
                </a:r>
                <a14:m>
                  <m:oMath xmlns:m="http://schemas.openxmlformats.org/officeDocument/2006/math">
                    <m:sSub>
                      <m:sSubPr>
                        <m:ctrlPr>
                          <a:rPr lang="en-US" sz="1600" i="1">
                            <a:latin typeface="Cambria Math" charset="0"/>
                          </a:rPr>
                        </m:ctrlPr>
                      </m:sSubPr>
                      <m:e>
                        <m:r>
                          <a:rPr lang="en-US" sz="1600" i="1">
                            <a:latin typeface="Cambria Math" charset="0"/>
                          </a:rPr>
                          <m:t>𝑋</m:t>
                        </m:r>
                      </m:e>
                      <m:sub>
                        <m:r>
                          <a:rPr lang="en-US" sz="1600" i="1">
                            <a:latin typeface="Cambria Math" charset="0"/>
                          </a:rPr>
                          <m:t>1</m:t>
                        </m:r>
                      </m:sub>
                    </m:sSub>
                    <m:r>
                      <a:rPr lang="en-US" sz="1600" i="1">
                        <a:latin typeface="Cambria Math" charset="0"/>
                      </a:rPr>
                      <m:t>=</m:t>
                    </m:r>
                    <m:d>
                      <m:dPr>
                        <m:begChr m:val="{"/>
                        <m:endChr m:val="}"/>
                        <m:ctrlPr>
                          <a:rPr lang="en-US" sz="1600" i="1">
                            <a:latin typeface="Cambria Math" charset="0"/>
                          </a:rPr>
                        </m:ctrlPr>
                      </m:dPr>
                      <m:e>
                        <m:sSub>
                          <m:sSubPr>
                            <m:ctrlPr>
                              <a:rPr lang="en-US" sz="1600" i="1">
                                <a:latin typeface="Cambria Math" charset="0"/>
                              </a:rPr>
                            </m:ctrlPr>
                          </m:sSubPr>
                          <m:e>
                            <m:r>
                              <a:rPr lang="en-US" sz="1600" i="1">
                                <a:latin typeface="Cambria Math" charset="0"/>
                              </a:rPr>
                              <m:t>𝑥</m:t>
                            </m:r>
                          </m:e>
                          <m:sub>
                            <m:r>
                              <a:rPr lang="en-US" sz="1600" i="1">
                                <a:latin typeface="Cambria Math" charset="0"/>
                              </a:rPr>
                              <m:t>11</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12</m:t>
                            </m:r>
                          </m:sub>
                        </m:sSub>
                        <m:r>
                          <a:rPr lang="en-US" sz="1600" i="1">
                            <a:latin typeface="Cambria Math" charset="0"/>
                          </a:rPr>
                          <m:t>, …, </m:t>
                        </m:r>
                        <m:sSub>
                          <m:sSubPr>
                            <m:ctrlPr>
                              <a:rPr lang="en-US" sz="1600" i="1">
                                <a:latin typeface="Cambria Math" charset="0"/>
                              </a:rPr>
                            </m:ctrlPr>
                          </m:sSubPr>
                          <m:e>
                            <m:r>
                              <a:rPr lang="en-US" sz="1600" i="1">
                                <a:latin typeface="Cambria Math" charset="0"/>
                              </a:rPr>
                              <m:t>𝑥</m:t>
                            </m:r>
                          </m:e>
                          <m:sub>
                            <m:r>
                              <a:rPr lang="en-US" sz="1600" i="1">
                                <a:latin typeface="Cambria Math" charset="0"/>
                              </a:rPr>
                              <m:t>1</m:t>
                            </m:r>
                            <m:r>
                              <a:rPr lang="en-US" sz="1600" i="1">
                                <a:latin typeface="Cambria Math" charset="0"/>
                              </a:rPr>
                              <m:t>𝑁</m:t>
                            </m:r>
                            <m:r>
                              <a:rPr lang="en-US" sz="1600" i="1">
                                <a:latin typeface="Cambria Math" charset="0"/>
                              </a:rPr>
                              <m:t>−</m:t>
                            </m:r>
                            <m:r>
                              <a:rPr lang="en-US" sz="1600" i="1">
                                <a:latin typeface="Cambria Math" charset="0"/>
                              </a:rPr>
                              <m:t>𝑓𝑒𝑎𝑡𝑢𝑟𝑒𝑠</m:t>
                            </m:r>
                          </m:sub>
                        </m:sSub>
                      </m:e>
                    </m:d>
                  </m:oMath>
                </a14:m>
                <a:r>
                  <a:rPr lang="en-US" sz="1600" dirty="0"/>
                  <a:t> and </a:t>
                </a:r>
                <a14:m>
                  <m:oMath xmlns:m="http://schemas.openxmlformats.org/officeDocument/2006/math">
                    <m:sSub>
                      <m:sSubPr>
                        <m:ctrlPr>
                          <a:rPr lang="en-US" sz="1600" i="1">
                            <a:latin typeface="Cambria Math" charset="0"/>
                          </a:rPr>
                        </m:ctrlPr>
                      </m:sSubPr>
                      <m:e>
                        <m:r>
                          <a:rPr lang="en-US" sz="1600" i="1">
                            <a:latin typeface="Cambria Math" charset="0"/>
                          </a:rPr>
                          <m:t>𝑋</m:t>
                        </m:r>
                      </m:e>
                      <m:sub>
                        <m:r>
                          <a:rPr lang="en-US" sz="1600" i="1">
                            <a:latin typeface="Cambria Math" charset="0"/>
                          </a:rPr>
                          <m:t>2</m:t>
                        </m:r>
                      </m:sub>
                    </m:sSub>
                    <m:r>
                      <a:rPr lang="en-US" sz="1600" i="1">
                        <a:latin typeface="Cambria Math" charset="0"/>
                      </a:rPr>
                      <m:t>=</m:t>
                    </m:r>
                    <m:d>
                      <m:dPr>
                        <m:begChr m:val="{"/>
                        <m:endChr m:val="}"/>
                        <m:ctrlPr>
                          <a:rPr lang="en-US" sz="1600" i="1">
                            <a:latin typeface="Cambria Math" charset="0"/>
                          </a:rPr>
                        </m:ctrlPr>
                      </m:dPr>
                      <m:e>
                        <m:sSub>
                          <m:sSubPr>
                            <m:ctrlPr>
                              <a:rPr lang="en-US" sz="1600" i="1">
                                <a:latin typeface="Cambria Math" charset="0"/>
                              </a:rPr>
                            </m:ctrlPr>
                          </m:sSubPr>
                          <m:e>
                            <m:r>
                              <a:rPr lang="en-US" sz="1600" i="1">
                                <a:latin typeface="Cambria Math" charset="0"/>
                              </a:rPr>
                              <m:t>𝑥</m:t>
                            </m:r>
                          </m:e>
                          <m:sub>
                            <m:r>
                              <a:rPr lang="en-US" sz="1600" i="1">
                                <a:latin typeface="Cambria Math" charset="0"/>
                              </a:rPr>
                              <m:t>21</m:t>
                            </m:r>
                          </m:sub>
                        </m:sSub>
                        <m:r>
                          <a:rPr lang="en-US" sz="1600" i="1">
                            <a:latin typeface="Cambria Math" charset="0"/>
                          </a:rPr>
                          <m:t>,</m:t>
                        </m:r>
                        <m:sSub>
                          <m:sSubPr>
                            <m:ctrlPr>
                              <a:rPr lang="en-US" sz="1600" i="1">
                                <a:latin typeface="Cambria Math" charset="0"/>
                              </a:rPr>
                            </m:ctrlPr>
                          </m:sSubPr>
                          <m:e>
                            <m:r>
                              <a:rPr lang="en-US" sz="1600" i="1">
                                <a:latin typeface="Cambria Math" charset="0"/>
                              </a:rPr>
                              <m:t>𝑥</m:t>
                            </m:r>
                          </m:e>
                          <m:sub>
                            <m:r>
                              <a:rPr lang="en-US" sz="1600" i="1">
                                <a:latin typeface="Cambria Math" charset="0"/>
                              </a:rPr>
                              <m:t>22</m:t>
                            </m:r>
                          </m:sub>
                        </m:sSub>
                        <m:r>
                          <a:rPr lang="en-US" sz="1600" i="1">
                            <a:latin typeface="Cambria Math" charset="0"/>
                          </a:rPr>
                          <m:t>, …, </m:t>
                        </m:r>
                        <m:sSub>
                          <m:sSubPr>
                            <m:ctrlPr>
                              <a:rPr lang="en-US" sz="1600" i="1">
                                <a:latin typeface="Cambria Math" charset="0"/>
                              </a:rPr>
                            </m:ctrlPr>
                          </m:sSubPr>
                          <m:e>
                            <m:r>
                              <a:rPr lang="en-US" sz="1600" i="1">
                                <a:latin typeface="Cambria Math" charset="0"/>
                              </a:rPr>
                              <m:t>𝑥</m:t>
                            </m:r>
                          </m:e>
                          <m:sub>
                            <m:r>
                              <a:rPr lang="en-US" sz="1600" i="1">
                                <a:latin typeface="Cambria Math" charset="0"/>
                              </a:rPr>
                              <m:t>2</m:t>
                            </m:r>
                            <m:r>
                              <a:rPr lang="en-US" sz="1600" i="1">
                                <a:latin typeface="Cambria Math" charset="0"/>
                              </a:rPr>
                              <m:t>𝑁</m:t>
                            </m:r>
                            <m:r>
                              <a:rPr lang="en-US" sz="1600" i="1">
                                <a:latin typeface="Cambria Math" charset="0"/>
                              </a:rPr>
                              <m:t>−</m:t>
                            </m:r>
                            <m:r>
                              <a:rPr lang="en-US" sz="1600" i="1">
                                <a:latin typeface="Cambria Math" charset="0"/>
                              </a:rPr>
                              <m:t>𝑓𝑒𝑎𝑡𝑢𝑟𝑒𝑠</m:t>
                            </m:r>
                          </m:sub>
                        </m:sSub>
                      </m:e>
                    </m:d>
                  </m:oMath>
                </a14:m>
                <a:r>
                  <a:rPr lang="en-US" sz="1600" dirty="0" smtClean="0"/>
                  <a:t> . This is essentially a </a:t>
                </a:r>
                <a:r>
                  <a:rPr lang="en-US" sz="1600" dirty="0" err="1" smtClean="0"/>
                  <a:t>manhattan</a:t>
                </a:r>
                <a:r>
                  <a:rPr lang="en-US" sz="1600" dirty="0" smtClean="0"/>
                  <a:t> equation that we found was the most optimal in Round I. </a:t>
                </a:r>
              </a:p>
              <a:p>
                <a:pPr marL="171450" indent="-171450">
                  <a:buFont typeface="Arial" charset="0"/>
                  <a:buChar char="•"/>
                </a:pPr>
                <a:r>
                  <a:rPr lang="en-US" sz="1600" dirty="0" smtClean="0"/>
                  <a:t>Therefore, I will keep metric=</a:t>
                </a:r>
                <a:r>
                  <a:rPr lang="en-US" sz="1600" dirty="0" err="1" smtClean="0"/>
                  <a:t>manhattan</a:t>
                </a:r>
                <a:r>
                  <a:rPr lang="en-US" sz="1600" dirty="0"/>
                  <a:t> </a:t>
                </a:r>
                <a:r>
                  <a:rPr lang="en-US" sz="1600" dirty="0" smtClean="0"/>
                  <a:t>moving forward.</a:t>
                </a:r>
                <a:endParaRPr lang="en-US" sz="1600" dirty="0"/>
              </a:p>
            </p:txBody>
          </p:sp>
        </mc:Choice>
        <mc:Fallback xmlns="">
          <p:sp>
            <p:nvSpPr>
              <p:cNvPr id="128" name="TextBox 127"/>
              <p:cNvSpPr txBox="1">
                <a:spLocks noRot="1" noChangeAspect="1" noMove="1" noResize="1" noEditPoints="1" noAdjustHandles="1" noChangeArrowheads="1" noChangeShapeType="1" noTextEdit="1"/>
              </p:cNvSpPr>
              <p:nvPr/>
            </p:nvSpPr>
            <p:spPr>
              <a:xfrm>
                <a:off x="7273837" y="4666343"/>
                <a:ext cx="7281612" cy="1664238"/>
              </a:xfrm>
              <a:prstGeom prst="rect">
                <a:avLst/>
              </a:prstGeom>
              <a:blipFill rotWithShape="0">
                <a:blip r:embed="rId10"/>
                <a:stretch>
                  <a:fillRect l="-335" t="-1099" r="-251" b="-4029"/>
                </a:stretch>
              </a:blipFill>
            </p:spPr>
            <p:txBody>
              <a:bodyPr/>
              <a:lstStyle/>
              <a:p>
                <a:r>
                  <a:rPr lang="en-US">
                    <a:noFill/>
                  </a:rPr>
                  <a:t> </a:t>
                </a:r>
              </a:p>
            </p:txBody>
          </p:sp>
        </mc:Fallback>
      </mc:AlternateContent>
      <p:sp>
        <p:nvSpPr>
          <p:cNvPr id="21" name="TextBox 20"/>
          <p:cNvSpPr txBox="1"/>
          <p:nvPr/>
        </p:nvSpPr>
        <p:spPr>
          <a:xfrm>
            <a:off x="19838" y="2690495"/>
            <a:ext cx="1955535" cy="2062103"/>
          </a:xfrm>
          <a:prstGeom prst="rect">
            <a:avLst/>
          </a:prstGeom>
          <a:noFill/>
        </p:spPr>
        <p:txBody>
          <a:bodyPr wrap="square" rtlCol="0">
            <a:spAutoFit/>
          </a:bodyPr>
          <a:lstStyle/>
          <a:p>
            <a:pPr marL="285750" indent="-285750">
              <a:buFont typeface="Arial" charset="0"/>
              <a:buChar char="•"/>
            </a:pPr>
            <a:r>
              <a:rPr lang="en-US" sz="1600" dirty="0" smtClean="0"/>
              <a:t>These are the values that I instantiated for the model; weight = ‘distance’, k = 10, p = 2, algorithm = ‘auto’.</a:t>
            </a:r>
            <a:endParaRPr lang="en-US" sz="1600" dirty="0"/>
          </a:p>
        </p:txBody>
      </p:sp>
      <p:sp>
        <p:nvSpPr>
          <p:cNvPr id="22" name="TextBox 21"/>
          <p:cNvSpPr txBox="1"/>
          <p:nvPr/>
        </p:nvSpPr>
        <p:spPr>
          <a:xfrm>
            <a:off x="14794415" y="3956235"/>
            <a:ext cx="6993318" cy="2185214"/>
          </a:xfrm>
          <a:prstGeom prst="rect">
            <a:avLst/>
          </a:prstGeom>
          <a:noFill/>
        </p:spPr>
        <p:txBody>
          <a:bodyPr wrap="square" rtlCol="0">
            <a:spAutoFit/>
          </a:bodyPr>
          <a:lstStyle/>
          <a:p>
            <a:pPr marL="285750" indent="-285750">
              <a:buFont typeface="Arial" charset="0"/>
              <a:buChar char="•"/>
            </a:pPr>
            <a:r>
              <a:rPr lang="en-US" sz="1700" dirty="0" smtClean="0"/>
              <a:t>I wasn’t able to parameter tune this value due to the way that the </a:t>
            </a:r>
            <a:r>
              <a:rPr lang="en-US" sz="1700" dirty="0" err="1" smtClean="0"/>
              <a:t>metric_params</a:t>
            </a:r>
            <a:r>
              <a:rPr lang="en-US" sz="1700" dirty="0" smtClean="0"/>
              <a:t> parameter needs to take in values. This was too difficult for me to try and figure out and the functions that I created weren’t equipped to work with these hyper-parameters. </a:t>
            </a:r>
          </a:p>
          <a:p>
            <a:pPr marL="285750" indent="-285750">
              <a:buFont typeface="Arial" charset="0"/>
              <a:buChar char="•"/>
            </a:pPr>
            <a:r>
              <a:rPr lang="en-US" sz="1700" dirty="0" smtClean="0"/>
              <a:t>Since KNN didn’t even perform well, I surmised that my time would be better spent moving on to other parameters and different models. If KNN was comparable to </a:t>
            </a:r>
            <a:r>
              <a:rPr lang="en-US" sz="1700" dirty="0" err="1" smtClean="0"/>
              <a:t>XGBoost</a:t>
            </a:r>
            <a:r>
              <a:rPr lang="en-US" sz="1700" dirty="0" smtClean="0"/>
              <a:t>, I would spend more time to figure out how to tune this hyper-parameter.</a:t>
            </a:r>
            <a:endParaRPr lang="en-US" sz="1700" dirty="0"/>
          </a:p>
        </p:txBody>
      </p:sp>
      <p:sp>
        <p:nvSpPr>
          <p:cNvPr id="129" name="TextBox 128"/>
          <p:cNvSpPr txBox="1"/>
          <p:nvPr/>
        </p:nvSpPr>
        <p:spPr>
          <a:xfrm>
            <a:off x="71541" y="10004710"/>
            <a:ext cx="4991705" cy="1815882"/>
          </a:xfrm>
          <a:prstGeom prst="rect">
            <a:avLst/>
          </a:prstGeom>
          <a:noFill/>
        </p:spPr>
        <p:txBody>
          <a:bodyPr wrap="square" rtlCol="0">
            <a:spAutoFit/>
          </a:bodyPr>
          <a:lstStyle/>
          <a:p>
            <a:pPr marL="171450" indent="-171450">
              <a:buFont typeface="Arial" charset="0"/>
              <a:buChar char="•"/>
            </a:pPr>
            <a:r>
              <a:rPr lang="en-US" sz="1400" dirty="0"/>
              <a:t>This graph represents the negative mean log squared dev set error (10—fold cross-validation) vs </a:t>
            </a:r>
            <a:r>
              <a:rPr lang="en-US" sz="1400" dirty="0" err="1" smtClean="0"/>
              <a:t>n_neighbors</a:t>
            </a:r>
            <a:r>
              <a:rPr lang="en-US" sz="1400" dirty="0" smtClean="0"/>
              <a:t>.</a:t>
            </a:r>
          </a:p>
          <a:p>
            <a:pPr marL="171450" indent="-171450">
              <a:buFont typeface="Arial" charset="0"/>
              <a:buChar char="•"/>
            </a:pPr>
            <a:r>
              <a:rPr lang="en-US" sz="1400" dirty="0" smtClean="0"/>
              <a:t>This time, the parameter tuning shows that </a:t>
            </a:r>
            <a:r>
              <a:rPr lang="en-US" sz="1400" b="1" dirty="0" err="1" smtClean="0"/>
              <a:t>n_neighbors</a:t>
            </a:r>
            <a:r>
              <a:rPr lang="en-US" sz="1400" b="1" dirty="0" smtClean="0"/>
              <a:t>=10</a:t>
            </a:r>
            <a:r>
              <a:rPr lang="en-US" sz="1400" dirty="0" smtClean="0"/>
              <a:t> is the best value. This is strange, as this is the value that I instantiated in the beginning of the tuning process. </a:t>
            </a:r>
          </a:p>
          <a:p>
            <a:pPr marL="171450" indent="-171450">
              <a:buFont typeface="Arial" charset="0"/>
              <a:buChar char="•"/>
            </a:pPr>
            <a:r>
              <a:rPr lang="en-US" sz="1400" dirty="0" smtClean="0"/>
              <a:t>KNN seems to have a difficulty moving to non-instantiated values during the tuning process for some reason, I don’t really understand why that’s the case.</a:t>
            </a:r>
            <a:endParaRPr lang="en-US" sz="1400" dirty="0"/>
          </a:p>
        </p:txBody>
      </p:sp>
      <p:sp>
        <p:nvSpPr>
          <p:cNvPr id="130" name="TextBox 129"/>
          <p:cNvSpPr txBox="1"/>
          <p:nvPr/>
        </p:nvSpPr>
        <p:spPr>
          <a:xfrm>
            <a:off x="5385115" y="10090575"/>
            <a:ext cx="5409357" cy="1600438"/>
          </a:xfrm>
          <a:prstGeom prst="rect">
            <a:avLst/>
          </a:prstGeom>
          <a:noFill/>
        </p:spPr>
        <p:txBody>
          <a:bodyPr wrap="square" rtlCol="0">
            <a:spAutoFit/>
          </a:bodyPr>
          <a:lstStyle/>
          <a:p>
            <a:pPr marL="171450" indent="-171450">
              <a:buFont typeface="Arial" charset="0"/>
              <a:buChar char="•"/>
            </a:pPr>
            <a:r>
              <a:rPr lang="en-US" sz="1400" dirty="0"/>
              <a:t>This graph represents the negative mean log squared dev set error (10—fold cross-validation) vs </a:t>
            </a:r>
            <a:r>
              <a:rPr lang="en-US" sz="1400" dirty="0" smtClean="0"/>
              <a:t>algorithm.</a:t>
            </a:r>
          </a:p>
          <a:p>
            <a:pPr marL="171450" indent="-171450">
              <a:buFont typeface="Arial" charset="0"/>
              <a:buChar char="•"/>
            </a:pPr>
            <a:r>
              <a:rPr lang="en-US" sz="1400" dirty="0" smtClean="0"/>
              <a:t>We were able to include the </a:t>
            </a:r>
            <a:r>
              <a:rPr lang="en-US" sz="1400" dirty="0" err="1" smtClean="0"/>
              <a:t>kd_tree</a:t>
            </a:r>
            <a:r>
              <a:rPr lang="en-US" sz="1400" dirty="0" smtClean="0"/>
              <a:t> algorithm this time, as it can take the </a:t>
            </a:r>
            <a:r>
              <a:rPr lang="en-US" sz="1400" dirty="0" err="1" smtClean="0"/>
              <a:t>manhattan</a:t>
            </a:r>
            <a:r>
              <a:rPr lang="en-US" sz="1400" dirty="0" smtClean="0"/>
              <a:t> metric.</a:t>
            </a:r>
          </a:p>
          <a:p>
            <a:pPr marL="171450" indent="-171450">
              <a:buFont typeface="Arial" charset="0"/>
              <a:buChar char="•"/>
            </a:pPr>
            <a:r>
              <a:rPr lang="en-US" sz="1400" dirty="0" smtClean="0"/>
              <a:t>I decided to use </a:t>
            </a:r>
            <a:r>
              <a:rPr lang="en-US" sz="1400" b="1" dirty="0" smtClean="0"/>
              <a:t>algorithm=</a:t>
            </a:r>
            <a:r>
              <a:rPr lang="en-US" sz="1400" b="1" dirty="0" err="1" smtClean="0"/>
              <a:t>kd_tree</a:t>
            </a:r>
            <a:r>
              <a:rPr lang="en-US" sz="1400" dirty="0" smtClean="0"/>
              <a:t> because I haven’t had a chance to use it and I want to see if changing the </a:t>
            </a:r>
            <a:r>
              <a:rPr lang="en-US" sz="1400" dirty="0" err="1" smtClean="0"/>
              <a:t>leaf_size</a:t>
            </a:r>
            <a:r>
              <a:rPr lang="en-US" sz="1400" dirty="0" smtClean="0"/>
              <a:t> actually changes the performance of the model.</a:t>
            </a:r>
          </a:p>
        </p:txBody>
      </p:sp>
      <p:sp>
        <p:nvSpPr>
          <p:cNvPr id="131" name="TextBox 130"/>
          <p:cNvSpPr txBox="1"/>
          <p:nvPr/>
        </p:nvSpPr>
        <p:spPr>
          <a:xfrm>
            <a:off x="11080865" y="10079240"/>
            <a:ext cx="5186306" cy="1815882"/>
          </a:xfrm>
          <a:prstGeom prst="rect">
            <a:avLst/>
          </a:prstGeom>
          <a:noFill/>
        </p:spPr>
        <p:txBody>
          <a:bodyPr wrap="square" rtlCol="0">
            <a:spAutoFit/>
          </a:bodyPr>
          <a:lstStyle/>
          <a:p>
            <a:pPr marL="171450" indent="-171450">
              <a:buFont typeface="Arial" charset="0"/>
              <a:buChar char="•"/>
            </a:pPr>
            <a:r>
              <a:rPr lang="en-US" sz="1600" dirty="0"/>
              <a:t>This graph represents the negative mean log squared dev set error (10—fold cross-validation) </a:t>
            </a:r>
            <a:r>
              <a:rPr lang="en-US" sz="1600" dirty="0" smtClean="0"/>
              <a:t>vs </a:t>
            </a:r>
            <a:r>
              <a:rPr lang="en-US" sz="1600" dirty="0" err="1" smtClean="0"/>
              <a:t>leaf_size</a:t>
            </a:r>
            <a:r>
              <a:rPr lang="en-US" sz="1600" dirty="0" smtClean="0"/>
              <a:t>.</a:t>
            </a:r>
          </a:p>
          <a:p>
            <a:pPr marL="171450" indent="-171450">
              <a:buFont typeface="Arial" charset="0"/>
              <a:buChar char="•"/>
            </a:pPr>
            <a:r>
              <a:rPr lang="en-US" sz="1600" dirty="0" smtClean="0"/>
              <a:t>Even though we changed the algorithm from </a:t>
            </a:r>
            <a:r>
              <a:rPr lang="en-US" sz="1600" dirty="0" err="1" smtClean="0"/>
              <a:t>ball_tree</a:t>
            </a:r>
            <a:r>
              <a:rPr lang="en-US" sz="1600" dirty="0" smtClean="0"/>
              <a:t> to </a:t>
            </a:r>
            <a:r>
              <a:rPr lang="en-US" sz="1600" dirty="0" err="1" smtClean="0"/>
              <a:t>kd_tree</a:t>
            </a:r>
            <a:r>
              <a:rPr lang="en-US" sz="1600" dirty="0" smtClean="0"/>
              <a:t>, we see that there is no difference in the performance of the model.</a:t>
            </a:r>
          </a:p>
          <a:p>
            <a:pPr marL="171450" indent="-171450">
              <a:buFont typeface="Arial" charset="0"/>
              <a:buChar char="•"/>
            </a:pPr>
            <a:r>
              <a:rPr lang="en-US" sz="1600" dirty="0" smtClean="0"/>
              <a:t>Because of this, I decided to keep the default value of </a:t>
            </a:r>
            <a:r>
              <a:rPr lang="en-US" sz="1600" b="1" dirty="0" err="1" smtClean="0"/>
              <a:t>leaf_size</a:t>
            </a:r>
            <a:r>
              <a:rPr lang="en-US" sz="1600" b="1" dirty="0" smtClean="0"/>
              <a:t>=30</a:t>
            </a:r>
            <a:r>
              <a:rPr lang="en-US" sz="1600" dirty="0" smtClean="0"/>
              <a:t>.</a:t>
            </a:r>
          </a:p>
        </p:txBody>
      </p:sp>
      <p:sp>
        <p:nvSpPr>
          <p:cNvPr id="23" name="5-Point Star 22"/>
          <p:cNvSpPr/>
          <p:nvPr/>
        </p:nvSpPr>
        <p:spPr>
          <a:xfrm>
            <a:off x="20427377" y="6919077"/>
            <a:ext cx="1184223" cy="1238639"/>
          </a:xfrm>
          <a:prstGeom prst="star5">
            <a:avLst/>
          </a:prstGeom>
          <a:solidFill>
            <a:srgbClr val="EDEB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31"/>
          <p:cNvCxnSpPr/>
          <p:nvPr/>
        </p:nvCxnSpPr>
        <p:spPr>
          <a:xfrm>
            <a:off x="0" y="19623529"/>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1398459" y="12221171"/>
            <a:ext cx="4127220" cy="307777"/>
          </a:xfrm>
          <a:prstGeom prst="rect">
            <a:avLst/>
          </a:prstGeom>
          <a:noFill/>
        </p:spPr>
        <p:txBody>
          <a:bodyPr wrap="none" rtlCol="0">
            <a:spAutoFit/>
          </a:bodyPr>
          <a:lstStyle/>
          <a:p>
            <a:r>
              <a:rPr lang="en-US" sz="1400" b="1" u="sng" dirty="0" smtClean="0"/>
              <a:t>Round I </a:t>
            </a:r>
            <a:r>
              <a:rPr lang="mr-IN" sz="1400" b="1" u="sng" dirty="0" smtClean="0"/>
              <a:t>–</a:t>
            </a:r>
            <a:r>
              <a:rPr lang="en-US" sz="1400" b="1" u="sng" dirty="0" smtClean="0"/>
              <a:t> metrics (</a:t>
            </a:r>
            <a:r>
              <a:rPr lang="en-US" sz="1400" b="1" u="sng" dirty="0" err="1" smtClean="0"/>
              <a:t>euclidean</a:t>
            </a:r>
            <a:r>
              <a:rPr lang="en-US" sz="1400" b="1" u="sng" dirty="0" smtClean="0"/>
              <a:t>, </a:t>
            </a:r>
            <a:r>
              <a:rPr lang="en-US" sz="1400" b="1" u="sng" dirty="0" err="1" smtClean="0"/>
              <a:t>manhattan</a:t>
            </a:r>
            <a:r>
              <a:rPr lang="en-US" sz="1400" b="1" u="sng" dirty="0" smtClean="0"/>
              <a:t>, </a:t>
            </a:r>
            <a:r>
              <a:rPr lang="en-US" sz="1400" b="1" u="sng" dirty="0" err="1" smtClean="0"/>
              <a:t>chebyshev</a:t>
            </a:r>
            <a:r>
              <a:rPr lang="en-US" sz="1400" b="1" u="sng" dirty="0" smtClean="0"/>
              <a:t>)</a:t>
            </a:r>
            <a:endParaRPr lang="en-US" sz="1400" b="1" u="sng" dirty="0"/>
          </a:p>
        </p:txBody>
      </p:sp>
      <p:sp>
        <p:nvSpPr>
          <p:cNvPr id="134" name="TextBox 133"/>
          <p:cNvSpPr txBox="1"/>
          <p:nvPr/>
        </p:nvSpPr>
        <p:spPr>
          <a:xfrm>
            <a:off x="7309188" y="12204823"/>
            <a:ext cx="2781211" cy="307777"/>
          </a:xfrm>
          <a:prstGeom prst="rect">
            <a:avLst/>
          </a:prstGeom>
          <a:noFill/>
        </p:spPr>
        <p:txBody>
          <a:bodyPr wrap="none" rtlCol="0">
            <a:spAutoFit/>
          </a:bodyPr>
          <a:lstStyle/>
          <a:p>
            <a:r>
              <a:rPr lang="en-US" sz="1400" b="1" u="sng" dirty="0" smtClean="0"/>
              <a:t>Round II </a:t>
            </a:r>
            <a:r>
              <a:rPr lang="mr-IN" sz="1400" b="1" u="sng" dirty="0" smtClean="0"/>
              <a:t>–</a:t>
            </a:r>
            <a:r>
              <a:rPr lang="en-US" sz="1400" b="1" u="sng" dirty="0" smtClean="0"/>
              <a:t> </a:t>
            </a:r>
            <a:r>
              <a:rPr lang="en-US" sz="1400" b="1" u="sng" dirty="0" err="1" smtClean="0"/>
              <a:t>minkowski</a:t>
            </a:r>
            <a:r>
              <a:rPr lang="en-US" sz="1400" b="1" u="sng" dirty="0" smtClean="0"/>
              <a:t> and p-value</a:t>
            </a:r>
            <a:endParaRPr lang="en-US" sz="1400" b="1" u="sng" dirty="0"/>
          </a:p>
        </p:txBody>
      </p:sp>
      <p:sp>
        <p:nvSpPr>
          <p:cNvPr id="135" name="TextBox 134"/>
          <p:cNvSpPr txBox="1"/>
          <p:nvPr/>
        </p:nvSpPr>
        <p:spPr>
          <a:xfrm>
            <a:off x="14779264" y="12164860"/>
            <a:ext cx="1945917" cy="307777"/>
          </a:xfrm>
          <a:prstGeom prst="rect">
            <a:avLst/>
          </a:prstGeom>
          <a:noFill/>
        </p:spPr>
        <p:txBody>
          <a:bodyPr wrap="none" rtlCol="0">
            <a:spAutoFit/>
          </a:bodyPr>
          <a:lstStyle/>
          <a:p>
            <a:r>
              <a:rPr lang="en-US" sz="1400" b="1" u="sng" dirty="0" smtClean="0"/>
              <a:t>Round III </a:t>
            </a:r>
            <a:r>
              <a:rPr lang="mr-IN" sz="1400" b="1" u="sng" dirty="0" smtClean="0"/>
              <a:t>–</a:t>
            </a:r>
            <a:r>
              <a:rPr lang="en-US" sz="1400" b="1" u="sng" dirty="0" smtClean="0"/>
              <a:t> </a:t>
            </a:r>
            <a:r>
              <a:rPr lang="en-US" sz="1400" b="1" u="sng" dirty="0" err="1" smtClean="0"/>
              <a:t>n_neighbors</a:t>
            </a:r>
            <a:endParaRPr lang="en-US" sz="1400" b="1" u="sng" dirty="0"/>
          </a:p>
        </p:txBody>
      </p:sp>
      <p:sp>
        <p:nvSpPr>
          <p:cNvPr id="136" name="TextBox 135"/>
          <p:cNvSpPr txBox="1"/>
          <p:nvPr/>
        </p:nvSpPr>
        <p:spPr>
          <a:xfrm>
            <a:off x="-77289" y="15892202"/>
            <a:ext cx="1757341" cy="307777"/>
          </a:xfrm>
          <a:prstGeom prst="rect">
            <a:avLst/>
          </a:prstGeom>
          <a:noFill/>
        </p:spPr>
        <p:txBody>
          <a:bodyPr wrap="none" rtlCol="0">
            <a:spAutoFit/>
          </a:bodyPr>
          <a:lstStyle/>
          <a:p>
            <a:r>
              <a:rPr lang="en-US" sz="1400" b="1" u="sng" dirty="0" smtClean="0"/>
              <a:t>Round IV </a:t>
            </a:r>
            <a:r>
              <a:rPr lang="mr-IN" sz="1400" b="1" u="sng" dirty="0" smtClean="0"/>
              <a:t>–</a:t>
            </a:r>
            <a:r>
              <a:rPr lang="en-US" sz="1400" b="1" u="sng" dirty="0" smtClean="0"/>
              <a:t> algorithm</a:t>
            </a:r>
            <a:endParaRPr lang="en-US" sz="1400" b="1" u="sng" dirty="0"/>
          </a:p>
        </p:txBody>
      </p:sp>
      <p:sp>
        <p:nvSpPr>
          <p:cNvPr id="137" name="TextBox 136"/>
          <p:cNvSpPr txBox="1"/>
          <p:nvPr/>
        </p:nvSpPr>
        <p:spPr>
          <a:xfrm>
            <a:off x="7231076" y="15905801"/>
            <a:ext cx="1674689" cy="307777"/>
          </a:xfrm>
          <a:prstGeom prst="rect">
            <a:avLst/>
          </a:prstGeom>
          <a:noFill/>
        </p:spPr>
        <p:txBody>
          <a:bodyPr wrap="none" rtlCol="0">
            <a:spAutoFit/>
          </a:bodyPr>
          <a:lstStyle/>
          <a:p>
            <a:r>
              <a:rPr lang="en-US" sz="1400" b="1" u="sng" dirty="0" smtClean="0"/>
              <a:t>Round V </a:t>
            </a:r>
            <a:r>
              <a:rPr lang="mr-IN" sz="1400" b="1" u="sng" dirty="0" smtClean="0"/>
              <a:t>–</a:t>
            </a:r>
            <a:r>
              <a:rPr lang="en-US" sz="1400" b="1" u="sng" dirty="0" smtClean="0"/>
              <a:t> </a:t>
            </a:r>
            <a:r>
              <a:rPr lang="en-US" sz="1400" b="1" u="sng" dirty="0" err="1" smtClean="0"/>
              <a:t>leaf_size</a:t>
            </a:r>
            <a:endParaRPr lang="en-US" sz="1400" b="1" u="sng" dirty="0"/>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693820" y="12549609"/>
            <a:ext cx="4251780" cy="2364060"/>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9340" y="16383047"/>
            <a:ext cx="4534435" cy="2420165"/>
          </a:xfrm>
          <a:prstGeom prst="rect">
            <a:avLst/>
          </a:prstGeom>
        </p:spPr>
      </p:pic>
      <p:sp>
        <p:nvSpPr>
          <p:cNvPr id="138" name="TextBox 137"/>
          <p:cNvSpPr txBox="1"/>
          <p:nvPr/>
        </p:nvSpPr>
        <p:spPr>
          <a:xfrm>
            <a:off x="14745346" y="15875854"/>
            <a:ext cx="2773580" cy="400110"/>
          </a:xfrm>
          <a:prstGeom prst="rect">
            <a:avLst/>
          </a:prstGeom>
          <a:noFill/>
        </p:spPr>
        <p:txBody>
          <a:bodyPr wrap="none" rtlCol="0">
            <a:spAutoFit/>
          </a:bodyPr>
          <a:lstStyle/>
          <a:p>
            <a:r>
              <a:rPr lang="en-US" sz="2000" b="1" u="sng" dirty="0" smtClean="0">
                <a:solidFill>
                  <a:srgbClr val="FFAC00"/>
                </a:solidFill>
              </a:rPr>
              <a:t>Performance Conclusion</a:t>
            </a:r>
            <a:endParaRPr lang="en-US" sz="2000" b="1" u="sng" dirty="0">
              <a:solidFill>
                <a:srgbClr val="FFAC00"/>
              </a:solidFill>
            </a:endParaRPr>
          </a:p>
        </p:txBody>
      </p:sp>
      <mc:AlternateContent xmlns:mc="http://schemas.openxmlformats.org/markup-compatibility/2006" xmlns:a14="http://schemas.microsoft.com/office/drawing/2010/main">
        <mc:Choice Requires="a14">
          <p:sp>
            <p:nvSpPr>
              <p:cNvPr id="139" name="TextBox 138"/>
              <p:cNvSpPr txBox="1"/>
              <p:nvPr/>
            </p:nvSpPr>
            <p:spPr>
              <a:xfrm>
                <a:off x="14800292" y="16324717"/>
                <a:ext cx="4055165" cy="1082797"/>
              </a:xfrm>
              <a:prstGeom prst="rect">
                <a:avLst/>
              </a:prstGeom>
              <a:noFill/>
            </p:spPr>
            <p:txBody>
              <a:bodyPr wrap="square" rtlCol="0">
                <a:spAutoFit/>
              </a:bodyPr>
              <a:lstStyle/>
              <a:p>
                <a:pPr marL="171450" indent="-171450">
                  <a:buFont typeface="Arial" charset="0"/>
                  <a:buChar char="•"/>
                </a:pPr>
                <a:r>
                  <a:rPr lang="en-US" sz="1600" b="1" dirty="0" smtClean="0">
                    <a:solidFill>
                      <a:srgbClr val="FFAC00"/>
                    </a:solidFill>
                  </a:rPr>
                  <a:t>Training Error = </a:t>
                </a:r>
                <a14:m>
                  <m:oMath xmlns:m="http://schemas.openxmlformats.org/officeDocument/2006/math">
                    <m:r>
                      <a:rPr lang="en-US" sz="1600" b="1" i="1" smtClean="0">
                        <a:solidFill>
                          <a:srgbClr val="FFAC00"/>
                        </a:solidFill>
                        <a:latin typeface="Cambria Math" charset="0"/>
                      </a:rPr>
                      <m:t>𝟏</m:t>
                    </m:r>
                    <m:r>
                      <a:rPr lang="en-US" sz="1600" b="1" i="1" smtClean="0">
                        <a:solidFill>
                          <a:srgbClr val="FFAC00"/>
                        </a:solidFill>
                        <a:latin typeface="Cambria Math" charset="0"/>
                      </a:rPr>
                      <m:t>.</m:t>
                    </m:r>
                    <m:r>
                      <a:rPr lang="en-US" sz="1600" b="1" i="1" smtClean="0">
                        <a:solidFill>
                          <a:srgbClr val="FFAC00"/>
                        </a:solidFill>
                        <a:latin typeface="Cambria Math" charset="0"/>
                      </a:rPr>
                      <m:t>𝟎𝟕𝟗𝟖</m:t>
                    </m:r>
                    <m:r>
                      <a:rPr lang="en-US" sz="1600" b="1" i="1" smtClean="0">
                        <a:solidFill>
                          <a:srgbClr val="FFAC00"/>
                        </a:solidFill>
                        <a:latin typeface="Cambria Math" charset="0"/>
                      </a:rPr>
                      <m:t> </m:t>
                    </m:r>
                    <m:r>
                      <a:rPr lang="en-US" sz="1600" b="1" i="1" smtClean="0">
                        <a:solidFill>
                          <a:srgbClr val="FFAC00"/>
                        </a:solidFill>
                        <a:latin typeface="Cambria Math" charset="0"/>
                      </a:rPr>
                      <m:t>𝒙</m:t>
                    </m:r>
                    <m:r>
                      <a:rPr lang="en-US" sz="1600" b="1" i="1" smtClean="0">
                        <a:solidFill>
                          <a:srgbClr val="FFAC00"/>
                        </a:solidFill>
                        <a:latin typeface="Cambria Math" charset="0"/>
                      </a:rPr>
                      <m:t> </m:t>
                    </m:r>
                    <m:sSup>
                      <m:sSupPr>
                        <m:ctrlPr>
                          <a:rPr lang="en-US" sz="1600" b="1" i="1" smtClean="0">
                            <a:solidFill>
                              <a:srgbClr val="FFAC00"/>
                            </a:solidFill>
                            <a:latin typeface="Cambria Math" charset="0"/>
                          </a:rPr>
                        </m:ctrlPr>
                      </m:sSupPr>
                      <m:e>
                        <m:r>
                          <a:rPr lang="en-US" sz="1600" b="1" i="1" smtClean="0">
                            <a:solidFill>
                              <a:srgbClr val="FFAC00"/>
                            </a:solidFill>
                            <a:latin typeface="Cambria Math" charset="0"/>
                          </a:rPr>
                          <m:t>𝟏𝟎</m:t>
                        </m:r>
                      </m:e>
                      <m:sup>
                        <m:r>
                          <a:rPr lang="en-US" sz="1600" b="1" i="1" smtClean="0">
                            <a:solidFill>
                              <a:srgbClr val="FFAC00"/>
                            </a:solidFill>
                            <a:latin typeface="Cambria Math" charset="0"/>
                          </a:rPr>
                          <m:t>−</m:t>
                        </m:r>
                        <m:r>
                          <a:rPr lang="en-US" sz="1600" b="1" i="1" smtClean="0">
                            <a:solidFill>
                              <a:srgbClr val="FFAC00"/>
                            </a:solidFill>
                            <a:latin typeface="Cambria Math" charset="0"/>
                          </a:rPr>
                          <m:t>𝟔</m:t>
                        </m:r>
                      </m:sup>
                    </m:sSup>
                  </m:oMath>
                </a14:m>
                <a:endParaRPr lang="en-US" sz="1600" b="1" dirty="0" smtClean="0">
                  <a:solidFill>
                    <a:srgbClr val="FFAC00"/>
                  </a:solidFill>
                </a:endParaRPr>
              </a:p>
              <a:p>
                <a:pPr marL="171450" indent="-171450">
                  <a:buFont typeface="Arial" charset="0"/>
                  <a:buChar char="•"/>
                </a:pPr>
                <a:r>
                  <a:rPr lang="en-US" sz="1600" b="1" dirty="0" smtClean="0">
                    <a:solidFill>
                      <a:srgbClr val="FFAC00"/>
                    </a:solidFill>
                  </a:rPr>
                  <a:t>Dev Error = 0.04186</a:t>
                </a:r>
              </a:p>
              <a:p>
                <a:pPr marL="171450" indent="-171450">
                  <a:buFont typeface="Arial" charset="0"/>
                  <a:buChar char="•"/>
                </a:pPr>
                <a:r>
                  <a:rPr lang="en-US" sz="1600" b="1" dirty="0" smtClean="0">
                    <a:solidFill>
                      <a:srgbClr val="FFAC00"/>
                    </a:solidFill>
                  </a:rPr>
                  <a:t>Test (</a:t>
                </a:r>
                <a:r>
                  <a:rPr lang="en-US" sz="1600" b="1" dirty="0" err="1" smtClean="0">
                    <a:solidFill>
                      <a:srgbClr val="FFAC00"/>
                    </a:solidFill>
                  </a:rPr>
                  <a:t>Kaggle</a:t>
                </a:r>
                <a:r>
                  <a:rPr lang="en-US" sz="1600" b="1" dirty="0" smtClean="0">
                    <a:solidFill>
                      <a:srgbClr val="FFAC00"/>
                    </a:solidFill>
                  </a:rPr>
                  <a:t>) Error = 0.22546</a:t>
                </a:r>
              </a:p>
              <a:p>
                <a:pPr marL="171450" indent="-171450">
                  <a:buFont typeface="Arial" charset="0"/>
                  <a:buChar char="•"/>
                </a:pPr>
                <a:r>
                  <a:rPr lang="en-US" sz="1600" b="1" dirty="0" smtClean="0">
                    <a:solidFill>
                      <a:srgbClr val="FFAC00"/>
                    </a:solidFill>
                  </a:rPr>
                  <a:t>Score to Beat from </a:t>
                </a:r>
                <a:r>
                  <a:rPr lang="en-US" sz="1600" b="1" dirty="0" err="1" smtClean="0">
                    <a:solidFill>
                      <a:srgbClr val="FFAC00"/>
                    </a:solidFill>
                  </a:rPr>
                  <a:t>XGBoost</a:t>
                </a:r>
                <a:r>
                  <a:rPr lang="en-US" sz="1600" b="1" dirty="0" smtClean="0">
                    <a:solidFill>
                      <a:srgbClr val="FFAC00"/>
                    </a:solidFill>
                  </a:rPr>
                  <a:t>: 0.12281 </a:t>
                </a:r>
              </a:p>
            </p:txBody>
          </p:sp>
        </mc:Choice>
        <mc:Fallback xmlns="">
          <p:sp>
            <p:nvSpPr>
              <p:cNvPr id="139" name="TextBox 138"/>
              <p:cNvSpPr txBox="1">
                <a:spLocks noRot="1" noChangeAspect="1" noMove="1" noResize="1" noEditPoints="1" noAdjustHandles="1" noChangeArrowheads="1" noChangeShapeType="1" noTextEdit="1"/>
              </p:cNvSpPr>
              <p:nvPr/>
            </p:nvSpPr>
            <p:spPr>
              <a:xfrm>
                <a:off x="14800292" y="16324717"/>
                <a:ext cx="4055165" cy="1082797"/>
              </a:xfrm>
              <a:prstGeom prst="rect">
                <a:avLst/>
              </a:prstGeom>
              <a:blipFill rotWithShape="0">
                <a:blip r:embed="rId13"/>
                <a:stretch>
                  <a:fillRect l="-602" t="-27528" b="-6180"/>
                </a:stretch>
              </a:blipFill>
            </p:spPr>
            <p:txBody>
              <a:bodyPr/>
              <a:lstStyle/>
              <a:p>
                <a:r>
                  <a:rPr lang="en-US">
                    <a:noFill/>
                  </a:rPr>
                  <a:t> </a:t>
                </a:r>
              </a:p>
            </p:txBody>
          </p:sp>
        </mc:Fallback>
      </mc:AlternateContent>
      <p:grpSp>
        <p:nvGrpSpPr>
          <p:cNvPr id="34" name="Group 33"/>
          <p:cNvGrpSpPr/>
          <p:nvPr/>
        </p:nvGrpSpPr>
        <p:grpSpPr>
          <a:xfrm>
            <a:off x="2785460" y="12831402"/>
            <a:ext cx="4283299" cy="2350323"/>
            <a:chOff x="2785460" y="12831402"/>
            <a:chExt cx="4283299" cy="2350323"/>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5460" y="12831402"/>
              <a:ext cx="4283299" cy="2350323"/>
            </a:xfrm>
            <a:prstGeom prst="rect">
              <a:avLst/>
            </a:prstGeom>
          </p:spPr>
        </p:pic>
        <p:sp>
          <p:nvSpPr>
            <p:cNvPr id="31" name="Oval 30"/>
            <p:cNvSpPr/>
            <p:nvPr/>
          </p:nvSpPr>
          <p:spPr>
            <a:xfrm>
              <a:off x="3198346" y="13996577"/>
              <a:ext cx="196769" cy="208344"/>
            </a:xfrm>
            <a:prstGeom prst="ellipse">
              <a:avLst/>
            </a:prstGeom>
            <a:solidFill>
              <a:srgbClr val="F26B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6100703" y="14682808"/>
              <a:ext cx="196769" cy="20834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635676" y="12922110"/>
              <a:ext cx="196769" cy="20834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2712361" y="15975061"/>
            <a:ext cx="4352206" cy="2630214"/>
            <a:chOff x="2712360" y="15952498"/>
            <a:chExt cx="4154961" cy="2246602"/>
          </a:xfrm>
        </p:grpSpPr>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2360" y="15952498"/>
              <a:ext cx="4154961" cy="2246602"/>
            </a:xfrm>
            <a:prstGeom prst="rect">
              <a:avLst/>
            </a:prstGeom>
          </p:spPr>
        </p:pic>
        <p:sp>
          <p:nvSpPr>
            <p:cNvPr id="142" name="Oval 141"/>
            <p:cNvSpPr/>
            <p:nvPr/>
          </p:nvSpPr>
          <p:spPr>
            <a:xfrm>
              <a:off x="3265300" y="17710210"/>
              <a:ext cx="196769" cy="208344"/>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4610634" y="16027507"/>
              <a:ext cx="196769" cy="20834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5948060" y="16046090"/>
              <a:ext cx="196769" cy="208344"/>
            </a:xfrm>
            <a:prstGeom prst="ellipse">
              <a:avLst/>
            </a:prstGeom>
            <a:solidFill>
              <a:srgbClr val="FAD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29292" y="12725540"/>
            <a:ext cx="4536138" cy="2536134"/>
          </a:xfrm>
          <a:prstGeom prst="rect">
            <a:avLst/>
          </a:prstGeom>
        </p:spPr>
      </p:pic>
      <p:sp>
        <p:nvSpPr>
          <p:cNvPr id="146" name="TextBox 145"/>
          <p:cNvSpPr txBox="1"/>
          <p:nvPr/>
        </p:nvSpPr>
        <p:spPr>
          <a:xfrm>
            <a:off x="28542" y="12801050"/>
            <a:ext cx="2739834" cy="3046988"/>
          </a:xfrm>
          <a:prstGeom prst="rect">
            <a:avLst/>
          </a:prstGeom>
          <a:noFill/>
        </p:spPr>
        <p:txBody>
          <a:bodyPr wrap="square" rtlCol="0">
            <a:spAutoFit/>
          </a:bodyPr>
          <a:lstStyle/>
          <a:p>
            <a:pPr marL="285750" indent="-285750">
              <a:buFont typeface="Arial" charset="0"/>
              <a:buChar char="•"/>
            </a:pPr>
            <a:r>
              <a:rPr lang="en-US" sz="1200" dirty="0" smtClean="0"/>
              <a:t>We are using the non-standardized datasets for this: train_X2, train_y2, and test_X2. These datasets are extremely sparse (~59% 0’s).</a:t>
            </a:r>
          </a:p>
          <a:p>
            <a:pPr marL="285750" indent="-285750">
              <a:buFont typeface="Arial" charset="0"/>
              <a:buChar char="•"/>
            </a:pPr>
            <a:r>
              <a:rPr lang="en-US" sz="1200" dirty="0" smtClean="0"/>
              <a:t>These are the values that I instantiated for the model; weight = ‘distance’, k = 5, p = 2, algorithm = ‘auto’.</a:t>
            </a:r>
          </a:p>
          <a:p>
            <a:pPr marL="285750" indent="-285750">
              <a:buFont typeface="Arial" charset="0"/>
              <a:buChar char="•"/>
            </a:pPr>
            <a:r>
              <a:rPr lang="en-US" sz="1200" dirty="0"/>
              <a:t>This graph represents the negative mean log squared dev set error (10—fold cross-validation) vs metrics (</a:t>
            </a:r>
            <a:r>
              <a:rPr lang="en-US" sz="1200" dirty="0" err="1"/>
              <a:t>euclidean</a:t>
            </a:r>
            <a:r>
              <a:rPr lang="en-US" sz="1200" dirty="0"/>
              <a:t>, </a:t>
            </a:r>
            <a:r>
              <a:rPr lang="en-US" sz="1200" dirty="0" err="1"/>
              <a:t>manhattan</a:t>
            </a:r>
            <a:r>
              <a:rPr lang="en-US" sz="1200" dirty="0"/>
              <a:t>, and </a:t>
            </a:r>
            <a:r>
              <a:rPr lang="en-US" sz="1200" dirty="0" err="1"/>
              <a:t>chebyshev</a:t>
            </a:r>
            <a:r>
              <a:rPr lang="en-US" sz="1200" dirty="0"/>
              <a:t>). </a:t>
            </a:r>
            <a:endParaRPr lang="en-US" sz="1200" dirty="0" smtClean="0"/>
          </a:p>
          <a:p>
            <a:pPr marL="285750" indent="-285750">
              <a:buFont typeface="Arial" charset="0"/>
              <a:buChar char="•"/>
            </a:pPr>
            <a:r>
              <a:rPr lang="en-US" sz="1200" dirty="0" smtClean="0"/>
              <a:t>Just like Part IV Round I, </a:t>
            </a:r>
            <a:r>
              <a:rPr lang="en-US" sz="1200" dirty="0" err="1" smtClean="0"/>
              <a:t>manhattan</a:t>
            </a:r>
            <a:r>
              <a:rPr lang="en-US" sz="1200" dirty="0" smtClean="0"/>
              <a:t> is the best metric so far. Therefore we will use </a:t>
            </a:r>
            <a:r>
              <a:rPr lang="en-US" sz="1200" b="1" dirty="0" smtClean="0"/>
              <a:t>metric=</a:t>
            </a:r>
            <a:r>
              <a:rPr lang="en-US" sz="1200" b="1" dirty="0" err="1" smtClean="0"/>
              <a:t>manhattan</a:t>
            </a:r>
            <a:r>
              <a:rPr lang="en-US" sz="1200" dirty="0" smtClean="0"/>
              <a:t>.</a:t>
            </a:r>
            <a:endParaRPr lang="en-US" sz="1200" dirty="0"/>
          </a:p>
        </p:txBody>
      </p:sp>
      <p:sp>
        <p:nvSpPr>
          <p:cNvPr id="147" name="TextBox 146"/>
          <p:cNvSpPr txBox="1"/>
          <p:nvPr/>
        </p:nvSpPr>
        <p:spPr>
          <a:xfrm>
            <a:off x="11820247" y="12703436"/>
            <a:ext cx="2850348" cy="2246769"/>
          </a:xfrm>
          <a:prstGeom prst="rect">
            <a:avLst/>
          </a:prstGeom>
          <a:noFill/>
        </p:spPr>
        <p:txBody>
          <a:bodyPr wrap="square" rtlCol="0">
            <a:spAutoFit/>
          </a:bodyPr>
          <a:lstStyle/>
          <a:p>
            <a:pPr marL="285750" indent="-285750">
              <a:buFont typeface="Arial" charset="0"/>
              <a:buChar char="•"/>
            </a:pPr>
            <a:r>
              <a:rPr lang="en-US" sz="1400" dirty="0" smtClean="0"/>
              <a:t>This </a:t>
            </a:r>
            <a:r>
              <a:rPr lang="en-US" sz="1400" dirty="0"/>
              <a:t>graph represents the negative mean log squared dev set error (10—fold cross-validation) vs </a:t>
            </a:r>
            <a:r>
              <a:rPr lang="en-US" sz="1400" dirty="0" smtClean="0"/>
              <a:t>p-value for the </a:t>
            </a:r>
            <a:r>
              <a:rPr lang="en-US" sz="1400" dirty="0" err="1" smtClean="0"/>
              <a:t>minkowski</a:t>
            </a:r>
            <a:r>
              <a:rPr lang="en-US" sz="1400" dirty="0" smtClean="0"/>
              <a:t> metric.</a:t>
            </a:r>
          </a:p>
          <a:p>
            <a:pPr marL="285750" indent="-285750">
              <a:buFont typeface="Arial" charset="0"/>
              <a:buChar char="•"/>
            </a:pPr>
            <a:r>
              <a:rPr lang="en-US" sz="1400" dirty="0" smtClean="0"/>
              <a:t>The best performing p-value is the same one from Part IV Round II, which is </a:t>
            </a:r>
            <a:r>
              <a:rPr lang="en-US" sz="1400" b="1" dirty="0" smtClean="0"/>
              <a:t>p=1</a:t>
            </a:r>
            <a:r>
              <a:rPr lang="en-US" sz="1400" dirty="0" smtClean="0"/>
              <a:t>, so I just chose the </a:t>
            </a:r>
            <a:r>
              <a:rPr lang="en-US" sz="1400" dirty="0" err="1" smtClean="0"/>
              <a:t>manhattan</a:t>
            </a:r>
            <a:r>
              <a:rPr lang="en-US" sz="1400" dirty="0" smtClean="0"/>
              <a:t> metric moving forward. </a:t>
            </a:r>
            <a:endParaRPr lang="en-US" sz="1400" dirty="0"/>
          </a:p>
        </p:txBody>
      </p:sp>
      <p:sp>
        <p:nvSpPr>
          <p:cNvPr id="148" name="TextBox 147"/>
          <p:cNvSpPr txBox="1"/>
          <p:nvPr/>
        </p:nvSpPr>
        <p:spPr>
          <a:xfrm>
            <a:off x="14763707" y="12484426"/>
            <a:ext cx="2891604" cy="3323987"/>
          </a:xfrm>
          <a:prstGeom prst="rect">
            <a:avLst/>
          </a:prstGeom>
          <a:noFill/>
        </p:spPr>
        <p:txBody>
          <a:bodyPr wrap="square" rtlCol="0">
            <a:spAutoFit/>
          </a:bodyPr>
          <a:lstStyle/>
          <a:p>
            <a:pPr marL="285750" indent="-285750">
              <a:buFont typeface="Arial" charset="0"/>
              <a:buChar char="•"/>
            </a:pPr>
            <a:r>
              <a:rPr lang="en-US" sz="1400" dirty="0" smtClean="0"/>
              <a:t>This </a:t>
            </a:r>
            <a:r>
              <a:rPr lang="en-US" sz="1400" dirty="0"/>
              <a:t>graph represents the negative mean log squared dev set error (10—fold cross-validation) vs </a:t>
            </a:r>
            <a:r>
              <a:rPr lang="en-US" sz="1400" dirty="0" err="1" smtClean="0"/>
              <a:t>n_neighbors</a:t>
            </a:r>
            <a:r>
              <a:rPr lang="en-US" sz="1400" dirty="0" smtClean="0"/>
              <a:t>.</a:t>
            </a:r>
          </a:p>
          <a:p>
            <a:pPr marL="285750" indent="-285750">
              <a:buFont typeface="Arial" charset="0"/>
              <a:buChar char="•"/>
            </a:pPr>
            <a:r>
              <a:rPr lang="en-US" sz="1400" dirty="0" smtClean="0"/>
              <a:t>The best performing </a:t>
            </a:r>
            <a:r>
              <a:rPr lang="en-US" sz="1400" dirty="0" err="1" smtClean="0"/>
              <a:t>n_neighbors</a:t>
            </a:r>
            <a:r>
              <a:rPr lang="en-US" sz="1400" dirty="0" smtClean="0"/>
              <a:t> value this time is </a:t>
            </a:r>
            <a:r>
              <a:rPr lang="en-US" sz="1400" b="1" dirty="0" err="1" smtClean="0"/>
              <a:t>n_neighbors</a:t>
            </a:r>
            <a:r>
              <a:rPr lang="en-US" sz="1400" b="1" dirty="0" smtClean="0"/>
              <a:t>=11</a:t>
            </a:r>
            <a:r>
              <a:rPr lang="en-US" sz="1400" dirty="0" smtClean="0"/>
              <a:t>. I was legitimately surprised, because this is the first time that the best value isn’t the one we started out with. </a:t>
            </a:r>
          </a:p>
          <a:p>
            <a:pPr marL="285750" indent="-285750">
              <a:buFont typeface="Arial" charset="0"/>
              <a:buChar char="•"/>
            </a:pPr>
            <a:r>
              <a:rPr lang="en-US" sz="1400" dirty="0" smtClean="0"/>
              <a:t>Of course, this may not necessarily be good because the model’s performance is one of the worse so far.</a:t>
            </a:r>
          </a:p>
        </p:txBody>
      </p:sp>
      <p:sp>
        <p:nvSpPr>
          <p:cNvPr id="149" name="TextBox 148"/>
          <p:cNvSpPr txBox="1"/>
          <p:nvPr/>
        </p:nvSpPr>
        <p:spPr>
          <a:xfrm>
            <a:off x="150785" y="16383047"/>
            <a:ext cx="2697643" cy="2677656"/>
          </a:xfrm>
          <a:prstGeom prst="rect">
            <a:avLst/>
          </a:prstGeom>
          <a:noFill/>
        </p:spPr>
        <p:txBody>
          <a:bodyPr wrap="square" rtlCol="0">
            <a:spAutoFit/>
          </a:bodyPr>
          <a:lstStyle/>
          <a:p>
            <a:pPr marL="285750" indent="-285750">
              <a:buFont typeface="Arial" charset="0"/>
              <a:buChar char="•"/>
            </a:pPr>
            <a:r>
              <a:rPr lang="en-US" sz="1400" dirty="0" smtClean="0"/>
              <a:t>This </a:t>
            </a:r>
            <a:r>
              <a:rPr lang="en-US" sz="1400" dirty="0"/>
              <a:t>graph represents the negative mean log squared dev set error (10—fold cross-validation) vs </a:t>
            </a:r>
            <a:r>
              <a:rPr lang="en-US" sz="1400" dirty="0" smtClean="0"/>
              <a:t>algorithm.</a:t>
            </a:r>
          </a:p>
          <a:p>
            <a:pPr marL="285750" indent="-285750">
              <a:buFont typeface="Arial" charset="0"/>
              <a:buChar char="•"/>
            </a:pPr>
            <a:r>
              <a:rPr lang="en-US" sz="1400" dirty="0" smtClean="0"/>
              <a:t>The best performing algorithm value this time is </a:t>
            </a:r>
            <a:r>
              <a:rPr lang="en-US" sz="1400" b="1" dirty="0" smtClean="0"/>
              <a:t>algorithm=</a:t>
            </a:r>
            <a:r>
              <a:rPr lang="en-US" sz="1400" b="1" dirty="0" err="1" smtClean="0"/>
              <a:t>kd_tree</a:t>
            </a:r>
            <a:r>
              <a:rPr lang="en-US" sz="1400" dirty="0" smtClean="0"/>
              <a:t>. I was legitimately surprised, because it looks like when the data is very sparse, the different algorithm you use makes a difference.</a:t>
            </a:r>
          </a:p>
        </p:txBody>
      </p:sp>
      <p:sp>
        <p:nvSpPr>
          <p:cNvPr id="150" name="TextBox 149"/>
          <p:cNvSpPr txBox="1"/>
          <p:nvPr/>
        </p:nvSpPr>
        <p:spPr>
          <a:xfrm>
            <a:off x="7364854" y="16330195"/>
            <a:ext cx="2697643" cy="3046988"/>
          </a:xfrm>
          <a:prstGeom prst="rect">
            <a:avLst/>
          </a:prstGeom>
          <a:noFill/>
        </p:spPr>
        <p:txBody>
          <a:bodyPr wrap="square" rtlCol="0">
            <a:spAutoFit/>
          </a:bodyPr>
          <a:lstStyle/>
          <a:p>
            <a:pPr marL="285750" indent="-285750">
              <a:buFont typeface="Arial" charset="0"/>
              <a:buChar char="•"/>
            </a:pPr>
            <a:r>
              <a:rPr lang="en-US" sz="1600" dirty="0" smtClean="0"/>
              <a:t>This </a:t>
            </a:r>
            <a:r>
              <a:rPr lang="en-US" sz="1600" dirty="0"/>
              <a:t>graph represents the negative mean log squared dev set error (10—fold cross-validation) vs </a:t>
            </a:r>
            <a:r>
              <a:rPr lang="en-US" sz="1600" dirty="0" err="1" smtClean="0"/>
              <a:t>leaf_size</a:t>
            </a:r>
            <a:r>
              <a:rPr lang="en-US" sz="1600" dirty="0" smtClean="0"/>
              <a:t>.</a:t>
            </a:r>
          </a:p>
          <a:p>
            <a:pPr marL="285750" indent="-285750">
              <a:buFont typeface="Arial" charset="0"/>
              <a:buChar char="•"/>
            </a:pPr>
            <a:r>
              <a:rPr lang="en-US" sz="1600" dirty="0" smtClean="0"/>
              <a:t>The best performing algorithm value this time is </a:t>
            </a:r>
            <a:r>
              <a:rPr lang="en-US" sz="1600" b="1" dirty="0" err="1" smtClean="0"/>
              <a:t>leaf_size</a:t>
            </a:r>
            <a:r>
              <a:rPr lang="en-US" sz="1600" b="1" dirty="0" smtClean="0"/>
              <a:t>=82</a:t>
            </a:r>
            <a:r>
              <a:rPr lang="en-US" sz="1600" dirty="0" smtClean="0"/>
              <a:t>. I was surprised for a 3rd time as this was also the first time the </a:t>
            </a:r>
            <a:r>
              <a:rPr lang="en-US" sz="1600" dirty="0" err="1" smtClean="0"/>
              <a:t>leaf_size</a:t>
            </a:r>
            <a:r>
              <a:rPr lang="en-US" sz="1600" dirty="0" smtClean="0"/>
              <a:t> value made a difference on the model.</a:t>
            </a:r>
          </a:p>
        </p:txBody>
      </p:sp>
      <p:sp>
        <p:nvSpPr>
          <p:cNvPr id="151" name="TextBox 150"/>
          <p:cNvSpPr txBox="1"/>
          <p:nvPr/>
        </p:nvSpPr>
        <p:spPr>
          <a:xfrm>
            <a:off x="14763707" y="18106435"/>
            <a:ext cx="7102128" cy="1477328"/>
          </a:xfrm>
          <a:prstGeom prst="rect">
            <a:avLst/>
          </a:prstGeom>
          <a:noFill/>
        </p:spPr>
        <p:txBody>
          <a:bodyPr wrap="square" rtlCol="0">
            <a:spAutoFit/>
          </a:bodyPr>
          <a:lstStyle/>
          <a:p>
            <a:pPr marL="171450" indent="-171450">
              <a:buFont typeface="Arial" charset="0"/>
              <a:buChar char="•"/>
            </a:pPr>
            <a:r>
              <a:rPr lang="en-US" sz="1800" dirty="0" smtClean="0"/>
              <a:t>The final values </a:t>
            </a:r>
            <a:r>
              <a:rPr lang="en-US" sz="1800" dirty="0"/>
              <a:t>for the model is: </a:t>
            </a:r>
            <a:r>
              <a:rPr lang="en-US" sz="1800" dirty="0" err="1"/>
              <a:t>n_neighbors</a:t>
            </a:r>
            <a:r>
              <a:rPr lang="en-US" sz="1800" dirty="0"/>
              <a:t>=11, weights='distance', metric='</a:t>
            </a:r>
            <a:r>
              <a:rPr lang="en-US" sz="1800" dirty="0" err="1"/>
              <a:t>manhattan</a:t>
            </a:r>
            <a:r>
              <a:rPr lang="en-US" sz="1800" dirty="0"/>
              <a:t>', algorithm='kd_tree',</a:t>
            </a:r>
            <a:r>
              <a:rPr lang="en-US" sz="1800" dirty="0" err="1" smtClean="0"/>
              <a:t>leaf_size</a:t>
            </a:r>
            <a:r>
              <a:rPr lang="en-US" sz="1800" dirty="0" smtClean="0"/>
              <a:t>=82.</a:t>
            </a:r>
            <a:endParaRPr lang="en-US" sz="1800" dirty="0"/>
          </a:p>
          <a:p>
            <a:pPr marL="171450" indent="-171450">
              <a:buFont typeface="Arial" charset="0"/>
              <a:buChar char="•"/>
            </a:pPr>
            <a:r>
              <a:rPr lang="en-US" sz="1800" dirty="0" smtClean="0"/>
              <a:t>This is our worse KNN algorithm so far! KNN sucks with sparse datasets.</a:t>
            </a:r>
          </a:p>
          <a:p>
            <a:pPr marL="171450" indent="-171450">
              <a:buFont typeface="Arial" charset="0"/>
              <a:buChar char="•"/>
            </a:pPr>
            <a:r>
              <a:rPr lang="en-US" sz="1800" dirty="0" smtClean="0"/>
              <a:t>This is the last group of parameter tuning I do for the KNN model, this model is not ideal for this dataset.</a:t>
            </a:r>
          </a:p>
        </p:txBody>
      </p:sp>
      <p:sp>
        <p:nvSpPr>
          <p:cNvPr id="53" name="TextBox 52"/>
          <p:cNvSpPr txBox="1"/>
          <p:nvPr/>
        </p:nvSpPr>
        <p:spPr>
          <a:xfrm>
            <a:off x="-41156" y="19609930"/>
            <a:ext cx="3473964" cy="553998"/>
          </a:xfrm>
          <a:prstGeom prst="rect">
            <a:avLst/>
          </a:prstGeom>
          <a:noFill/>
        </p:spPr>
        <p:txBody>
          <a:bodyPr wrap="none" rtlCol="0">
            <a:spAutoFit/>
          </a:bodyPr>
          <a:lstStyle/>
          <a:p>
            <a:r>
              <a:rPr lang="en-US" sz="3000" b="1" u="sng" smtClean="0"/>
              <a:t>CLOSING THOUGHTS</a:t>
            </a:r>
            <a:endParaRPr lang="en-US" sz="3000" b="1" u="sng"/>
          </a:p>
        </p:txBody>
      </p:sp>
      <p:pic>
        <p:nvPicPr>
          <p:cNvPr id="61" name="Picture 6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474442" y="15989001"/>
            <a:ext cx="3285954" cy="2117434"/>
          </a:xfrm>
          <a:prstGeom prst="rect">
            <a:avLst/>
          </a:prstGeom>
        </p:spPr>
      </p:pic>
      <p:sp>
        <p:nvSpPr>
          <p:cNvPr id="62" name="TextBox 61"/>
          <p:cNvSpPr txBox="1"/>
          <p:nvPr/>
        </p:nvSpPr>
        <p:spPr>
          <a:xfrm>
            <a:off x="0" y="20065358"/>
            <a:ext cx="10723418" cy="1754326"/>
          </a:xfrm>
          <a:prstGeom prst="rect">
            <a:avLst/>
          </a:prstGeom>
          <a:noFill/>
        </p:spPr>
        <p:txBody>
          <a:bodyPr wrap="square" rtlCol="0">
            <a:spAutoFit/>
          </a:bodyPr>
          <a:lstStyle/>
          <a:p>
            <a:pPr marL="171450" indent="-171450">
              <a:buFont typeface="Arial" charset="0"/>
              <a:buChar char="•"/>
            </a:pPr>
            <a:r>
              <a:rPr lang="en-US" sz="1200" dirty="0" smtClean="0"/>
              <a:t>It appears that the distribution of this data simply doesn’t work with this dataset. The methods used in this model seem to inherently be flawed to predict the target feature in this dataset. To be completely honest, this could be an inherent problem with the model, or maybe the way I feature engineered the dataset affected its performance. </a:t>
            </a:r>
            <a:r>
              <a:rPr lang="en-US" sz="1200" b="1" dirty="0" smtClean="0"/>
              <a:t>I may actually have to go back to the first pipeline and parameter tune for KNN to see how it performs on the base dataset. </a:t>
            </a:r>
          </a:p>
          <a:p>
            <a:pPr marL="171450" indent="-171450">
              <a:buFont typeface="Arial" charset="0"/>
              <a:buChar char="•"/>
            </a:pPr>
            <a:r>
              <a:rPr lang="en-US" sz="1200" dirty="0" smtClean="0"/>
              <a:t>One flaw with the KNN possibly, would be that the training set and test set have different distributions of data, because KNN doesn’t necessarily learn from the data, but simply uses them as a record to constantly reference when it makes a prediction for a new record. This could be why </a:t>
            </a:r>
            <a:r>
              <a:rPr lang="en-US" sz="1200" dirty="0" err="1" smtClean="0"/>
              <a:t>Kaggle</a:t>
            </a:r>
            <a:r>
              <a:rPr lang="en-US" sz="1200" dirty="0" smtClean="0"/>
              <a:t> states this competition is mainly to practice boosting and using tree parameters. They knew which models would work best from the outset. </a:t>
            </a:r>
          </a:p>
          <a:p>
            <a:pPr marL="171450" indent="-171450">
              <a:buFont typeface="Arial" charset="0"/>
              <a:buChar char="•"/>
            </a:pPr>
            <a:r>
              <a:rPr lang="en-US" sz="1200" b="1" u="sng" dirty="0" smtClean="0"/>
              <a:t>This is a side note, not really related to KNN itself</a:t>
            </a:r>
            <a:r>
              <a:rPr lang="en-US" sz="1200" dirty="0" smtClean="0"/>
              <a:t>: I would imagine that we need an ensemble of multiple models to get the absolutely best performance. I thought if I used </a:t>
            </a:r>
            <a:r>
              <a:rPr lang="en-US" sz="1200" dirty="0" err="1" smtClean="0"/>
              <a:t>XGBoost</a:t>
            </a:r>
            <a:r>
              <a:rPr lang="en-US" sz="1200" dirty="0" smtClean="0"/>
              <a:t> feature weights + KNN, this would produce a smarter model. I was patently wrong about this and the way that the data is distributed must inherently not be compatible with the way KNN works. </a:t>
            </a:r>
            <a:r>
              <a:rPr lang="en-US" sz="1200" b="1" dirty="0" smtClean="0"/>
              <a:t>I will do more </a:t>
            </a:r>
            <a:r>
              <a:rPr lang="en-US" sz="1200" b="1" dirty="0" err="1" smtClean="0"/>
              <a:t>reasearch</a:t>
            </a:r>
            <a:r>
              <a:rPr lang="en-US" sz="1200" b="1" dirty="0" smtClean="0"/>
              <a:t> on KNN in general and may possibly try to create graphs that show what I’m saying. </a:t>
            </a:r>
            <a:endParaRPr lang="en-US" sz="1200" b="1" dirty="0"/>
          </a:p>
        </p:txBody>
      </p:sp>
      <mc:AlternateContent xmlns:mc="http://schemas.openxmlformats.org/markup-compatibility/2006" xmlns:a14="http://schemas.microsoft.com/office/drawing/2010/main">
        <mc:Choice Requires="a14">
          <p:sp>
            <p:nvSpPr>
              <p:cNvPr id="152" name="TextBox 151"/>
              <p:cNvSpPr txBox="1"/>
              <p:nvPr/>
            </p:nvSpPr>
            <p:spPr>
              <a:xfrm>
                <a:off x="10989733" y="20073074"/>
                <a:ext cx="10723418" cy="830997"/>
              </a:xfrm>
              <a:prstGeom prst="rect">
                <a:avLst/>
              </a:prstGeom>
              <a:noFill/>
            </p:spPr>
            <p:txBody>
              <a:bodyPr wrap="square" rtlCol="0">
                <a:spAutoFit/>
              </a:bodyPr>
              <a:lstStyle/>
              <a:p>
                <a:pPr marL="171450" indent="-171450">
                  <a:buFont typeface="Arial" charset="0"/>
                  <a:buChar char="•"/>
                </a:pPr>
                <a:r>
                  <a:rPr lang="en-US" sz="1200" dirty="0" smtClean="0"/>
                  <a:t>Standardizing the dataset proved its value, by vastly improving the model’s performance. Sparse datasets are definitely a problem, and standardizing fixes this issue. I noticed this when I checked both train_X2, and strain_X2. Because there were a lot of One-hot vectors in the </a:t>
                </a:r>
                <a:r>
                  <a:rPr lang="en-US" sz="1200" dirty="0" err="1" smtClean="0"/>
                  <a:t>dataframe</a:t>
                </a:r>
                <a:r>
                  <a:rPr lang="en-US" sz="1200" dirty="0" smtClean="0"/>
                  <a:t>, many columns had mostly 0’s. Standardizing shifted the values around the range </a:t>
                </a:r>
                <a14:m>
                  <m:oMath xmlns:m="http://schemas.openxmlformats.org/officeDocument/2006/math">
                    <m:r>
                      <a:rPr lang="en-US" sz="1200" b="0" i="1" smtClean="0">
                        <a:latin typeface="Cambria Math" charset="0"/>
                      </a:rPr>
                      <m:t>−1≥</m:t>
                    </m:r>
                    <m:r>
                      <a:rPr lang="en-US" sz="1200" b="0" i="1" smtClean="0">
                        <a:latin typeface="Cambria Math" charset="0"/>
                      </a:rPr>
                      <m:t>𝑥</m:t>
                    </m:r>
                    <m:r>
                      <a:rPr lang="en-US" sz="1200" b="0" i="1" smtClean="0">
                        <a:latin typeface="Cambria Math" charset="0"/>
                      </a:rPr>
                      <m:t>≥1 </m:t>
                    </m:r>
                    <m:r>
                      <a:rPr lang="en-US" sz="1200" b="0" i="1" smtClean="0">
                        <a:latin typeface="Cambria Math" charset="0"/>
                      </a:rPr>
                      <m:t>𝑤h𝑒𝑟𝑒</m:t>
                    </m:r>
                    <m:r>
                      <a:rPr lang="en-US" sz="1200" b="0" i="1" smtClean="0">
                        <a:latin typeface="Cambria Math" charset="0"/>
                      </a:rPr>
                      <m:t> </m:t>
                    </m:r>
                    <m:r>
                      <a:rPr lang="en-US" sz="1200" b="0" i="1" smtClean="0">
                        <a:latin typeface="Cambria Math" charset="0"/>
                      </a:rPr>
                      <m:t>𝑥</m:t>
                    </m:r>
                    <m:r>
                      <a:rPr lang="en-US" sz="1200" b="0" i="1" smtClean="0">
                        <a:latin typeface="Cambria Math" charset="0"/>
                        <a:ea typeface="Cambria Math" charset="0"/>
                        <a:cs typeface="Cambria Math" charset="0"/>
                      </a:rPr>
                      <m:t>≠0.</m:t>
                    </m:r>
                  </m:oMath>
                </a14:m>
                <a:r>
                  <a:rPr lang="en-US" sz="1200" b="1" dirty="0" smtClean="0"/>
                  <a:t> </a:t>
                </a:r>
                <a:r>
                  <a:rPr lang="en-US" sz="1200" dirty="0" smtClean="0"/>
                  <a:t>Since I don’t really understand how KNN works, I can’t articulate why this improves the model.</a:t>
                </a:r>
              </a:p>
              <a:p>
                <a:pPr marL="171450" indent="-171450">
                  <a:buFont typeface="Arial" charset="0"/>
                  <a:buChar char="•"/>
                </a:pPr>
                <a:r>
                  <a:rPr lang="en-US" sz="1200" b="1" dirty="0" smtClean="0"/>
                  <a:t> </a:t>
                </a:r>
                <a:endParaRPr lang="en-US" sz="1200" b="1" dirty="0"/>
              </a:p>
            </p:txBody>
          </p:sp>
        </mc:Choice>
        <mc:Fallback xmlns="">
          <p:sp>
            <p:nvSpPr>
              <p:cNvPr id="152" name="TextBox 151"/>
              <p:cNvSpPr txBox="1">
                <a:spLocks noRot="1" noChangeAspect="1" noMove="1" noResize="1" noEditPoints="1" noAdjustHandles="1" noChangeArrowheads="1" noChangeShapeType="1" noTextEdit="1"/>
              </p:cNvSpPr>
              <p:nvPr/>
            </p:nvSpPr>
            <p:spPr>
              <a:xfrm>
                <a:off x="10989733" y="20073074"/>
                <a:ext cx="10723418" cy="830997"/>
              </a:xfrm>
              <a:prstGeom prst="rect">
                <a:avLst/>
              </a:prstGeom>
              <a:blipFill rotWithShape="0">
                <a:blip r:embed="rId18"/>
                <a:stretch>
                  <a:fillRect t="-735" b="-11029"/>
                </a:stretch>
              </a:blipFill>
            </p:spPr>
            <p:txBody>
              <a:bodyPr/>
              <a:lstStyle/>
              <a:p>
                <a:r>
                  <a:rPr lang="en-US">
                    <a:noFill/>
                  </a:rPr>
                  <a:t> </a:t>
                </a:r>
              </a:p>
            </p:txBody>
          </p:sp>
        </mc:Fallback>
      </mc:AlternateContent>
    </p:spTree>
    <p:extLst>
      <p:ext uri="{BB962C8B-B14F-4D97-AF65-F5344CB8AC3E}">
        <p14:creationId xmlns:p14="http://schemas.microsoft.com/office/powerpoint/2010/main" val="173790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6379" y="0"/>
            <a:ext cx="12126653" cy="784830"/>
          </a:xfrm>
          <a:prstGeom prst="rect">
            <a:avLst/>
          </a:prstGeom>
          <a:noFill/>
        </p:spPr>
        <p:txBody>
          <a:bodyPr wrap="none" rtlCol="0">
            <a:spAutoFit/>
          </a:bodyPr>
          <a:lstStyle/>
          <a:p>
            <a:r>
              <a:rPr lang="en-US" sz="4500" b="1" u="sng" dirty="0" smtClean="0">
                <a:solidFill>
                  <a:srgbClr val="0057FF"/>
                </a:solidFill>
              </a:rPr>
              <a:t>WHY DID KNN FAIL? MY ATTEMPT AT AN ANSWER</a:t>
            </a:r>
            <a:endParaRPr lang="en-US" sz="4500" b="1" u="sng" dirty="0">
              <a:solidFill>
                <a:srgbClr val="0057FF"/>
              </a:solidFill>
            </a:endParaRPr>
          </a:p>
        </p:txBody>
      </p:sp>
      <p:sp>
        <p:nvSpPr>
          <p:cNvPr id="3" name="TextBox 2"/>
          <p:cNvSpPr txBox="1"/>
          <p:nvPr/>
        </p:nvSpPr>
        <p:spPr>
          <a:xfrm>
            <a:off x="5288928" y="1319381"/>
            <a:ext cx="3099438" cy="553998"/>
          </a:xfrm>
          <a:prstGeom prst="rect">
            <a:avLst/>
          </a:prstGeom>
          <a:noFill/>
        </p:spPr>
        <p:txBody>
          <a:bodyPr wrap="none" rtlCol="0">
            <a:spAutoFit/>
          </a:bodyPr>
          <a:lstStyle/>
          <a:p>
            <a:r>
              <a:rPr lang="en-US" sz="3000" b="1" u="sng" smtClean="0"/>
              <a:t>Standardized Data</a:t>
            </a:r>
            <a:endParaRPr lang="en-US" sz="3000" b="1" u="sng"/>
          </a:p>
        </p:txBody>
      </p:sp>
      <p:cxnSp>
        <p:nvCxnSpPr>
          <p:cNvPr id="5" name="Straight Connector 4"/>
          <p:cNvCxnSpPr/>
          <p:nvPr/>
        </p:nvCxnSpPr>
        <p:spPr>
          <a:xfrm>
            <a:off x="14150822" y="1223604"/>
            <a:ext cx="13413" cy="140106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1306286"/>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10395" y="1371931"/>
            <a:ext cx="1658916" cy="553998"/>
          </a:xfrm>
          <a:prstGeom prst="rect">
            <a:avLst/>
          </a:prstGeom>
          <a:noFill/>
        </p:spPr>
        <p:txBody>
          <a:bodyPr wrap="none" rtlCol="0">
            <a:spAutoFit/>
          </a:bodyPr>
          <a:lstStyle/>
          <a:p>
            <a:r>
              <a:rPr lang="en-US" sz="3000" b="1" u="sng" smtClean="0"/>
              <a:t>PCA Data</a:t>
            </a:r>
            <a:endParaRPr lang="en-US" sz="3000" b="1" u="sng"/>
          </a:p>
        </p:txBody>
      </p:sp>
      <p:cxnSp>
        <p:nvCxnSpPr>
          <p:cNvPr id="11" name="Straight Connector 10"/>
          <p:cNvCxnSpPr/>
          <p:nvPr/>
        </p:nvCxnSpPr>
        <p:spPr>
          <a:xfrm>
            <a:off x="0" y="15234252"/>
            <a:ext cx="2194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169" y="10477835"/>
            <a:ext cx="4572000" cy="45720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053" y="1949656"/>
            <a:ext cx="4572000" cy="4572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053" y="6164836"/>
            <a:ext cx="4572000" cy="457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722" y="6194640"/>
            <a:ext cx="4572000" cy="45720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194640"/>
            <a:ext cx="4572000" cy="45720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1722" y="1960305"/>
            <a:ext cx="4572000" cy="457200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83" y="1949656"/>
            <a:ext cx="4572000" cy="4572000"/>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04623" y="10600406"/>
            <a:ext cx="4572000" cy="457200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04623" y="6194640"/>
            <a:ext cx="4572000" cy="45720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04623" y="1949656"/>
            <a:ext cx="4572000" cy="4572000"/>
          </a:xfrm>
          <a:prstGeom prst="rect">
            <a:avLst/>
          </a:prstGeom>
        </p:spPr>
      </p:pic>
      <p:sp>
        <p:nvSpPr>
          <p:cNvPr id="26" name="TextBox 25"/>
          <p:cNvSpPr txBox="1"/>
          <p:nvPr/>
        </p:nvSpPr>
        <p:spPr>
          <a:xfrm>
            <a:off x="47484" y="15418670"/>
            <a:ext cx="10842190" cy="6378669"/>
          </a:xfrm>
          <a:prstGeom prst="rect">
            <a:avLst/>
          </a:prstGeom>
          <a:noFill/>
        </p:spPr>
        <p:txBody>
          <a:bodyPr wrap="square" rtlCol="0">
            <a:spAutoFit/>
          </a:bodyPr>
          <a:lstStyle/>
          <a:p>
            <a:pPr marL="285750" indent="-285750">
              <a:buFont typeface="Arial" charset="0"/>
              <a:buChar char="•"/>
            </a:pPr>
            <a:r>
              <a:rPr lang="en-US" sz="2150" dirty="0" smtClean="0"/>
              <a:t>Each of these graphs represent two features that are plotted together. Each point is colored by their actual </a:t>
            </a:r>
            <a:r>
              <a:rPr lang="en-US" sz="2150" dirty="0" err="1" smtClean="0"/>
              <a:t>SalePrice</a:t>
            </a:r>
            <a:r>
              <a:rPr lang="en-US" sz="2150" dirty="0" smtClean="0"/>
              <a:t> value, while the background is colored based on the prediction of the KNN model. </a:t>
            </a:r>
          </a:p>
          <a:p>
            <a:pPr marL="285750" indent="-285750">
              <a:buFont typeface="Arial" charset="0"/>
              <a:buChar char="•"/>
            </a:pPr>
            <a:r>
              <a:rPr lang="en-US" sz="2150" dirty="0" smtClean="0"/>
              <a:t>The model I used on the Standardized Data is the model from Part IV</a:t>
            </a:r>
            <a:r>
              <a:rPr lang="en-US" sz="2150" dirty="0"/>
              <a:t>: </a:t>
            </a:r>
            <a:r>
              <a:rPr lang="en-US" sz="2150" dirty="0" err="1"/>
              <a:t>n_neighbors</a:t>
            </a:r>
            <a:r>
              <a:rPr lang="en-US" sz="2150" dirty="0"/>
              <a:t> = 10, weights='distance', metric='</a:t>
            </a:r>
            <a:r>
              <a:rPr lang="en-US" sz="2150" dirty="0" err="1"/>
              <a:t>manhattan</a:t>
            </a:r>
            <a:r>
              <a:rPr lang="en-US" sz="2150" dirty="0"/>
              <a:t>', algorithm = '</a:t>
            </a:r>
            <a:r>
              <a:rPr lang="en-US" sz="2150" dirty="0" err="1"/>
              <a:t>kd_tree</a:t>
            </a:r>
            <a:r>
              <a:rPr lang="en-US" sz="2150" dirty="0"/>
              <a:t>', </a:t>
            </a:r>
            <a:r>
              <a:rPr lang="en-US" sz="2150" dirty="0" err="1" smtClean="0"/>
              <a:t>leaf_size</a:t>
            </a:r>
            <a:r>
              <a:rPr lang="en-US" sz="2150" dirty="0" smtClean="0"/>
              <a:t>=30.</a:t>
            </a:r>
          </a:p>
          <a:p>
            <a:pPr marL="285750" indent="-285750">
              <a:buFont typeface="Arial" charset="0"/>
              <a:buChar char="•"/>
            </a:pPr>
            <a:r>
              <a:rPr lang="en-US" sz="2150" dirty="0" smtClean="0"/>
              <a:t>The model I used on PCA Data is a new model that </a:t>
            </a:r>
            <a:r>
              <a:rPr lang="en-US" sz="2150" dirty="0"/>
              <a:t>I tuned using PCA data: </a:t>
            </a:r>
            <a:r>
              <a:rPr lang="en-US" sz="2150" dirty="0" err="1"/>
              <a:t>n_neighbors</a:t>
            </a:r>
            <a:r>
              <a:rPr lang="en-US" sz="2150" dirty="0"/>
              <a:t>=12, weights='distance', metric='</a:t>
            </a:r>
            <a:r>
              <a:rPr lang="en-US" sz="2150" dirty="0" err="1"/>
              <a:t>euclidean</a:t>
            </a:r>
            <a:r>
              <a:rPr lang="en-US" sz="2150" dirty="0"/>
              <a:t>', algorithm='brute'</a:t>
            </a:r>
          </a:p>
          <a:p>
            <a:pPr marL="285750" indent="-285750">
              <a:buFont typeface="Arial" charset="0"/>
              <a:buChar char="•"/>
            </a:pPr>
            <a:r>
              <a:rPr lang="en-US" sz="2150" dirty="0" smtClean="0"/>
              <a:t>KNN is a model that essentially pretends these vectors are in an N-Dimensional space (where N=number of features in the dataset), and calculates the distances from each vector with each other. The closer the vectors are to each other, the more they influence the model in the prediction phase, and help it predict the </a:t>
            </a:r>
            <a:r>
              <a:rPr lang="en-US" sz="2150" dirty="0" err="1" smtClean="0"/>
              <a:t>SalePrice</a:t>
            </a:r>
            <a:r>
              <a:rPr lang="en-US" sz="2150" dirty="0" smtClean="0"/>
              <a:t> based on the previous vectors </a:t>
            </a:r>
            <a:r>
              <a:rPr lang="en-US" sz="2150" dirty="0" err="1" smtClean="0"/>
              <a:t>SalePrice</a:t>
            </a:r>
            <a:r>
              <a:rPr lang="en-US" sz="2150" dirty="0" smtClean="0"/>
              <a:t>.</a:t>
            </a:r>
          </a:p>
          <a:p>
            <a:pPr marL="285750" indent="-285750">
              <a:buFont typeface="Arial" charset="0"/>
              <a:buChar char="•"/>
            </a:pPr>
            <a:r>
              <a:rPr lang="en-US" sz="2150" dirty="0" smtClean="0"/>
              <a:t>As a proxy to understand why KNN performed so poorly, I have plotted a couple 2d plots of different features in the Standardized Data and compared them with the predictions of the model to see how well the model performs. I compared </a:t>
            </a:r>
            <a:r>
              <a:rPr lang="en-US" sz="2150" dirty="0" err="1" smtClean="0"/>
              <a:t>GrLivArea</a:t>
            </a:r>
            <a:r>
              <a:rPr lang="en-US" sz="2150" dirty="0" smtClean="0"/>
              <a:t> (a feature that is the most correlated with </a:t>
            </a:r>
            <a:r>
              <a:rPr lang="en-US" sz="2150" dirty="0" err="1" smtClean="0"/>
              <a:t>SalePrice</a:t>
            </a:r>
            <a:r>
              <a:rPr lang="en-US" sz="2150" dirty="0" smtClean="0"/>
              <a:t>) with a couple of other features; some are also highly correlated with </a:t>
            </a:r>
            <a:r>
              <a:rPr lang="en-US" sz="2150" dirty="0" err="1" smtClean="0"/>
              <a:t>SalePrice</a:t>
            </a:r>
            <a:r>
              <a:rPr lang="en-US" sz="2150" dirty="0" smtClean="0"/>
              <a:t>, but others have no correlation, or a negative correlation with </a:t>
            </a:r>
            <a:r>
              <a:rPr lang="en-US" sz="2150" dirty="0" err="1" smtClean="0"/>
              <a:t>SalePrice</a:t>
            </a:r>
            <a:r>
              <a:rPr lang="en-US" sz="2150" dirty="0" smtClean="0"/>
              <a:t>. </a:t>
            </a:r>
          </a:p>
          <a:p>
            <a:pPr marL="285750" indent="-285750">
              <a:buFont typeface="Arial" charset="0"/>
              <a:buChar char="•"/>
            </a:pPr>
            <a:r>
              <a:rPr lang="en-US" sz="2150" dirty="0" smtClean="0"/>
              <a:t>For the PCA Data, I only made a couple of graphs to compare how well PCA can possibly improve the performance of the predictions.</a:t>
            </a:r>
          </a:p>
        </p:txBody>
      </p:sp>
      <p:sp>
        <p:nvSpPr>
          <p:cNvPr id="27" name="TextBox 26"/>
          <p:cNvSpPr txBox="1"/>
          <p:nvPr/>
        </p:nvSpPr>
        <p:spPr>
          <a:xfrm>
            <a:off x="999539" y="2809571"/>
            <a:ext cx="453970" cy="730521"/>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28" name="TextBox 27"/>
          <p:cNvSpPr txBox="1"/>
          <p:nvPr/>
        </p:nvSpPr>
        <p:spPr>
          <a:xfrm>
            <a:off x="7253341" y="4775496"/>
            <a:ext cx="453970" cy="730521"/>
          </a:xfrm>
          <a:prstGeom prst="rect">
            <a:avLst/>
          </a:prstGeom>
          <a:noFill/>
        </p:spPr>
        <p:txBody>
          <a:bodyPr wrap="none" rtlCol="0">
            <a:spAutoFit/>
          </a:bodyPr>
          <a:lstStyle/>
          <a:p>
            <a:r>
              <a:rPr lang="en-US" dirty="0">
                <a:solidFill>
                  <a:schemeClr val="bg1"/>
                </a:solidFill>
              </a:rPr>
              <a:t>2</a:t>
            </a:r>
          </a:p>
        </p:txBody>
      </p:sp>
      <p:sp>
        <p:nvSpPr>
          <p:cNvPr id="29" name="TextBox 28"/>
          <p:cNvSpPr txBox="1"/>
          <p:nvPr/>
        </p:nvSpPr>
        <p:spPr>
          <a:xfrm>
            <a:off x="12038332" y="5076828"/>
            <a:ext cx="453970" cy="730521"/>
          </a:xfrm>
          <a:prstGeom prst="rect">
            <a:avLst/>
          </a:prstGeom>
          <a:noFill/>
        </p:spPr>
        <p:txBody>
          <a:bodyPr wrap="none" rtlCol="0">
            <a:spAutoFit/>
          </a:bodyPr>
          <a:lstStyle/>
          <a:p>
            <a:r>
              <a:rPr lang="en-US" dirty="0">
                <a:solidFill>
                  <a:schemeClr val="bg1"/>
                </a:solidFill>
              </a:rPr>
              <a:t>3</a:t>
            </a:r>
          </a:p>
        </p:txBody>
      </p:sp>
      <p:sp>
        <p:nvSpPr>
          <p:cNvPr id="30" name="TextBox 29"/>
          <p:cNvSpPr txBox="1"/>
          <p:nvPr/>
        </p:nvSpPr>
        <p:spPr>
          <a:xfrm>
            <a:off x="983718" y="8082718"/>
            <a:ext cx="453970" cy="730521"/>
          </a:xfrm>
          <a:prstGeom prst="rect">
            <a:avLst/>
          </a:prstGeom>
          <a:noFill/>
        </p:spPr>
        <p:txBody>
          <a:bodyPr wrap="none" rtlCol="0">
            <a:spAutoFit/>
          </a:bodyPr>
          <a:lstStyle/>
          <a:p>
            <a:r>
              <a:rPr lang="en-US" dirty="0">
                <a:solidFill>
                  <a:schemeClr val="bg1"/>
                </a:solidFill>
              </a:rPr>
              <a:t>4</a:t>
            </a:r>
          </a:p>
        </p:txBody>
      </p:sp>
      <p:sp>
        <p:nvSpPr>
          <p:cNvPr id="31" name="TextBox 30"/>
          <p:cNvSpPr txBox="1"/>
          <p:nvPr/>
        </p:nvSpPr>
        <p:spPr>
          <a:xfrm>
            <a:off x="7367150" y="6917093"/>
            <a:ext cx="453970" cy="730521"/>
          </a:xfrm>
          <a:prstGeom prst="rect">
            <a:avLst/>
          </a:prstGeom>
          <a:noFill/>
        </p:spPr>
        <p:txBody>
          <a:bodyPr wrap="none" rtlCol="0">
            <a:spAutoFit/>
          </a:bodyPr>
          <a:lstStyle/>
          <a:p>
            <a:r>
              <a:rPr lang="en-US" dirty="0">
                <a:solidFill>
                  <a:schemeClr val="bg1"/>
                </a:solidFill>
              </a:rPr>
              <a:t>5</a:t>
            </a:r>
          </a:p>
        </p:txBody>
      </p:sp>
      <p:sp>
        <p:nvSpPr>
          <p:cNvPr id="32" name="TextBox 31"/>
          <p:cNvSpPr txBox="1"/>
          <p:nvPr/>
        </p:nvSpPr>
        <p:spPr>
          <a:xfrm>
            <a:off x="12153748" y="9288362"/>
            <a:ext cx="453970" cy="730521"/>
          </a:xfrm>
          <a:prstGeom prst="rect">
            <a:avLst/>
          </a:prstGeom>
          <a:noFill/>
        </p:spPr>
        <p:txBody>
          <a:bodyPr wrap="none" rtlCol="0">
            <a:spAutoFit/>
          </a:bodyPr>
          <a:lstStyle/>
          <a:p>
            <a:r>
              <a:rPr lang="en-US" dirty="0">
                <a:solidFill>
                  <a:schemeClr val="bg1"/>
                </a:solidFill>
              </a:rPr>
              <a:t>6</a:t>
            </a:r>
          </a:p>
        </p:txBody>
      </p:sp>
      <p:sp>
        <p:nvSpPr>
          <p:cNvPr id="33" name="TextBox 32"/>
          <p:cNvSpPr txBox="1"/>
          <p:nvPr/>
        </p:nvSpPr>
        <p:spPr>
          <a:xfrm>
            <a:off x="7140165" y="11491332"/>
            <a:ext cx="453970" cy="730521"/>
          </a:xfrm>
          <a:prstGeom prst="rect">
            <a:avLst/>
          </a:prstGeom>
          <a:noFill/>
        </p:spPr>
        <p:txBody>
          <a:bodyPr wrap="none" rtlCol="0">
            <a:spAutoFit/>
          </a:bodyPr>
          <a:lstStyle/>
          <a:p>
            <a:r>
              <a:rPr lang="en-US" dirty="0">
                <a:solidFill>
                  <a:schemeClr val="bg1"/>
                </a:solidFill>
              </a:rPr>
              <a:t>7</a:t>
            </a:r>
          </a:p>
        </p:txBody>
      </p:sp>
      <p:sp>
        <p:nvSpPr>
          <p:cNvPr id="34" name="TextBox 33"/>
          <p:cNvSpPr txBox="1"/>
          <p:nvPr/>
        </p:nvSpPr>
        <p:spPr>
          <a:xfrm>
            <a:off x="19048903" y="4346307"/>
            <a:ext cx="453970" cy="730521"/>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35" name="TextBox 34"/>
          <p:cNvSpPr txBox="1"/>
          <p:nvPr/>
        </p:nvSpPr>
        <p:spPr>
          <a:xfrm>
            <a:off x="18942326" y="6925810"/>
            <a:ext cx="453970" cy="730521"/>
          </a:xfrm>
          <a:prstGeom prst="rect">
            <a:avLst/>
          </a:prstGeom>
          <a:noFill/>
        </p:spPr>
        <p:txBody>
          <a:bodyPr wrap="none" rtlCol="0">
            <a:spAutoFit/>
          </a:bodyPr>
          <a:lstStyle/>
          <a:p>
            <a:r>
              <a:rPr lang="en-US" dirty="0">
                <a:solidFill>
                  <a:schemeClr val="bg1"/>
                </a:solidFill>
              </a:rPr>
              <a:t>2</a:t>
            </a:r>
          </a:p>
        </p:txBody>
      </p:sp>
      <p:sp>
        <p:nvSpPr>
          <p:cNvPr id="36" name="TextBox 35"/>
          <p:cNvSpPr txBox="1"/>
          <p:nvPr/>
        </p:nvSpPr>
        <p:spPr>
          <a:xfrm>
            <a:off x="18942326" y="11271636"/>
            <a:ext cx="453970" cy="730521"/>
          </a:xfrm>
          <a:prstGeom prst="rect">
            <a:avLst/>
          </a:prstGeom>
          <a:noFill/>
        </p:spPr>
        <p:txBody>
          <a:bodyPr wrap="none" rtlCol="0">
            <a:spAutoFit/>
          </a:bodyPr>
          <a:lstStyle/>
          <a:p>
            <a:r>
              <a:rPr lang="en-US" dirty="0">
                <a:solidFill>
                  <a:schemeClr val="bg1"/>
                </a:solidFill>
              </a:rPr>
              <a:t>3</a:t>
            </a:r>
          </a:p>
        </p:txBody>
      </p:sp>
      <p:sp>
        <p:nvSpPr>
          <p:cNvPr id="38" name="TextBox 37"/>
          <p:cNvSpPr txBox="1"/>
          <p:nvPr/>
        </p:nvSpPr>
        <p:spPr>
          <a:xfrm>
            <a:off x="10972800" y="15366675"/>
            <a:ext cx="10842190" cy="6463308"/>
          </a:xfrm>
          <a:prstGeom prst="rect">
            <a:avLst/>
          </a:prstGeom>
          <a:noFill/>
        </p:spPr>
        <p:txBody>
          <a:bodyPr wrap="square" rtlCol="0">
            <a:spAutoFit/>
          </a:bodyPr>
          <a:lstStyle/>
          <a:p>
            <a:pPr marL="285750" indent="-285750">
              <a:buFont typeface="Arial" charset="0"/>
              <a:buChar char="•"/>
            </a:pPr>
            <a:r>
              <a:rPr lang="en-US" sz="1800" dirty="0" smtClean="0"/>
              <a:t>Lets focus on the Standardized Data graphs first; the first important observation is that it seems pretty apt at predicting the most expensive value, as this yellow dot is always surrounded by a golden glow. However, there are many points in the graphs that make incorrect predictions:</a:t>
            </a:r>
          </a:p>
          <a:p>
            <a:pPr marL="1339139" lvl="1" indent="-285750">
              <a:buFont typeface="Arial" charset="0"/>
              <a:buChar char="•"/>
            </a:pPr>
            <a:r>
              <a:rPr lang="en-US" sz="1800" dirty="0" smtClean="0"/>
              <a:t>Graph 1 </a:t>
            </a:r>
            <a:r>
              <a:rPr lang="mr-IN" sz="1800" dirty="0" smtClean="0"/>
              <a:t>–</a:t>
            </a:r>
            <a:r>
              <a:rPr lang="en-US" sz="1800" dirty="0" smtClean="0"/>
              <a:t> There are ~5 yellow points in the sea of purple dots, and the algorithm predicts them to be pinkish. Also, it looks like there is a trend as GLA and TBSF increase, but the highest values are dark purple.</a:t>
            </a:r>
          </a:p>
          <a:p>
            <a:pPr marL="1339139" lvl="1" indent="-285750">
              <a:buFont typeface="Arial" charset="0"/>
              <a:buChar char="•"/>
            </a:pPr>
            <a:r>
              <a:rPr lang="en-US" sz="1800" dirty="0" smtClean="0"/>
              <a:t>Graph 4 </a:t>
            </a:r>
            <a:r>
              <a:rPr lang="mr-IN" sz="1800" dirty="0" smtClean="0"/>
              <a:t>–</a:t>
            </a:r>
            <a:r>
              <a:rPr lang="en-US" sz="1800" dirty="0" smtClean="0"/>
              <a:t> Lone yellow dot in pinkish sea above other golden dot. In both lines around y=1,-1, there are brighter pink dots in the darker purple areas, and some orange dots as well.</a:t>
            </a:r>
          </a:p>
          <a:p>
            <a:pPr marL="1339139" lvl="1" indent="-285750">
              <a:buFont typeface="Arial" charset="0"/>
              <a:buChar char="•"/>
            </a:pPr>
            <a:r>
              <a:rPr lang="en-US" sz="1800" dirty="0" smtClean="0"/>
              <a:t>Graph 5 </a:t>
            </a:r>
            <a:r>
              <a:rPr lang="mr-IN" sz="1800" dirty="0" smtClean="0"/>
              <a:t>–</a:t>
            </a:r>
            <a:r>
              <a:rPr lang="en-US" sz="1800" dirty="0" smtClean="0"/>
              <a:t> Line around y=1 has a couple of bright colored dots around pinkish areas.</a:t>
            </a:r>
          </a:p>
          <a:p>
            <a:pPr marL="1339139" lvl="1" indent="-285750">
              <a:buFont typeface="Arial" charset="0"/>
              <a:buChar char="•"/>
            </a:pPr>
            <a:r>
              <a:rPr lang="en-US" sz="1800" dirty="0" smtClean="0"/>
              <a:t>Graph 6 </a:t>
            </a:r>
            <a:r>
              <a:rPr lang="mr-IN" sz="1800" dirty="0" smtClean="0"/>
              <a:t>–</a:t>
            </a:r>
            <a:r>
              <a:rPr lang="en-US" sz="1800" dirty="0" smtClean="0"/>
              <a:t> The top 2 lines contain yellow and orange dots that are predicted to have lower values.</a:t>
            </a:r>
          </a:p>
          <a:p>
            <a:pPr marL="1339139" lvl="1" indent="-285750">
              <a:buFont typeface="Arial" charset="0"/>
              <a:buChar char="•"/>
            </a:pPr>
            <a:r>
              <a:rPr lang="en-US" sz="1800" dirty="0" smtClean="0"/>
              <a:t>Graph 7 </a:t>
            </a:r>
            <a:r>
              <a:rPr lang="mr-IN" sz="1800" dirty="0" smtClean="0"/>
              <a:t>–</a:t>
            </a:r>
            <a:r>
              <a:rPr lang="en-US" sz="1800" dirty="0" smtClean="0"/>
              <a:t> There are a handful of dark purple dots in </a:t>
            </a:r>
            <a:r>
              <a:rPr lang="en-US" sz="1800" dirty="0" err="1" smtClean="0"/>
              <a:t>orangish</a:t>
            </a:r>
            <a:r>
              <a:rPr lang="en-US" sz="1800" dirty="0" smtClean="0"/>
              <a:t> </a:t>
            </a:r>
            <a:r>
              <a:rPr lang="mr-IN" sz="1800" dirty="0" smtClean="0"/>
              <a:t>–</a:t>
            </a:r>
            <a:r>
              <a:rPr lang="en-US" sz="1800" dirty="0" smtClean="0"/>
              <a:t> pinkish areas. </a:t>
            </a:r>
          </a:p>
          <a:p>
            <a:pPr marL="285750" indent="-285750">
              <a:buFont typeface="Arial" charset="0"/>
              <a:buChar char="•"/>
            </a:pPr>
            <a:r>
              <a:rPr lang="en-US" sz="1800" b="1" dirty="0" smtClean="0"/>
              <a:t>I understand that we are only looking at 2 features at a time, and one of them is highly correlative to the </a:t>
            </a:r>
            <a:r>
              <a:rPr lang="en-US" sz="1800" b="1" dirty="0" err="1" smtClean="0"/>
              <a:t>SalePrice</a:t>
            </a:r>
            <a:r>
              <a:rPr lang="en-US" sz="1800" b="1" dirty="0" smtClean="0"/>
              <a:t>, and as we increase the number of features, the model’s performance is going to increase (these models show a dev error of 0.6-0.1, while our tuned models had a dev error of around 0.03-0.04.), this still shows the fundamental problem of KNN; since it doesn’t learn relationships and simply relies on the training set as a library of answers to constantly check, it is incapable of understanding nuances in the data like </a:t>
            </a:r>
            <a:r>
              <a:rPr lang="en-US" sz="1800" b="1" dirty="0" err="1" smtClean="0"/>
              <a:t>XGBoost</a:t>
            </a:r>
            <a:r>
              <a:rPr lang="en-US" sz="1800" b="1" dirty="0" smtClean="0"/>
              <a:t> can. Many times there are dots that have a much different </a:t>
            </a:r>
            <a:r>
              <a:rPr lang="en-US" sz="1800" b="1" dirty="0" err="1" smtClean="0"/>
              <a:t>SalePrice</a:t>
            </a:r>
            <a:r>
              <a:rPr lang="en-US" sz="1800" b="1" dirty="0" smtClean="0"/>
              <a:t> than their neighboring points but it doesn’t matter to KNN because that’s precisely how it makes its predictions.</a:t>
            </a:r>
          </a:p>
          <a:p>
            <a:pPr marL="285750" indent="-285750">
              <a:buFont typeface="Arial" charset="0"/>
              <a:buChar char="•"/>
            </a:pPr>
            <a:r>
              <a:rPr lang="en-US" sz="1800" dirty="0" smtClean="0"/>
              <a:t>Looking at the 3 graphs on the right, we can see that PCA looks much cleaner compared to the other graphs, and the predictions seem much better. </a:t>
            </a:r>
            <a:r>
              <a:rPr lang="en-US" sz="1800" dirty="0"/>
              <a:t>T</a:t>
            </a:r>
            <a:r>
              <a:rPr lang="en-US" sz="1800" dirty="0" smtClean="0"/>
              <a:t>he PCA has forced discrete values to become continuous and it looks like it should make it easier for KNN to make predictions. While this may seem to be the case for most of the points on these graphs, I tuned parameters to the PCA data set, and it scored a 0.18437 on the test set. This is still lower than our best KNN model which scored a 0.1818 on the test set. </a:t>
            </a:r>
            <a:endParaRPr lang="en-US" sz="1800" dirty="0"/>
          </a:p>
        </p:txBody>
      </p:sp>
    </p:spTree>
    <p:extLst>
      <p:ext uri="{BB962C8B-B14F-4D97-AF65-F5344CB8AC3E}">
        <p14:creationId xmlns:p14="http://schemas.microsoft.com/office/powerpoint/2010/main" val="22698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77090" y="0"/>
            <a:ext cx="19387039" cy="1631216"/>
          </a:xfrm>
          <a:prstGeom prst="rect">
            <a:avLst/>
          </a:prstGeom>
          <a:noFill/>
        </p:spPr>
        <p:txBody>
          <a:bodyPr wrap="none" rtlCol="0">
            <a:spAutoFit/>
          </a:bodyPr>
          <a:lstStyle/>
          <a:p>
            <a:r>
              <a:rPr lang="en-US" sz="10000" dirty="0" smtClean="0">
                <a:solidFill>
                  <a:schemeClr val="bg1"/>
                </a:solidFill>
                <a:latin typeface="Capitals" charset="0"/>
                <a:ea typeface="Capitals" charset="0"/>
                <a:cs typeface="Capitals" charset="0"/>
              </a:rPr>
              <a:t>THE CONCLUSIONS (3/30/20)</a:t>
            </a:r>
            <a:endParaRPr lang="en-US" sz="10000" dirty="0">
              <a:solidFill>
                <a:schemeClr val="bg1"/>
              </a:solidFill>
              <a:latin typeface="Capitals" charset="0"/>
              <a:ea typeface="Capitals" charset="0"/>
              <a:cs typeface="Capitals" charset="0"/>
            </a:endParaRPr>
          </a:p>
        </p:txBody>
      </p:sp>
      <p:sp>
        <p:nvSpPr>
          <p:cNvPr id="3" name="TextBox 2"/>
          <p:cNvSpPr txBox="1"/>
          <p:nvPr/>
        </p:nvSpPr>
        <p:spPr>
          <a:xfrm>
            <a:off x="326190" y="2370667"/>
            <a:ext cx="21354715" cy="2862322"/>
          </a:xfrm>
          <a:prstGeom prst="rect">
            <a:avLst/>
          </a:prstGeom>
          <a:no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b="1" dirty="0" smtClean="0">
                <a:solidFill>
                  <a:schemeClr val="bg1"/>
                </a:solidFill>
              </a:rPr>
              <a:t>The best performing model type was a tree based algorithm, </a:t>
            </a:r>
            <a:r>
              <a:rPr lang="en-US" sz="2000" b="1" dirty="0" err="1" smtClean="0">
                <a:solidFill>
                  <a:schemeClr val="bg1"/>
                </a:solidFill>
              </a:rPr>
              <a:t>XGBoost</a:t>
            </a:r>
            <a:r>
              <a:rPr lang="en-US" sz="2000" dirty="0" smtClean="0">
                <a:solidFill>
                  <a:schemeClr val="bg1"/>
                </a:solidFill>
              </a:rPr>
              <a:t>. I should’ve been able to guess this considering that the </a:t>
            </a:r>
            <a:r>
              <a:rPr lang="en-US" sz="2000" dirty="0" err="1" smtClean="0">
                <a:solidFill>
                  <a:schemeClr val="bg1"/>
                </a:solidFill>
              </a:rPr>
              <a:t>Kaggle</a:t>
            </a:r>
            <a:r>
              <a:rPr lang="en-US" sz="2000" dirty="0" smtClean="0">
                <a:solidFill>
                  <a:schemeClr val="bg1"/>
                </a:solidFill>
              </a:rPr>
              <a:t> project description states this dataset will help people learn about how to tune tree-based algorithms.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still tried other model types such as linear regression (with other variants), along with K-Nearest Neighbor. I did not end up trying Support Vector Machines for two reasons; 1.) I knew it would not beat the tree-based algorithm based on the description for the problem, and 2.) I felt that I spent enough time on this problem and wanted to move onto other data science projects. </a:t>
            </a:r>
            <a:r>
              <a:rPr lang="en-US" sz="2000" b="1" dirty="0" smtClean="0">
                <a:solidFill>
                  <a:schemeClr val="bg1"/>
                </a:solidFill>
              </a:rPr>
              <a:t>However, I will keep in mind all of these algorithms when I move forward to newer machine learning projects.</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Moving forward, the tree-based models would definitely be the best to try first. </a:t>
            </a:r>
            <a:r>
              <a:rPr lang="en-US" sz="2000" dirty="0" err="1" smtClean="0">
                <a:solidFill>
                  <a:schemeClr val="bg1"/>
                </a:solidFill>
              </a:rPr>
              <a:t>XGBoost</a:t>
            </a:r>
            <a:r>
              <a:rPr lang="en-US" sz="2000" dirty="0" smtClean="0">
                <a:solidFill>
                  <a:schemeClr val="bg1"/>
                </a:solidFill>
              </a:rPr>
              <a:t> is an algorithm that took many years to create by building upon previous tree based algorithms, so it tends to outperform all other tree based algorithms, at least by the time of me concluding this project. However, there is this theorem in data science called the No Free Lunch Theorem. </a:t>
            </a:r>
            <a:r>
              <a:rPr lang="en-US" sz="2000" b="1" dirty="0" smtClean="0">
                <a:solidFill>
                  <a:schemeClr val="bg1"/>
                </a:solidFill>
              </a:rPr>
              <a:t>This Theorem postulates that while some algorithms perform the best for certain problem sets, it will perform worse compared to different models in other problem sets. There is no one algorithm to rule them all, they are all specialized for specific data set distributions and applications. Therefore, it is important to try multiple model types to see which ones performs the best on a given dataset. </a:t>
            </a:r>
            <a:endParaRPr lang="en-US" sz="2000" b="1" dirty="0">
              <a:solidFill>
                <a:schemeClr val="bg1"/>
              </a:solidFill>
            </a:endParaRPr>
          </a:p>
        </p:txBody>
      </p:sp>
      <p:sp>
        <p:nvSpPr>
          <p:cNvPr id="4" name="TextBox 3"/>
          <p:cNvSpPr txBox="1"/>
          <p:nvPr/>
        </p:nvSpPr>
        <p:spPr>
          <a:xfrm>
            <a:off x="326190" y="1693049"/>
            <a:ext cx="6757556" cy="730521"/>
          </a:xfrm>
          <a:prstGeom prst="rect">
            <a:avLst/>
          </a:prstGeom>
          <a:noFill/>
        </p:spPr>
        <p:txBody>
          <a:bodyPr wrap="none" rtlCol="0">
            <a:spAutoFit/>
          </a:bodyPr>
          <a:lstStyle/>
          <a:p>
            <a:r>
              <a:rPr lang="en-US" b="1" u="sng" dirty="0" smtClean="0">
                <a:solidFill>
                  <a:schemeClr val="bg1"/>
                </a:solidFill>
              </a:rPr>
              <a:t>MACHINE LERANING MODELS</a:t>
            </a:r>
            <a:endParaRPr lang="en-US" b="1" u="sng" dirty="0">
              <a:solidFill>
                <a:schemeClr val="bg1"/>
              </a:solidFill>
            </a:endParaRPr>
          </a:p>
        </p:txBody>
      </p:sp>
      <p:sp>
        <p:nvSpPr>
          <p:cNvPr id="5" name="TextBox 4"/>
          <p:cNvSpPr txBox="1"/>
          <p:nvPr/>
        </p:nvSpPr>
        <p:spPr>
          <a:xfrm>
            <a:off x="326190" y="5200690"/>
            <a:ext cx="9692975" cy="730521"/>
          </a:xfrm>
          <a:prstGeom prst="rect">
            <a:avLst/>
          </a:prstGeom>
          <a:noFill/>
        </p:spPr>
        <p:txBody>
          <a:bodyPr wrap="none" rtlCol="0">
            <a:spAutoFit/>
          </a:bodyPr>
          <a:lstStyle/>
          <a:p>
            <a:r>
              <a:rPr lang="en-US" b="1" u="sng" dirty="0" smtClean="0">
                <a:solidFill>
                  <a:schemeClr val="bg1"/>
                </a:solidFill>
              </a:rPr>
              <a:t>FEATURE ENGINEERING &amp; MISSING VALUES</a:t>
            </a:r>
            <a:endParaRPr lang="en-US" b="1" u="sng" dirty="0">
              <a:solidFill>
                <a:schemeClr val="bg1"/>
              </a:solidFill>
            </a:endParaRPr>
          </a:p>
        </p:txBody>
      </p:sp>
      <p:sp>
        <p:nvSpPr>
          <p:cNvPr id="6" name="TextBox 5"/>
          <p:cNvSpPr txBox="1"/>
          <p:nvPr/>
        </p:nvSpPr>
        <p:spPr>
          <a:xfrm>
            <a:off x="326189" y="5910607"/>
            <a:ext cx="21354715" cy="4093428"/>
          </a:xfrm>
          <a:prstGeom prst="rect">
            <a:avLst/>
          </a:prstGeom>
          <a:no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only feature engineered in data pipeline 2. My methods were lackluster and not that rigorous. These are the main two methods I used in feature engineering:</a:t>
            </a:r>
          </a:p>
          <a:p>
            <a:pPr marL="1624889" lvl="1" indent="-571500" defTabSz="914400">
              <a:buFont typeface="Arial" charset="0"/>
              <a:buChar char="•"/>
            </a:pPr>
            <a:r>
              <a:rPr lang="en-US" sz="2000" dirty="0" smtClean="0">
                <a:solidFill>
                  <a:schemeClr val="bg1"/>
                </a:solidFill>
              </a:rPr>
              <a:t> To tell if a column was important, I created histograms of the sales price differentiated by different column values (if the column was categorical), and I basically just eyeballed the graph and decided if it was useful in determining the sales price. This can obviously be improved, but I would have to learn more about probability and stats for this.</a:t>
            </a:r>
          </a:p>
          <a:p>
            <a:pPr marL="1624889" lvl="1" indent="-571500" defTabSz="914400">
              <a:buFont typeface="Arial" charset="0"/>
              <a:buChar char="•"/>
            </a:pPr>
            <a:r>
              <a:rPr lang="en-US" sz="2000" dirty="0" smtClean="0">
                <a:solidFill>
                  <a:schemeClr val="bg1"/>
                </a:solidFill>
              </a:rPr>
              <a:t>To fill in missing values, I used a Chi-Squared Test for Independence to determine if two columns were independent or dependent on one another. If they were dependent (which this was the case nearly 100% of the time because my contingency tables didn’t meet a specific premise that should be satisfied when using this test), then I could use one of the columns with conditional probability to determine the most likely value for that column. As I stated in the parenthesis in the previous sentence, I needed to use a different type of test to determine the relationship between two variables. I could not use a correlative value for these columns because these methods were only utilized for categorical variables. For numerical variables, I can’t find it in my notes right now, but I believe for the most part we replaced these values with 0’s for the most part because an NA numerical value typically correlated with the house not having a specific room and having no square footage associated with it.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One item that I never looked at seriously enough was correlations when it came to coming up with values for numerical missing values. There was only a few of them in the dataset, this is a potential point of weakness in my feature engineering model.</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b="1" dirty="0" smtClean="0">
                <a:solidFill>
                  <a:schemeClr val="bg1"/>
                </a:solidFill>
              </a:rPr>
              <a:t>All in all, I need to dedicate more time and study to </a:t>
            </a:r>
            <a:r>
              <a:rPr lang="en-US" sz="2000" b="1" dirty="0" err="1" smtClean="0">
                <a:solidFill>
                  <a:schemeClr val="bg1"/>
                </a:solidFill>
              </a:rPr>
              <a:t>probabilty</a:t>
            </a:r>
            <a:r>
              <a:rPr lang="en-US" sz="2000" b="1" dirty="0" smtClean="0">
                <a:solidFill>
                  <a:schemeClr val="bg1"/>
                </a:solidFill>
              </a:rPr>
              <a:t> and stats that way I can leverage them in future projects to help me probe the data better, and understand what its telling me. This also will go hand in hand in understanding more complex graphs that allow me to visualize the data better.</a:t>
            </a:r>
            <a:endParaRPr lang="en-US" sz="2000" b="1" dirty="0">
              <a:solidFill>
                <a:schemeClr val="bg1"/>
              </a:solidFill>
            </a:endParaRPr>
          </a:p>
        </p:txBody>
      </p:sp>
      <p:sp>
        <p:nvSpPr>
          <p:cNvPr id="7" name="TextBox 6"/>
          <p:cNvSpPr txBox="1"/>
          <p:nvPr/>
        </p:nvSpPr>
        <p:spPr>
          <a:xfrm>
            <a:off x="326188" y="9951132"/>
            <a:ext cx="11495583" cy="730521"/>
          </a:xfrm>
          <a:prstGeom prst="rect">
            <a:avLst/>
          </a:prstGeom>
          <a:noFill/>
        </p:spPr>
        <p:txBody>
          <a:bodyPr wrap="none" rtlCol="0">
            <a:spAutoFit/>
          </a:bodyPr>
          <a:lstStyle/>
          <a:p>
            <a:r>
              <a:rPr lang="en-US" b="1" u="sng" dirty="0" smtClean="0">
                <a:solidFill>
                  <a:schemeClr val="bg1"/>
                </a:solidFill>
              </a:rPr>
              <a:t>WHAT WOULD FUTURE DATA PIPELINES LOOK LIKE?</a:t>
            </a:r>
            <a:endParaRPr lang="en-US" b="1" u="sng" dirty="0">
              <a:solidFill>
                <a:schemeClr val="bg1"/>
              </a:solidFill>
            </a:endParaRPr>
          </a:p>
        </p:txBody>
      </p:sp>
      <p:sp>
        <p:nvSpPr>
          <p:cNvPr id="8" name="TextBox 7"/>
          <p:cNvSpPr txBox="1"/>
          <p:nvPr/>
        </p:nvSpPr>
        <p:spPr>
          <a:xfrm>
            <a:off x="326188" y="10713837"/>
            <a:ext cx="21354715" cy="2862322"/>
          </a:xfrm>
          <a:prstGeom prst="rect">
            <a:avLst/>
          </a:prstGeom>
          <a:noFill/>
          <a:ln>
            <a:noFill/>
          </a:ln>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would re-evaluate my process of filling in missing values. I would even look into possibly just leaving them there as a separate category (which is what I did in data pipeline 1). I would for sure have to test what method is the best by trying out a couple of different pipelines but this is the only difference between them, and pick whichever process performs the best on the test set.</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would re-evaluate how I engineer features, and pick some more rigorous criteria for what would determine how I remove features. I would probably create 3 or 4 different pipelines testing different methods to help me narrow down the best process for this problem.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b="1" dirty="0" smtClean="0">
                <a:solidFill>
                  <a:srgbClr val="FFFF00"/>
                </a:solidFill>
              </a:rPr>
              <a:t>The overall theme so far is that I need to break up this problem into separate sections, and essentially test different methods that would constantly improve the performance of the model on the test set at each stage.</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would probably just keep using the </a:t>
            </a:r>
            <a:r>
              <a:rPr lang="en-US" sz="2000" dirty="0" err="1" smtClean="0">
                <a:solidFill>
                  <a:schemeClr val="bg1"/>
                </a:solidFill>
              </a:rPr>
              <a:t>XGBoost</a:t>
            </a:r>
            <a:r>
              <a:rPr lang="en-US" sz="2000" dirty="0" smtClean="0">
                <a:solidFill>
                  <a:schemeClr val="bg1"/>
                </a:solidFill>
              </a:rPr>
              <a:t> model since it absolutely dominated in performance. </a:t>
            </a:r>
          </a:p>
          <a:p>
            <a:pPr marL="571500" marR="0" lvl="0" indent="-5715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solidFill>
                  <a:schemeClr val="bg1"/>
                </a:solidFill>
              </a:rPr>
              <a:t>I would probably play around with Support Vector Machines for a couple of pipelines (since all the previous methods that I used before would be coded and I can just copy and paste the code to build new pipelines easily), just so I can understand how they work and try to interpret their results compared to </a:t>
            </a:r>
            <a:r>
              <a:rPr lang="en-US" sz="2000" dirty="0" err="1" smtClean="0">
                <a:solidFill>
                  <a:schemeClr val="bg1"/>
                </a:solidFill>
              </a:rPr>
              <a:t>XGBoost</a:t>
            </a:r>
            <a:r>
              <a:rPr lang="en-US" sz="2000" dirty="0" smtClean="0">
                <a:solidFill>
                  <a:schemeClr val="bg1"/>
                </a:solidFill>
              </a:rPr>
              <a:t>, KNN, and Linear Regression.</a:t>
            </a:r>
            <a:endParaRPr lang="en-US" sz="2000" dirty="0">
              <a:solidFill>
                <a:schemeClr val="bg1"/>
              </a:solidFill>
            </a:endParaRPr>
          </a:p>
        </p:txBody>
      </p:sp>
      <p:sp>
        <p:nvSpPr>
          <p:cNvPr id="9" name="TextBox 8"/>
          <p:cNvSpPr txBox="1"/>
          <p:nvPr/>
        </p:nvSpPr>
        <p:spPr>
          <a:xfrm>
            <a:off x="326187" y="13679299"/>
            <a:ext cx="4092980" cy="730521"/>
          </a:xfrm>
          <a:prstGeom prst="rect">
            <a:avLst/>
          </a:prstGeom>
          <a:noFill/>
        </p:spPr>
        <p:txBody>
          <a:bodyPr wrap="none" rtlCol="0">
            <a:spAutoFit/>
          </a:bodyPr>
          <a:lstStyle/>
          <a:p>
            <a:r>
              <a:rPr lang="en-US" b="1" u="sng" dirty="0" smtClean="0">
                <a:solidFill>
                  <a:schemeClr val="bg1"/>
                </a:solidFill>
              </a:rPr>
              <a:t>WHAT I LEARNED</a:t>
            </a:r>
            <a:endParaRPr lang="en-US" b="1" u="sng" dirty="0">
              <a:solidFill>
                <a:schemeClr val="bg1"/>
              </a:solidFill>
            </a:endParaRPr>
          </a:p>
        </p:txBody>
      </p:sp>
      <p:sp>
        <p:nvSpPr>
          <p:cNvPr id="10" name="TextBox 9"/>
          <p:cNvSpPr txBox="1"/>
          <p:nvPr/>
        </p:nvSpPr>
        <p:spPr>
          <a:xfrm>
            <a:off x="326187" y="14512258"/>
            <a:ext cx="21354715" cy="7171194"/>
          </a:xfrm>
          <a:prstGeom prst="rect">
            <a:avLst/>
          </a:prstGeom>
          <a:noFill/>
          <a:ln>
            <a:noFill/>
          </a:ln>
        </p:spPr>
        <p:txBody>
          <a:bodyPr wrap="square" rtlCol="0">
            <a:spAutoFit/>
          </a:bodyPr>
          <a:lstStyle/>
          <a:p>
            <a:pPr marL="571500" indent="-571500" defTabSz="914400">
              <a:buFont typeface="Arial" charset="0"/>
              <a:buChar char="•"/>
            </a:pPr>
            <a:r>
              <a:rPr lang="en-US" sz="2000" dirty="0" smtClean="0">
                <a:solidFill>
                  <a:schemeClr val="bg1"/>
                </a:solidFill>
              </a:rPr>
              <a:t>I learned a little bit about applying some probability and statistics to a real life data science problem. I don’t believe I did a good job, but I am happy I was able to come up with an idea, and I am happy I recognize how non-rigorous my methodology is.</a:t>
            </a:r>
          </a:p>
          <a:p>
            <a:pPr marL="571500" indent="-571500" defTabSz="914400">
              <a:buFont typeface="Arial" charset="0"/>
              <a:buChar char="•"/>
            </a:pPr>
            <a:r>
              <a:rPr lang="en-US" sz="2000" dirty="0" smtClean="0">
                <a:solidFill>
                  <a:schemeClr val="bg1"/>
                </a:solidFill>
              </a:rPr>
              <a:t>I learned how to look through a dataset and try to understand what the different columns are telling me about the dataset. Again, I did not do a rigorous job, and I believe that I can improve this process, but I applied some of the basic procedures (like looking at histograms of categorical features, looking at separate histograms looking at sale price, and looking at scatter plots vs Sale Price for numerical features), and I do see some of the benefits and detriments of these processes. The benefit is that you get some understanding of how the data looks, the detriment is that is a very rudimentary understanding. I recognize that I need to develop some more sophisticated methods that can help me understand the data better (preferably by looking at multiple variables at the same time, or looking at a single record in the dataset but visualizing much better because it was hard for me to visualize a single record describing a house in this dataset. An example would be creating a mock visual house that shows you the dimensions of each house at a click of a button).</a:t>
            </a:r>
          </a:p>
          <a:p>
            <a:pPr marL="571500" indent="-571500" defTabSz="914400">
              <a:buFont typeface="Arial" charset="0"/>
              <a:buChar char="•"/>
            </a:pPr>
            <a:r>
              <a:rPr lang="en-US" sz="2000" dirty="0" smtClean="0">
                <a:solidFill>
                  <a:schemeClr val="bg1"/>
                </a:solidFill>
              </a:rPr>
              <a:t>I learned a great deal about different models, and how to tune them. I understand much better how separate models work, and a little bit of why others perform better (this is a very hard concept to understand and is still a big question in the field). </a:t>
            </a:r>
          </a:p>
          <a:p>
            <a:pPr marL="571500" indent="-571500" defTabSz="914400">
              <a:buFont typeface="Arial" charset="0"/>
              <a:buChar char="•"/>
            </a:pPr>
            <a:r>
              <a:rPr lang="en-US" sz="2000" dirty="0" smtClean="0">
                <a:solidFill>
                  <a:schemeClr val="bg1"/>
                </a:solidFill>
              </a:rPr>
              <a:t>I learned a lot about how to read certain scientific papers and online articles, and extract useful information from them that can help me with my project. There is a lot of reading involved and taking notes so you can follow what is happening, but it is rewarding and definitely steps your game up.</a:t>
            </a:r>
          </a:p>
          <a:p>
            <a:pPr marL="571500" indent="-571500" defTabSz="914400">
              <a:buFont typeface="Arial" charset="0"/>
              <a:buChar char="•"/>
            </a:pPr>
            <a:r>
              <a:rPr lang="en-US" sz="2000" dirty="0" smtClean="0">
                <a:solidFill>
                  <a:schemeClr val="bg1"/>
                </a:solidFill>
              </a:rPr>
              <a:t>I learned so much better how to structure a machine learning project and a regular project in general. You can see this through my power point notes; they get better and of higher quality as I keep moving forward. I must shout out Professor Ryan Walters from Cal Poly for instilling this idea in me. I like to make the slides extremely large because I can pretend its like a presentation poster, and fit a lot of information in each one. Anyways, the main way I want to structure a machine learning project now is: 1.) Take a while just going over the data and trying to understand the basics. Probe it, use probability, statistics, or whatever you need to understand this dataset, 2.) Missing Values and Feature Engineer, 3.) Play with a couple of models, choose the best, then tune the hyper-parameters like crazy. The amount of time spent on each step depends on if it is a timed competition (like a day/week/month contest) or a home project that can take as long as you want.</a:t>
            </a:r>
          </a:p>
          <a:p>
            <a:pPr marL="571500" indent="-571500" defTabSz="914400">
              <a:buFont typeface="Arial" charset="0"/>
              <a:buChar char="•"/>
            </a:pPr>
            <a:r>
              <a:rPr lang="en-US" sz="2000" dirty="0" smtClean="0">
                <a:solidFill>
                  <a:schemeClr val="bg1"/>
                </a:solidFill>
              </a:rPr>
              <a:t>One of the most important things I learned is how to find answers on the internet for my data science problems. Verbiage is super important, and you need to make sure you even understand the problem that you’re asking before you can ask it. I mean that you need to study the programming language, the machine learning model, and any other associated process related to them and in the field before you can even begin to find an answer to a higher level question that is on the tip of your tongue, but you can’t quite formulate because there are other questions you need to step back and answer first. </a:t>
            </a:r>
            <a:r>
              <a:rPr lang="en-US" sz="2000" b="1" dirty="0" smtClean="0">
                <a:solidFill>
                  <a:srgbClr val="FFFF00"/>
                </a:solidFill>
              </a:rPr>
              <a:t>Taking your time with a project, writing down notes and your side thoughts all the time are very important. You need to be expressing your confusions, feelings, and ideas all the time so you can understand where to move next. I constantly make checklists of what I need to get done at different stages of the project to help me refocus myself and remember the entire goal of the project, or maybe just a smaller goal that I am trying to achieve to reach a higher goal.</a:t>
            </a:r>
          </a:p>
        </p:txBody>
      </p:sp>
    </p:spTree>
    <p:extLst>
      <p:ext uri="{BB962C8B-B14F-4D97-AF65-F5344CB8AC3E}">
        <p14:creationId xmlns:p14="http://schemas.microsoft.com/office/powerpoint/2010/main" val="2005563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177090" y="0"/>
            <a:ext cx="19387039" cy="1631216"/>
          </a:xfrm>
          <a:prstGeom prst="rect">
            <a:avLst/>
          </a:prstGeom>
          <a:noFill/>
        </p:spPr>
        <p:txBody>
          <a:bodyPr wrap="none" rtlCol="0">
            <a:spAutoFit/>
          </a:bodyPr>
          <a:lstStyle/>
          <a:p>
            <a:r>
              <a:rPr lang="en-US" sz="10000" dirty="0" smtClean="0">
                <a:solidFill>
                  <a:schemeClr val="bg1"/>
                </a:solidFill>
                <a:latin typeface="Capitals" charset="0"/>
                <a:ea typeface="Capitals" charset="0"/>
                <a:cs typeface="Capitals" charset="0"/>
              </a:rPr>
              <a:t>THE CONCLUSIONS (3/30/20)</a:t>
            </a:r>
            <a:endParaRPr lang="en-US" sz="10000" dirty="0">
              <a:solidFill>
                <a:schemeClr val="bg1"/>
              </a:solidFill>
              <a:latin typeface="Capitals" charset="0"/>
              <a:ea typeface="Capitals" charset="0"/>
              <a:cs typeface="Capitals" charset="0"/>
            </a:endParaRPr>
          </a:p>
        </p:txBody>
      </p:sp>
      <p:sp>
        <p:nvSpPr>
          <p:cNvPr id="4" name="TextBox 3"/>
          <p:cNvSpPr txBox="1"/>
          <p:nvPr/>
        </p:nvSpPr>
        <p:spPr>
          <a:xfrm>
            <a:off x="326190" y="1693049"/>
            <a:ext cx="15196661" cy="730521"/>
          </a:xfrm>
          <a:prstGeom prst="rect">
            <a:avLst/>
          </a:prstGeom>
          <a:noFill/>
        </p:spPr>
        <p:txBody>
          <a:bodyPr wrap="none" rtlCol="0">
            <a:spAutoFit/>
          </a:bodyPr>
          <a:lstStyle/>
          <a:p>
            <a:r>
              <a:rPr lang="en-US" b="1" u="sng" dirty="0" smtClean="0">
                <a:solidFill>
                  <a:schemeClr val="bg1"/>
                </a:solidFill>
              </a:rPr>
              <a:t>WHAT I WANT TO LEARN MORE OF REGARDING MACHINE LEARNING</a:t>
            </a:r>
            <a:endParaRPr lang="en-US" b="1" u="sng" dirty="0">
              <a:solidFill>
                <a:schemeClr val="bg1"/>
              </a:solidFill>
            </a:endParaRPr>
          </a:p>
        </p:txBody>
      </p:sp>
      <p:sp>
        <p:nvSpPr>
          <p:cNvPr id="12" name="TextBox 11"/>
          <p:cNvSpPr txBox="1"/>
          <p:nvPr/>
        </p:nvSpPr>
        <p:spPr>
          <a:xfrm>
            <a:off x="326190" y="2485403"/>
            <a:ext cx="21354715" cy="3785652"/>
          </a:xfrm>
          <a:prstGeom prst="rect">
            <a:avLst/>
          </a:prstGeom>
          <a:noFill/>
          <a:ln>
            <a:noFill/>
          </a:ln>
        </p:spPr>
        <p:txBody>
          <a:bodyPr wrap="square" rtlCol="0">
            <a:spAutoFit/>
          </a:bodyPr>
          <a:lstStyle/>
          <a:p>
            <a:pPr marL="571500" indent="-571500" defTabSz="914400">
              <a:buFont typeface="Arial" charset="0"/>
              <a:buChar char="•"/>
            </a:pPr>
            <a:r>
              <a:rPr lang="en-US" sz="2000" dirty="0" smtClean="0">
                <a:solidFill>
                  <a:schemeClr val="bg1"/>
                </a:solidFill>
              </a:rPr>
              <a:t>I want to learn more about the hyper-parameter tuning process. I stumbled across the first chapter of a machine learning book that I downloaded and put in a binder. This chapter was highly </a:t>
            </a:r>
            <a:r>
              <a:rPr lang="en-US" sz="2000" dirty="0" err="1" smtClean="0">
                <a:solidFill>
                  <a:schemeClr val="bg1"/>
                </a:solidFill>
              </a:rPr>
              <a:t>deatailed</a:t>
            </a:r>
            <a:r>
              <a:rPr lang="en-US" sz="2000" dirty="0" smtClean="0">
                <a:solidFill>
                  <a:schemeClr val="bg1"/>
                </a:solidFill>
              </a:rPr>
              <a:t> about the different methods of hyper-parameter tuning, and what I took away was that the method I was using was ok, but no where near as advanced as it could be. From what I understood, there are a bunch of PhD’s that have developed specific algorithms to search the hyper-parameter space. A lot of the stuff I read was completely over my head, but I definitely felt like I was finding a source that just broke the entire field down and the most current research so well. I definitely need to check out the rest of the chapters, because that first chapter was great. Also, each chapter references like 200 papers each, so this is a fantastic way to find other papers that will expand more on the ideas in the book.</a:t>
            </a:r>
          </a:p>
          <a:p>
            <a:pPr marL="571500" indent="-571500" defTabSz="914400">
              <a:buFont typeface="Arial" charset="0"/>
              <a:buChar char="•"/>
            </a:pPr>
            <a:r>
              <a:rPr lang="en-US" sz="2000" dirty="0" smtClean="0">
                <a:solidFill>
                  <a:schemeClr val="bg1"/>
                </a:solidFill>
              </a:rPr>
              <a:t>I want to learn more about what makes a model perform so well with certain datasets. I read one scientific article that compared different models performances on different datasets. Albeit, they didn’t really tune the models and kind of quickly applied each model to a different dataset to see how they would perform in general, but it showed a little bit how different models perform on a certain group of datasets. Their analysis wasn’t that rigorous because they did not do a further investigation of classifying the different datasets and explaining why certain models performed better than others. For example, I believe they looked at the average score each model got across like 200 datasets, and ranked them. They did concede however, that there were some datasets in which the worst average model performed better than the best average model. I would have appreciated a little more analysis on these datasets to answer the obvious ‘why’ question, but they didn’t get that deep. I would like to do something like that to get a better understanding of what makes models perform better and what is it about the dataset that shows this.</a:t>
            </a:r>
          </a:p>
          <a:p>
            <a:pPr marL="571500" indent="-571500" defTabSz="914400">
              <a:buFont typeface="Arial" charset="0"/>
              <a:buChar char="•"/>
            </a:pPr>
            <a:r>
              <a:rPr lang="en-US" sz="2000" dirty="0" smtClean="0">
                <a:solidFill>
                  <a:schemeClr val="bg1"/>
                </a:solidFill>
              </a:rPr>
              <a:t>Besides all of that, I would like to read more scientific papers in general and just continue to be knowledgeable about the subject.</a:t>
            </a:r>
          </a:p>
        </p:txBody>
      </p:sp>
      <p:sp>
        <p:nvSpPr>
          <p:cNvPr id="13" name="TextBox 12"/>
          <p:cNvSpPr txBox="1"/>
          <p:nvPr/>
        </p:nvSpPr>
        <p:spPr>
          <a:xfrm>
            <a:off x="326190" y="6250325"/>
            <a:ext cx="13535757" cy="861774"/>
          </a:xfrm>
          <a:prstGeom prst="rect">
            <a:avLst/>
          </a:prstGeom>
          <a:noFill/>
        </p:spPr>
        <p:txBody>
          <a:bodyPr wrap="none" rtlCol="0">
            <a:spAutoFit/>
          </a:bodyPr>
          <a:lstStyle/>
          <a:p>
            <a:r>
              <a:rPr lang="en-US" sz="5000" b="1" u="sng" dirty="0" smtClean="0">
                <a:solidFill>
                  <a:srgbClr val="78FFCC"/>
                </a:solidFill>
              </a:rPr>
              <a:t>RESOURCES TO KEEP IN MIND MOVING FORWARD</a:t>
            </a:r>
            <a:endParaRPr lang="en-US" sz="5000" b="1" u="sng" dirty="0">
              <a:solidFill>
                <a:srgbClr val="78FFCC"/>
              </a:solidFill>
            </a:endParaRPr>
          </a:p>
        </p:txBody>
      </p:sp>
      <p:sp>
        <p:nvSpPr>
          <p:cNvPr id="14" name="TextBox 13"/>
          <p:cNvSpPr txBox="1"/>
          <p:nvPr/>
        </p:nvSpPr>
        <p:spPr>
          <a:xfrm>
            <a:off x="326189" y="7125242"/>
            <a:ext cx="21354715" cy="9325630"/>
          </a:xfrm>
          <a:prstGeom prst="rect">
            <a:avLst/>
          </a:prstGeom>
          <a:noFill/>
          <a:ln>
            <a:noFill/>
          </a:ln>
        </p:spPr>
        <p:txBody>
          <a:bodyPr wrap="square" rtlCol="0">
            <a:spAutoFit/>
          </a:bodyPr>
          <a:lstStyle/>
          <a:p>
            <a:pPr marL="571500" indent="-571500" defTabSz="914400">
              <a:buFont typeface="Arial" charset="0"/>
              <a:buChar char="•"/>
            </a:pPr>
            <a:r>
              <a:rPr lang="en-US" sz="4000" dirty="0" err="1" smtClean="0">
                <a:solidFill>
                  <a:srgbClr val="78FFCC"/>
                </a:solidFill>
              </a:rPr>
              <a:t>Kaggle</a:t>
            </a:r>
            <a:r>
              <a:rPr lang="en-US" sz="4000" dirty="0" smtClean="0">
                <a:solidFill>
                  <a:srgbClr val="78FFCC"/>
                </a:solidFill>
              </a:rPr>
              <a:t> – To work on more datasets and different projects</a:t>
            </a:r>
          </a:p>
          <a:p>
            <a:pPr marL="571500" indent="-571500" defTabSz="914400">
              <a:buFont typeface="Arial" charset="0"/>
              <a:buChar char="•"/>
            </a:pPr>
            <a:r>
              <a:rPr lang="en-US" sz="4000" dirty="0" err="1" smtClean="0">
                <a:solidFill>
                  <a:srgbClr val="78FFCC"/>
                </a:solidFill>
              </a:rPr>
              <a:t>Govt</a:t>
            </a:r>
            <a:r>
              <a:rPr lang="en-US" sz="4000" dirty="0" smtClean="0">
                <a:solidFill>
                  <a:srgbClr val="78FFCC"/>
                </a:solidFill>
              </a:rPr>
              <a:t> Database websites – To work on more datasets and come up with my own project.</a:t>
            </a:r>
          </a:p>
          <a:p>
            <a:pPr marL="571500" indent="-571500" defTabSz="914400">
              <a:buFont typeface="Arial" charset="0"/>
              <a:buChar char="•"/>
            </a:pPr>
            <a:r>
              <a:rPr lang="en-US" sz="4000" dirty="0" smtClean="0">
                <a:solidFill>
                  <a:srgbClr val="78FFCC"/>
                </a:solidFill>
              </a:rPr>
              <a:t>Tableau Public – To view different projects/portfolios and get ideas for different visualizations.</a:t>
            </a:r>
          </a:p>
          <a:p>
            <a:pPr marL="571500" indent="-571500" defTabSz="914400">
              <a:buFont typeface="Arial" charset="0"/>
              <a:buChar char="•"/>
            </a:pPr>
            <a:r>
              <a:rPr lang="en-US" sz="4000" dirty="0" smtClean="0">
                <a:solidFill>
                  <a:srgbClr val="78FFCC"/>
                </a:solidFill>
              </a:rPr>
              <a:t>Coursera – To learn skills more formally if I’m scared to do it on my own, or if I feel it would be worth the time and money.</a:t>
            </a:r>
          </a:p>
          <a:p>
            <a:pPr marL="571500" indent="-571500" defTabSz="914400">
              <a:buFont typeface="Arial" charset="0"/>
              <a:buChar char="•"/>
            </a:pPr>
            <a:r>
              <a:rPr lang="en-US" sz="4000" dirty="0" smtClean="0">
                <a:solidFill>
                  <a:srgbClr val="78FFCC"/>
                </a:solidFill>
              </a:rPr>
              <a:t>Khan Academy – The same reason as Coursera but free.</a:t>
            </a:r>
          </a:p>
          <a:p>
            <a:pPr marL="571500" indent="-571500" defTabSz="914400">
              <a:buFont typeface="Arial" charset="0"/>
              <a:buChar char="•"/>
            </a:pPr>
            <a:r>
              <a:rPr lang="en-US" sz="4000" dirty="0" err="1" smtClean="0">
                <a:solidFill>
                  <a:srgbClr val="78FFCC"/>
                </a:solidFill>
              </a:rPr>
              <a:t>Github</a:t>
            </a:r>
            <a:r>
              <a:rPr lang="en-US" sz="4000" dirty="0" smtClean="0">
                <a:solidFill>
                  <a:srgbClr val="78FFCC"/>
                </a:solidFill>
              </a:rPr>
              <a:t> – Need to use this resource more often to show off my code to the public.</a:t>
            </a:r>
          </a:p>
          <a:p>
            <a:pPr marL="571500" indent="-571500" defTabSz="914400">
              <a:buFont typeface="Arial" charset="0"/>
              <a:buChar char="•"/>
            </a:pPr>
            <a:r>
              <a:rPr lang="en-US" sz="4000" dirty="0" smtClean="0">
                <a:solidFill>
                  <a:srgbClr val="78FFCC"/>
                </a:solidFill>
              </a:rPr>
              <a:t>Beyond Entrepreneurship by James Collins and William Lazier – A great book that can give you ideas on how to structure a project and accomplish your end goal. I also have notes on this book in my blue folder.</a:t>
            </a:r>
          </a:p>
          <a:p>
            <a:pPr marL="571500" indent="-571500" defTabSz="914400">
              <a:buFont typeface="Arial" charset="0"/>
              <a:buChar char="•"/>
            </a:pPr>
            <a:r>
              <a:rPr lang="en-US" sz="4000" dirty="0" smtClean="0">
                <a:solidFill>
                  <a:srgbClr val="78FFCC"/>
                </a:solidFill>
              </a:rPr>
              <a:t>Automated Machine Learning by Frank </a:t>
            </a:r>
            <a:r>
              <a:rPr lang="en-US" sz="4000" dirty="0" err="1" smtClean="0">
                <a:solidFill>
                  <a:srgbClr val="78FFCC"/>
                </a:solidFill>
              </a:rPr>
              <a:t>Hutter</a:t>
            </a:r>
            <a:r>
              <a:rPr lang="en-US" sz="4000" dirty="0" smtClean="0">
                <a:solidFill>
                  <a:srgbClr val="78FFCC"/>
                </a:solidFill>
              </a:rPr>
              <a:t>, Lars </a:t>
            </a:r>
            <a:r>
              <a:rPr lang="en-US" sz="4000" dirty="0" err="1" smtClean="0">
                <a:solidFill>
                  <a:srgbClr val="78FFCC"/>
                </a:solidFill>
              </a:rPr>
              <a:t>Kotthoff</a:t>
            </a:r>
            <a:r>
              <a:rPr lang="en-US" sz="4000" dirty="0" smtClean="0">
                <a:solidFill>
                  <a:srgbClr val="78FFCC"/>
                </a:solidFill>
              </a:rPr>
              <a:t>, and Joaquin </a:t>
            </a:r>
            <a:r>
              <a:rPr lang="en-US" sz="4000" dirty="0" err="1" smtClean="0">
                <a:solidFill>
                  <a:srgbClr val="78FFCC"/>
                </a:solidFill>
              </a:rPr>
              <a:t>Vanschoren</a:t>
            </a:r>
            <a:r>
              <a:rPr lang="en-US" sz="4000" dirty="0" smtClean="0">
                <a:solidFill>
                  <a:srgbClr val="78FFCC"/>
                </a:solidFill>
              </a:rPr>
              <a:t> – This is the free book that I printed out and mentioned from the previous section.</a:t>
            </a:r>
          </a:p>
          <a:p>
            <a:pPr marL="571500" indent="-571500" defTabSz="914400">
              <a:buFont typeface="Arial" charset="0"/>
              <a:buChar char="•"/>
            </a:pPr>
            <a:r>
              <a:rPr lang="en-US" sz="4000" dirty="0" err="1" smtClean="0">
                <a:solidFill>
                  <a:srgbClr val="78FFCC"/>
                </a:solidFill>
              </a:rPr>
              <a:t>Subreddits</a:t>
            </a:r>
            <a:r>
              <a:rPr lang="en-US" sz="4000" dirty="0" smtClean="0">
                <a:solidFill>
                  <a:srgbClr val="78FFCC"/>
                </a:solidFill>
              </a:rPr>
              <a:t> (/r/programming, /r/</a:t>
            </a:r>
            <a:r>
              <a:rPr lang="en-US" sz="4000" dirty="0" err="1" smtClean="0">
                <a:solidFill>
                  <a:srgbClr val="78FFCC"/>
                </a:solidFill>
              </a:rPr>
              <a:t>machinelearning</a:t>
            </a:r>
            <a:r>
              <a:rPr lang="en-US" sz="4000" dirty="0" smtClean="0">
                <a:solidFill>
                  <a:srgbClr val="78FFCC"/>
                </a:solidFill>
              </a:rPr>
              <a:t>, etc.) – You can ask questions but don’t expect much help. I never got much.</a:t>
            </a:r>
          </a:p>
          <a:p>
            <a:pPr marL="571500" indent="-571500" defTabSz="914400">
              <a:buFont typeface="Arial" charset="0"/>
              <a:buChar char="•"/>
            </a:pPr>
            <a:r>
              <a:rPr lang="en-US" sz="4000" dirty="0" smtClean="0">
                <a:solidFill>
                  <a:srgbClr val="78FFCC"/>
                </a:solidFill>
              </a:rPr>
              <a:t>Google and My Bookmarks – Google is helpful and I bookmarked a bunch of websites.</a:t>
            </a:r>
          </a:p>
        </p:txBody>
      </p:sp>
      <p:sp>
        <p:nvSpPr>
          <p:cNvPr id="15" name="TextBox 14"/>
          <p:cNvSpPr txBox="1"/>
          <p:nvPr/>
        </p:nvSpPr>
        <p:spPr>
          <a:xfrm>
            <a:off x="2506134" y="17305059"/>
            <a:ext cx="16120534" cy="2862322"/>
          </a:xfrm>
          <a:prstGeom prst="rect">
            <a:avLst/>
          </a:prstGeom>
          <a:noFill/>
        </p:spPr>
        <p:txBody>
          <a:bodyPr wrap="square" rtlCol="0">
            <a:spAutoFit/>
          </a:bodyPr>
          <a:lstStyle/>
          <a:p>
            <a:pPr algn="ctr"/>
            <a:r>
              <a:rPr lang="en-US" sz="6000" dirty="0" smtClean="0">
                <a:solidFill>
                  <a:srgbClr val="F26BFD"/>
                </a:solidFill>
              </a:rPr>
              <a:t>I had a great time doing this project and I am so happy with my end product and what I learned.</a:t>
            </a:r>
          </a:p>
          <a:p>
            <a:pPr algn="ctr"/>
            <a:r>
              <a:rPr lang="en-US" sz="6000" dirty="0" smtClean="0">
                <a:solidFill>
                  <a:srgbClr val="F26BFD"/>
                </a:solidFill>
              </a:rPr>
              <a:t>Thank you for reading.</a:t>
            </a:r>
            <a:endParaRPr lang="en-US" sz="6000" dirty="0">
              <a:solidFill>
                <a:srgbClr val="F26BFD"/>
              </a:solidFill>
            </a:endParaRPr>
          </a:p>
        </p:txBody>
      </p:sp>
    </p:spTree>
    <p:extLst>
      <p:ext uri="{BB962C8B-B14F-4D97-AF65-F5344CB8AC3E}">
        <p14:creationId xmlns:p14="http://schemas.microsoft.com/office/powerpoint/2010/main" val="714821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575" y="698456"/>
            <a:ext cx="8170130" cy="1621807"/>
          </a:xfrm>
        </p:spPr>
        <p:txBody>
          <a:bodyPr>
            <a:normAutofit/>
          </a:bodyPr>
          <a:lstStyle/>
          <a:p>
            <a:r>
              <a:rPr lang="en-US" smtClean="0"/>
              <a:t>Pipeline 1</a:t>
            </a:r>
            <a:endParaRPr lang="en-US"/>
          </a:p>
        </p:txBody>
      </p:sp>
      <p:grpSp>
        <p:nvGrpSpPr>
          <p:cNvPr id="41" name="Group 40"/>
          <p:cNvGrpSpPr/>
          <p:nvPr/>
        </p:nvGrpSpPr>
        <p:grpSpPr>
          <a:xfrm>
            <a:off x="724817" y="3061633"/>
            <a:ext cx="2618718" cy="1437371"/>
            <a:chOff x="1485839" y="4505370"/>
            <a:chExt cx="2177094" cy="1071563"/>
          </a:xfrm>
        </p:grpSpPr>
        <p:sp>
          <p:nvSpPr>
            <p:cNvPr id="4" name="Rectangle 3"/>
            <p:cNvSpPr/>
            <p:nvPr/>
          </p:nvSpPr>
          <p:spPr>
            <a:xfrm>
              <a:off x="1485839" y="4505370"/>
              <a:ext cx="1871663" cy="10715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547342" y="4731396"/>
              <a:ext cx="2115591" cy="619510"/>
            </a:xfrm>
            <a:prstGeom prst="rect">
              <a:avLst/>
            </a:prstGeom>
            <a:noFill/>
          </p:spPr>
          <p:txBody>
            <a:bodyPr wrap="square" rtlCol="0">
              <a:spAutoFit/>
            </a:bodyPr>
            <a:lstStyle/>
            <a:p>
              <a:r>
                <a:rPr lang="en-US" sz="2400" dirty="0" smtClean="0"/>
                <a:t>Combined and Cleaned Data</a:t>
              </a:r>
              <a:endParaRPr lang="en-US" sz="2400" dirty="0"/>
            </a:p>
          </p:txBody>
        </p:sp>
      </p:grpSp>
      <p:cxnSp>
        <p:nvCxnSpPr>
          <p:cNvPr id="7" name="Straight Arrow Connector 6"/>
          <p:cNvCxnSpPr>
            <a:stCxn id="4" idx="3"/>
          </p:cNvCxnSpPr>
          <p:nvPr/>
        </p:nvCxnSpPr>
        <p:spPr>
          <a:xfrm>
            <a:off x="2976148" y="3780319"/>
            <a:ext cx="237644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5352595" y="3108804"/>
            <a:ext cx="4185415" cy="1683450"/>
            <a:chOff x="2277034" y="2551569"/>
            <a:chExt cx="3287753" cy="1626326"/>
          </a:xfrm>
        </p:grpSpPr>
        <p:sp>
          <p:nvSpPr>
            <p:cNvPr id="26" name="Rectangle 25"/>
            <p:cNvSpPr/>
            <p:nvPr/>
          </p:nvSpPr>
          <p:spPr>
            <a:xfrm>
              <a:off x="2277035" y="2551569"/>
              <a:ext cx="3287752" cy="162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277034" y="2661498"/>
              <a:ext cx="3155436" cy="1516397"/>
            </a:xfrm>
            <a:prstGeom prst="rect">
              <a:avLst/>
            </a:prstGeom>
            <a:noFill/>
          </p:spPr>
          <p:txBody>
            <a:bodyPr wrap="square" rtlCol="0">
              <a:spAutoFit/>
            </a:bodyPr>
            <a:lstStyle/>
            <a:p>
              <a:pPr marL="171450" indent="-171450">
                <a:buFont typeface="Arial" charset="0"/>
                <a:buChar char="•"/>
              </a:pPr>
              <a:r>
                <a:rPr lang="en-US" sz="1600" dirty="0"/>
                <a:t>Converted Ordinal variables into the regular ordinal scale (0,1,2,3,</a:t>
              </a:r>
              <a:r>
                <a:rPr lang="mr-IN" sz="1600" dirty="0"/>
                <a:t>…</a:t>
              </a:r>
              <a:r>
                <a:rPr lang="en-US" sz="1600" dirty="0"/>
                <a:t>).</a:t>
              </a:r>
            </a:p>
            <a:p>
              <a:pPr marL="171450" indent="-171450">
                <a:buFont typeface="Arial" charset="0"/>
                <a:buChar char="•"/>
              </a:pPr>
              <a:r>
                <a:rPr lang="en-US" sz="1600" dirty="0"/>
                <a:t>0 usually represents either the lack of a feature, or the lowest ranking of a feature. Many of these were previously missing values</a:t>
              </a:r>
              <a:r>
                <a:rPr lang="en-US" sz="1200" dirty="0"/>
                <a:t>.</a:t>
              </a:r>
            </a:p>
          </p:txBody>
        </p:sp>
      </p:grpSp>
      <p:grpSp>
        <p:nvGrpSpPr>
          <p:cNvPr id="20" name="Group 19"/>
          <p:cNvGrpSpPr/>
          <p:nvPr/>
        </p:nvGrpSpPr>
        <p:grpSpPr>
          <a:xfrm>
            <a:off x="11347974" y="3365391"/>
            <a:ext cx="2871122" cy="1170274"/>
            <a:chOff x="2277035" y="2551570"/>
            <a:chExt cx="2635624" cy="1343027"/>
          </a:xfrm>
        </p:grpSpPr>
        <p:sp>
          <p:nvSpPr>
            <p:cNvPr id="22" name="Rectangle 21"/>
            <p:cNvSpPr/>
            <p:nvPr/>
          </p:nvSpPr>
          <p:spPr>
            <a:xfrm>
              <a:off x="2277035" y="2551570"/>
              <a:ext cx="2635624" cy="1343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277035" y="2661498"/>
              <a:ext cx="2635624" cy="608986"/>
            </a:xfrm>
            <a:prstGeom prst="rect">
              <a:avLst/>
            </a:prstGeom>
            <a:noFill/>
          </p:spPr>
          <p:txBody>
            <a:bodyPr wrap="square" rtlCol="0">
              <a:spAutoFit/>
            </a:bodyPr>
            <a:lstStyle/>
            <a:p>
              <a:pPr marL="171450" indent="-171450">
                <a:buFont typeface="Arial" charset="0"/>
                <a:buChar char="•"/>
              </a:pPr>
              <a:r>
                <a:rPr lang="en-US" sz="1600" dirty="0"/>
                <a:t>Converted all Categorical variables into One-hot vectors.</a:t>
              </a:r>
            </a:p>
          </p:txBody>
        </p:sp>
      </p:grpSp>
      <p:cxnSp>
        <p:nvCxnSpPr>
          <p:cNvPr id="42" name="Straight Arrow Connector 41"/>
          <p:cNvCxnSpPr>
            <a:stCxn id="26" idx="3"/>
          </p:cNvCxnSpPr>
          <p:nvPr/>
        </p:nvCxnSpPr>
        <p:spPr>
          <a:xfrm flipV="1">
            <a:off x="9538010" y="3950528"/>
            <a:ext cx="1809964"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6029060" y="3303175"/>
            <a:ext cx="3810000" cy="1294705"/>
            <a:chOff x="16703040" y="4602480"/>
            <a:chExt cx="3810000" cy="1294705"/>
          </a:xfrm>
        </p:grpSpPr>
        <p:sp>
          <p:nvSpPr>
            <p:cNvPr id="45" name="TextBox 44"/>
            <p:cNvSpPr txBox="1"/>
            <p:nvPr/>
          </p:nvSpPr>
          <p:spPr>
            <a:xfrm>
              <a:off x="16931640" y="4711223"/>
              <a:ext cx="3352800" cy="1077218"/>
            </a:xfrm>
            <a:prstGeom prst="rect">
              <a:avLst/>
            </a:prstGeom>
            <a:noFill/>
          </p:spPr>
          <p:txBody>
            <a:bodyPr wrap="square" rtlCol="0">
              <a:spAutoFit/>
            </a:bodyPr>
            <a:lstStyle/>
            <a:p>
              <a:pPr marL="285750" indent="-285750">
                <a:buFont typeface="Arial" charset="0"/>
                <a:buChar char="•"/>
              </a:pPr>
              <a:r>
                <a:rPr lang="en-US" sz="1600" dirty="0" smtClean="0"/>
                <a:t>Broke up the combined </a:t>
              </a:r>
              <a:r>
                <a:rPr lang="en-US" sz="1600" dirty="0" err="1" smtClean="0"/>
                <a:t>dataframe</a:t>
              </a:r>
              <a:r>
                <a:rPr lang="en-US" sz="1600" dirty="0" smtClean="0"/>
                <a:t> into the training and testing sets.</a:t>
              </a:r>
            </a:p>
            <a:p>
              <a:pPr marL="285750" indent="-285750">
                <a:buFont typeface="Arial" charset="0"/>
                <a:buChar char="•"/>
              </a:pPr>
              <a:r>
                <a:rPr lang="en-US" sz="1600" dirty="0" smtClean="0"/>
                <a:t>Removed the ID column from both </a:t>
              </a:r>
              <a:r>
                <a:rPr lang="en-US" sz="1600" dirty="0" err="1" smtClean="0"/>
                <a:t>dataframes</a:t>
              </a:r>
              <a:r>
                <a:rPr lang="en-US" sz="1600" dirty="0" smtClean="0"/>
                <a:t>.</a:t>
              </a:r>
              <a:endParaRPr lang="en-US" sz="1600" dirty="0"/>
            </a:p>
          </p:txBody>
        </p:sp>
        <p:sp>
          <p:nvSpPr>
            <p:cNvPr id="46" name="Rectangle 45"/>
            <p:cNvSpPr/>
            <p:nvPr/>
          </p:nvSpPr>
          <p:spPr>
            <a:xfrm>
              <a:off x="16703040" y="4602480"/>
              <a:ext cx="3810000" cy="1294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p:cNvCxnSpPr/>
          <p:nvPr/>
        </p:nvCxnSpPr>
        <p:spPr>
          <a:xfrm flipV="1">
            <a:off x="14219096" y="3950526"/>
            <a:ext cx="1809964"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p:cNvSpPr/>
          <p:nvPr/>
        </p:nvSpPr>
        <p:spPr>
          <a:xfrm rot="16200000">
            <a:off x="9159315" y="-3975219"/>
            <a:ext cx="2271365" cy="19826491"/>
          </a:xfrm>
          <a:prstGeom prst="rightBrace">
            <a:avLst>
              <a:gd name="adj1" fmla="val 8333"/>
              <a:gd name="adj2" fmla="val 669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98796" y="6962048"/>
            <a:ext cx="2845651" cy="477054"/>
          </a:xfrm>
          <a:prstGeom prst="rect">
            <a:avLst/>
          </a:prstGeom>
          <a:noFill/>
        </p:spPr>
        <p:txBody>
          <a:bodyPr wrap="none" rtlCol="0">
            <a:spAutoFit/>
          </a:bodyPr>
          <a:lstStyle/>
          <a:p>
            <a:r>
              <a:rPr lang="en-US" sz="2500" u="sng" dirty="0" smtClean="0"/>
              <a:t>LINEAR REGRESSION</a:t>
            </a:r>
            <a:endParaRPr lang="en-US" sz="2500" u="sng" dirty="0"/>
          </a:p>
        </p:txBody>
      </p:sp>
      <p:sp>
        <p:nvSpPr>
          <p:cNvPr id="51" name="TextBox 50"/>
          <p:cNvSpPr txBox="1"/>
          <p:nvPr/>
        </p:nvSpPr>
        <p:spPr>
          <a:xfrm>
            <a:off x="5895055" y="5305775"/>
            <a:ext cx="6888480" cy="730521"/>
          </a:xfrm>
          <a:prstGeom prst="rect">
            <a:avLst/>
          </a:prstGeom>
          <a:noFill/>
        </p:spPr>
        <p:txBody>
          <a:bodyPr wrap="square" rtlCol="0">
            <a:spAutoFit/>
          </a:bodyPr>
          <a:lstStyle/>
          <a:p>
            <a:r>
              <a:rPr lang="en-US" b="1" dirty="0" smtClean="0">
                <a:solidFill>
                  <a:srgbClr val="0070C0"/>
                </a:solidFill>
              </a:rPr>
              <a:t>DIFFERENT MODELS USED</a:t>
            </a:r>
            <a:endParaRPr lang="en-US" b="1" dirty="0">
              <a:solidFill>
                <a:srgbClr val="0070C0"/>
              </a:solidFill>
            </a:endParaRPr>
          </a:p>
        </p:txBody>
      </p:sp>
      <p:cxnSp>
        <p:nvCxnSpPr>
          <p:cNvPr id="53" name="Straight Connector 52"/>
          <p:cNvCxnSpPr/>
          <p:nvPr/>
        </p:nvCxnSpPr>
        <p:spPr>
          <a:xfrm>
            <a:off x="4279274" y="6910318"/>
            <a:ext cx="30480" cy="13289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237842" y="6910318"/>
            <a:ext cx="30480" cy="1328928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119274" y="6100808"/>
            <a:ext cx="3481081" cy="477054"/>
          </a:xfrm>
          <a:prstGeom prst="rect">
            <a:avLst/>
          </a:prstGeom>
          <a:noFill/>
        </p:spPr>
        <p:txBody>
          <a:bodyPr wrap="none" rtlCol="0">
            <a:spAutoFit/>
          </a:bodyPr>
          <a:lstStyle/>
          <a:p>
            <a:r>
              <a:rPr lang="en-US" sz="2500" b="1" u="sng" smtClean="0"/>
              <a:t>BOOSTING ALGORITHMS</a:t>
            </a:r>
            <a:endParaRPr lang="en-US" sz="2500" b="1" u="sng" dirty="0"/>
          </a:p>
        </p:txBody>
      </p:sp>
      <p:cxnSp>
        <p:nvCxnSpPr>
          <p:cNvPr id="59" name="Straight Connector 58"/>
          <p:cNvCxnSpPr/>
          <p:nvPr/>
        </p:nvCxnSpPr>
        <p:spPr>
          <a:xfrm>
            <a:off x="19445769" y="6840079"/>
            <a:ext cx="30480" cy="1328928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8509" y="7823822"/>
            <a:ext cx="3378827" cy="2031325"/>
          </a:xfrm>
          <a:prstGeom prst="rect">
            <a:avLst/>
          </a:prstGeom>
          <a:noFill/>
        </p:spPr>
        <p:txBody>
          <a:bodyPr wrap="square" rtlCol="0">
            <a:spAutoFit/>
          </a:bodyPr>
          <a:lstStyle/>
          <a:p>
            <a:pPr marL="342900" indent="-342900">
              <a:buFont typeface="Arial" charset="0"/>
              <a:buChar char="•"/>
            </a:pPr>
            <a:r>
              <a:rPr lang="en-US" sz="1800" dirty="0" smtClean="0"/>
              <a:t>We normalized the training set and testing set.</a:t>
            </a:r>
          </a:p>
          <a:p>
            <a:pPr marL="342900" indent="-342900">
              <a:buFont typeface="Arial" charset="0"/>
              <a:buChar char="•"/>
            </a:pPr>
            <a:r>
              <a:rPr lang="en-US" sz="1800" dirty="0" smtClean="0"/>
              <a:t>Used basic linear regression to create the model.</a:t>
            </a:r>
          </a:p>
          <a:p>
            <a:pPr marL="342900" indent="-342900">
              <a:buFont typeface="Arial" charset="0"/>
              <a:buChar char="•"/>
            </a:pPr>
            <a:r>
              <a:rPr lang="en-US" sz="1800" dirty="0"/>
              <a:t>T</a:t>
            </a:r>
            <a:r>
              <a:rPr lang="en-US" sz="1800" dirty="0" smtClean="0"/>
              <a:t>he RMSLE (Root Mean Square Logarithmic Error) of the predictions is 1.77543.</a:t>
            </a:r>
          </a:p>
        </p:txBody>
      </p:sp>
      <p:sp>
        <p:nvSpPr>
          <p:cNvPr id="3" name="Rectangle 2"/>
          <p:cNvSpPr/>
          <p:nvPr/>
        </p:nvSpPr>
        <p:spPr>
          <a:xfrm>
            <a:off x="568509" y="7823822"/>
            <a:ext cx="3378827" cy="218911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 y="10840139"/>
            <a:ext cx="4243657" cy="477054"/>
          </a:xfrm>
          <a:prstGeom prst="rect">
            <a:avLst/>
          </a:prstGeom>
          <a:noFill/>
        </p:spPr>
        <p:txBody>
          <a:bodyPr wrap="square" rtlCol="0">
            <a:spAutoFit/>
          </a:bodyPr>
          <a:lstStyle/>
          <a:p>
            <a:pPr algn="ctr"/>
            <a:r>
              <a:rPr lang="en-US" sz="2500" u="sng" smtClean="0"/>
              <a:t>LINEAR RIDGE </a:t>
            </a:r>
            <a:r>
              <a:rPr lang="en-US" sz="2500" u="sng" dirty="0" smtClean="0"/>
              <a:t>REGRESSION</a:t>
            </a:r>
            <a:endParaRPr lang="en-US" sz="2500" u="sng" dirty="0"/>
          </a:p>
        </p:txBody>
      </p:sp>
      <p:sp>
        <p:nvSpPr>
          <p:cNvPr id="32" name="TextBox 31"/>
          <p:cNvSpPr txBox="1"/>
          <p:nvPr/>
        </p:nvSpPr>
        <p:spPr>
          <a:xfrm>
            <a:off x="381751" y="11474983"/>
            <a:ext cx="3702487" cy="5724644"/>
          </a:xfrm>
          <a:prstGeom prst="rect">
            <a:avLst/>
          </a:prstGeom>
          <a:noFill/>
        </p:spPr>
        <p:txBody>
          <a:bodyPr wrap="square" rtlCol="0">
            <a:spAutoFit/>
          </a:bodyPr>
          <a:lstStyle/>
          <a:p>
            <a:pPr marL="342900" indent="-342900">
              <a:buFont typeface="Arial" charset="0"/>
              <a:buChar char="•"/>
            </a:pPr>
            <a:r>
              <a:rPr lang="en-US" sz="1800" dirty="0" smtClean="0"/>
              <a:t>We normalized the training set and testing set.</a:t>
            </a:r>
          </a:p>
          <a:p>
            <a:pPr marL="342900" indent="-342900">
              <a:buFont typeface="Arial" charset="0"/>
              <a:buChar char="•"/>
            </a:pPr>
            <a:r>
              <a:rPr lang="en-US" sz="1800" dirty="0" smtClean="0"/>
              <a:t>Used ridge linear regression to create the model. This adds a regularization factor to the regular linear regression equation to prevent the model from changing the weight factors too much.</a:t>
            </a:r>
          </a:p>
          <a:p>
            <a:pPr marL="342900" indent="-342900">
              <a:buFont typeface="Arial" charset="0"/>
              <a:buChar char="•"/>
            </a:pPr>
            <a:r>
              <a:rPr lang="en-US" sz="1800" dirty="0" smtClean="0"/>
              <a:t>The RMSLE (Root Mean Square Logarithmic Error) is listed next to alpha values.</a:t>
            </a:r>
          </a:p>
          <a:p>
            <a:pPr marL="1396289" lvl="1" indent="-342900">
              <a:buFont typeface="Arial" charset="0"/>
              <a:buChar char="•"/>
            </a:pPr>
            <a:r>
              <a:rPr lang="en-US" sz="1500" dirty="0" smtClean="0"/>
              <a:t>Alpha = 0.001 -&gt; 0.1939</a:t>
            </a:r>
          </a:p>
          <a:p>
            <a:pPr marL="1396289" lvl="1" indent="-342900">
              <a:buFont typeface="Arial" charset="0"/>
              <a:buChar char="•"/>
            </a:pPr>
            <a:r>
              <a:rPr lang="en-US" sz="1500" dirty="0" smtClean="0"/>
              <a:t>Alpha = 0.01 -&gt; 0.18951</a:t>
            </a:r>
          </a:p>
          <a:p>
            <a:pPr marL="1396289" lvl="1" indent="-342900">
              <a:buFont typeface="Arial" charset="0"/>
              <a:buChar char="•"/>
            </a:pPr>
            <a:r>
              <a:rPr lang="en-US" sz="1500" dirty="0" smtClean="0"/>
              <a:t>Alpha = 0.1 -&gt; 0.17254</a:t>
            </a:r>
          </a:p>
          <a:p>
            <a:pPr marL="1396289" lvl="1" indent="-342900">
              <a:buFont typeface="Arial" charset="0"/>
              <a:buChar char="•"/>
            </a:pPr>
            <a:r>
              <a:rPr lang="en-US" sz="1500" dirty="0" smtClean="0"/>
              <a:t>Alpha = 0.25 -&gt; 0.1624</a:t>
            </a:r>
          </a:p>
          <a:p>
            <a:pPr marL="1396289" lvl="1" indent="-342900">
              <a:buFont typeface="Arial" charset="0"/>
              <a:buChar char="•"/>
            </a:pPr>
            <a:r>
              <a:rPr lang="en-US" sz="1500" dirty="0" smtClean="0"/>
              <a:t>Alpha = 0.5 -&gt;  0.15573</a:t>
            </a:r>
          </a:p>
          <a:p>
            <a:pPr marL="1396289" lvl="1" indent="-342900">
              <a:buFont typeface="Arial" charset="0"/>
              <a:buChar char="•"/>
            </a:pPr>
            <a:r>
              <a:rPr lang="en-US" sz="1500" dirty="0" smtClean="0"/>
              <a:t>Alpha = 0.75 -&gt; 0.15332</a:t>
            </a:r>
          </a:p>
          <a:p>
            <a:pPr marL="1396289" lvl="1" indent="-342900">
              <a:buFont typeface="Arial" charset="0"/>
              <a:buChar char="•"/>
            </a:pPr>
            <a:r>
              <a:rPr lang="en-US" sz="1500" dirty="0" smtClean="0"/>
              <a:t>Alpha = 1 -&gt; 0.15273</a:t>
            </a:r>
          </a:p>
          <a:p>
            <a:pPr marL="1396289" lvl="1" indent="-342900">
              <a:buFont typeface="Arial" charset="0"/>
              <a:buChar char="•"/>
            </a:pPr>
            <a:r>
              <a:rPr lang="en-US" sz="1500" dirty="0" smtClean="0"/>
              <a:t>Alpha = 2 -&gt; 0.15741</a:t>
            </a:r>
          </a:p>
          <a:p>
            <a:pPr marL="1396289" lvl="1" indent="-342900">
              <a:buFont typeface="Arial" charset="0"/>
              <a:buChar char="•"/>
            </a:pPr>
            <a:r>
              <a:rPr lang="en-US" sz="1500" dirty="0" smtClean="0"/>
              <a:t>Alpha = 5 -&gt; 0.18649</a:t>
            </a:r>
          </a:p>
          <a:p>
            <a:pPr marL="1396289" lvl="1" indent="-342900">
              <a:buFont typeface="Arial" charset="0"/>
              <a:buChar char="•"/>
            </a:pPr>
            <a:r>
              <a:rPr lang="en-US" sz="1500" dirty="0" smtClean="0"/>
              <a:t>Alpha = 10 -&gt; 0.23027</a:t>
            </a:r>
          </a:p>
        </p:txBody>
      </p:sp>
      <p:sp>
        <p:nvSpPr>
          <p:cNvPr id="6" name="Rectangle 5"/>
          <p:cNvSpPr/>
          <p:nvPr/>
        </p:nvSpPr>
        <p:spPr>
          <a:xfrm>
            <a:off x="381751" y="11474983"/>
            <a:ext cx="3702487" cy="572464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5889" y="17357417"/>
            <a:ext cx="3505971" cy="2554545"/>
          </a:xfrm>
          <a:prstGeom prst="rect">
            <a:avLst/>
          </a:prstGeom>
          <a:noFill/>
        </p:spPr>
        <p:txBody>
          <a:bodyPr wrap="square" rtlCol="0">
            <a:spAutoFit/>
          </a:bodyPr>
          <a:lstStyle/>
          <a:p>
            <a:r>
              <a:rPr lang="en-US" sz="1000" dirty="0" smtClean="0">
                <a:solidFill>
                  <a:srgbClr val="00B050"/>
                </a:solidFill>
              </a:rPr>
              <a:t>Note: Here are a couple of other linear regression algorithms that I will look at some other time for other projects. I assume the other models will perform better. </a:t>
            </a:r>
          </a:p>
          <a:p>
            <a:pPr marL="171450" indent="-171450">
              <a:buFont typeface="Arial" charset="0"/>
              <a:buChar char="•"/>
            </a:pPr>
            <a:r>
              <a:rPr lang="en-US" sz="1000" dirty="0" err="1" smtClean="0">
                <a:solidFill>
                  <a:srgbClr val="00B050"/>
                </a:solidFill>
              </a:rPr>
              <a:t>RidgeCrossValidation</a:t>
            </a:r>
            <a:r>
              <a:rPr lang="en-US" sz="1000" dirty="0" smtClean="0">
                <a:solidFill>
                  <a:srgbClr val="00B050"/>
                </a:solidFill>
              </a:rPr>
              <a:t> (!)</a:t>
            </a:r>
          </a:p>
          <a:p>
            <a:pPr marL="171450" indent="-171450">
              <a:buFont typeface="Arial" charset="0"/>
              <a:buChar char="•"/>
            </a:pPr>
            <a:r>
              <a:rPr lang="en-US" sz="1000" dirty="0" smtClean="0">
                <a:solidFill>
                  <a:srgbClr val="00B050"/>
                </a:solidFill>
              </a:rPr>
              <a:t>Lasso and </a:t>
            </a:r>
            <a:r>
              <a:rPr lang="en-US" sz="1000" dirty="0" err="1" smtClean="0">
                <a:solidFill>
                  <a:srgbClr val="00B050"/>
                </a:solidFill>
              </a:rPr>
              <a:t>LassoCrossValidation</a:t>
            </a:r>
            <a:r>
              <a:rPr lang="en-US" sz="1000" dirty="0" smtClean="0">
                <a:solidFill>
                  <a:srgbClr val="00B050"/>
                </a:solidFill>
              </a:rPr>
              <a:t> (!)</a:t>
            </a:r>
          </a:p>
          <a:p>
            <a:pPr marL="171450" indent="-171450">
              <a:buFont typeface="Arial" charset="0"/>
              <a:buChar char="•"/>
            </a:pPr>
            <a:r>
              <a:rPr lang="en-US" sz="1000" dirty="0" smtClean="0">
                <a:solidFill>
                  <a:srgbClr val="00B050"/>
                </a:solidFill>
              </a:rPr>
              <a:t>Least Angle Regression</a:t>
            </a:r>
          </a:p>
          <a:p>
            <a:pPr marL="171450" indent="-171450">
              <a:buFont typeface="Arial" charset="0"/>
              <a:buChar char="•"/>
            </a:pPr>
            <a:r>
              <a:rPr lang="en-US" sz="1000" dirty="0" smtClean="0">
                <a:solidFill>
                  <a:srgbClr val="00B050"/>
                </a:solidFill>
              </a:rPr>
              <a:t>LARS Lasso</a:t>
            </a:r>
          </a:p>
          <a:p>
            <a:pPr marL="171450" indent="-171450">
              <a:buFont typeface="Arial" charset="0"/>
              <a:buChar char="•"/>
            </a:pPr>
            <a:r>
              <a:rPr lang="en-US" sz="1000" dirty="0" smtClean="0">
                <a:solidFill>
                  <a:srgbClr val="00B050"/>
                </a:solidFill>
              </a:rPr>
              <a:t>Multi-task Lasso</a:t>
            </a:r>
          </a:p>
          <a:p>
            <a:pPr marL="171450" indent="-171450">
              <a:buFont typeface="Arial" charset="0"/>
              <a:buChar char="•"/>
            </a:pPr>
            <a:r>
              <a:rPr lang="en-US" sz="1000" dirty="0" smtClean="0">
                <a:solidFill>
                  <a:srgbClr val="00B050"/>
                </a:solidFill>
              </a:rPr>
              <a:t>Elastic-Net</a:t>
            </a:r>
          </a:p>
          <a:p>
            <a:pPr marL="171450" indent="-171450">
              <a:buFont typeface="Arial" charset="0"/>
              <a:buChar char="•"/>
            </a:pPr>
            <a:r>
              <a:rPr lang="en-US" sz="1000" dirty="0" smtClean="0">
                <a:solidFill>
                  <a:srgbClr val="00B050"/>
                </a:solidFill>
              </a:rPr>
              <a:t>Multi-task Elastic-Net</a:t>
            </a:r>
          </a:p>
          <a:p>
            <a:pPr marL="171450" indent="-171450">
              <a:buFont typeface="Arial" charset="0"/>
              <a:buChar char="•"/>
            </a:pPr>
            <a:r>
              <a:rPr lang="en-US" sz="1000" dirty="0" smtClean="0">
                <a:solidFill>
                  <a:srgbClr val="00B050"/>
                </a:solidFill>
              </a:rPr>
              <a:t>Robustness Regression (w/errors)</a:t>
            </a:r>
          </a:p>
          <a:p>
            <a:pPr marL="171450" indent="-171450">
              <a:buFont typeface="Arial" charset="0"/>
              <a:buChar char="•"/>
            </a:pPr>
            <a:r>
              <a:rPr lang="en-US" sz="1000" dirty="0" smtClean="0">
                <a:solidFill>
                  <a:srgbClr val="00B050"/>
                </a:solidFill>
              </a:rPr>
              <a:t>Huber Regression</a:t>
            </a:r>
          </a:p>
          <a:p>
            <a:pPr marL="171450" indent="-171450">
              <a:buFont typeface="Arial" charset="0"/>
              <a:buChar char="•"/>
            </a:pPr>
            <a:r>
              <a:rPr lang="en-US" sz="1000" dirty="0" smtClean="0">
                <a:solidFill>
                  <a:srgbClr val="00B050"/>
                </a:solidFill>
              </a:rPr>
              <a:t>Polynomial Regression (!)</a:t>
            </a:r>
          </a:p>
          <a:p>
            <a:pPr marL="171450" indent="-171450">
              <a:buFont typeface="Arial" charset="0"/>
              <a:buChar char="•"/>
            </a:pPr>
            <a:r>
              <a:rPr lang="en-US" sz="1000" dirty="0" smtClean="0">
                <a:solidFill>
                  <a:srgbClr val="00B050"/>
                </a:solidFill>
              </a:rPr>
              <a:t>Bayesian Regression (!)</a:t>
            </a:r>
          </a:p>
          <a:p>
            <a:pPr marL="171450" indent="-171450">
              <a:buFont typeface="Arial" charset="0"/>
              <a:buChar char="•"/>
            </a:pPr>
            <a:r>
              <a:rPr lang="en-US" sz="1000" dirty="0" smtClean="0">
                <a:solidFill>
                  <a:srgbClr val="00B050"/>
                </a:solidFill>
              </a:rPr>
              <a:t>Logistic Regression </a:t>
            </a:r>
          </a:p>
          <a:p>
            <a:pPr marL="171450" indent="-171450">
              <a:buFont typeface="Arial" charset="0"/>
              <a:buChar char="•"/>
            </a:pPr>
            <a:r>
              <a:rPr lang="en-US" sz="1000" dirty="0" err="1" smtClean="0">
                <a:solidFill>
                  <a:srgbClr val="00B050"/>
                </a:solidFill>
              </a:rPr>
              <a:t>Stochasitc</a:t>
            </a:r>
            <a:r>
              <a:rPr lang="en-US" sz="1000" dirty="0" smtClean="0">
                <a:solidFill>
                  <a:srgbClr val="00B050"/>
                </a:solidFill>
              </a:rPr>
              <a:t> Gradient Descent</a:t>
            </a:r>
            <a:endParaRPr lang="en-US" sz="1000" dirty="0">
              <a:solidFill>
                <a:srgbClr val="00B050"/>
              </a:solidFill>
            </a:endParaRPr>
          </a:p>
        </p:txBody>
      </p:sp>
      <p:sp>
        <p:nvSpPr>
          <p:cNvPr id="35" name="TextBox 34"/>
          <p:cNvSpPr txBox="1"/>
          <p:nvPr/>
        </p:nvSpPr>
        <p:spPr>
          <a:xfrm>
            <a:off x="4550593" y="6885237"/>
            <a:ext cx="3202844" cy="477054"/>
          </a:xfrm>
          <a:prstGeom prst="rect">
            <a:avLst/>
          </a:prstGeom>
          <a:noFill/>
        </p:spPr>
        <p:txBody>
          <a:bodyPr wrap="square" rtlCol="0">
            <a:spAutoFit/>
          </a:bodyPr>
          <a:lstStyle/>
          <a:p>
            <a:pPr algn="ctr"/>
            <a:r>
              <a:rPr lang="en-US" sz="2500" u="sng" dirty="0" smtClean="0"/>
              <a:t>REGRESSION FORESTS</a:t>
            </a:r>
            <a:endParaRPr lang="en-US" sz="2500" u="sng" dirty="0"/>
          </a:p>
        </p:txBody>
      </p:sp>
      <mc:AlternateContent xmlns:mc="http://schemas.openxmlformats.org/markup-compatibility/2006" xmlns:a14="http://schemas.microsoft.com/office/drawing/2010/main">
        <mc:Choice Requires="a14">
          <p:sp>
            <p:nvSpPr>
              <p:cNvPr id="36" name="TextBox 35"/>
              <p:cNvSpPr txBox="1"/>
              <p:nvPr/>
            </p:nvSpPr>
            <p:spPr>
              <a:xfrm>
                <a:off x="4387191" y="7517244"/>
                <a:ext cx="3592577" cy="12177436"/>
              </a:xfrm>
              <a:prstGeom prst="rect">
                <a:avLst/>
              </a:prstGeom>
              <a:noFill/>
            </p:spPr>
            <p:txBody>
              <a:bodyPr wrap="square" rtlCol="0">
                <a:spAutoFit/>
              </a:bodyPr>
              <a:lstStyle/>
              <a:p>
                <a:pPr marL="342900" indent="-342900">
                  <a:buFont typeface="Arial" charset="0"/>
                  <a:buChar char="•"/>
                </a:pPr>
                <a:r>
                  <a:rPr lang="en-US" sz="1400" dirty="0" smtClean="0"/>
                  <a:t>When using Regression Forests, I utilized the function </a:t>
                </a:r>
                <a:r>
                  <a:rPr lang="en-US" sz="1400" dirty="0" err="1" smtClean="0"/>
                  <a:t>GridSearchCV</a:t>
                </a:r>
                <a:r>
                  <a:rPr lang="en-US" sz="1400" dirty="0" smtClean="0"/>
                  <a:t> in order to tune the hyper-parameters:</a:t>
                </a:r>
              </a:p>
              <a:p>
                <a:pPr marL="1396289" lvl="1" indent="-342900">
                  <a:buFont typeface="Arial" charset="0"/>
                  <a:buChar char="•"/>
                </a:pPr>
                <a:r>
                  <a:rPr lang="en-US" sz="1400" dirty="0" err="1" smtClean="0"/>
                  <a:t>n_estimators</a:t>
                </a:r>
                <a:endParaRPr lang="en-US" sz="1400" dirty="0" smtClean="0"/>
              </a:p>
              <a:p>
                <a:pPr marL="1396289" lvl="1" indent="-342900">
                  <a:buFont typeface="Arial" charset="0"/>
                  <a:buChar char="•"/>
                </a:pPr>
                <a:r>
                  <a:rPr lang="en-US" sz="1400" dirty="0" err="1" smtClean="0"/>
                  <a:t>max_depth</a:t>
                </a:r>
                <a:endParaRPr lang="en-US" sz="1400" dirty="0" smtClean="0"/>
              </a:p>
              <a:p>
                <a:pPr marL="1396289" lvl="1" indent="-342900">
                  <a:buFont typeface="Arial" charset="0"/>
                  <a:buChar char="•"/>
                </a:pPr>
                <a:r>
                  <a:rPr lang="en-US" sz="1400" dirty="0" err="1" smtClean="0"/>
                  <a:t>min_samples_split</a:t>
                </a:r>
                <a:endParaRPr lang="en-US" sz="1400" dirty="0" smtClean="0"/>
              </a:p>
              <a:p>
                <a:pPr marL="1396289" lvl="1" indent="-342900">
                  <a:buFont typeface="Arial" charset="0"/>
                  <a:buChar char="•"/>
                </a:pPr>
                <a:r>
                  <a:rPr lang="en-US" sz="1400" dirty="0" err="1" smtClean="0"/>
                  <a:t>min_samples_leaf</a:t>
                </a:r>
                <a:endParaRPr lang="en-US" sz="1400" dirty="0" smtClean="0"/>
              </a:p>
              <a:p>
                <a:pPr marL="1396289" lvl="1" indent="-342900">
                  <a:buFont typeface="Arial" charset="0"/>
                  <a:buChar char="•"/>
                </a:pPr>
                <a:r>
                  <a:rPr lang="en-US" sz="1400" dirty="0" err="1" smtClean="0"/>
                  <a:t>max_features</a:t>
                </a:r>
                <a:endParaRPr lang="en-US" sz="1400" dirty="0" smtClean="0"/>
              </a:p>
              <a:p>
                <a:pPr marL="342900" indent="-342900">
                  <a:buFont typeface="Arial" charset="0"/>
                  <a:buChar char="•"/>
                </a:pPr>
                <a:r>
                  <a:rPr lang="en-US" sz="1400" dirty="0" smtClean="0"/>
                  <a:t>The first parameter I tuned was </a:t>
                </a:r>
                <a:r>
                  <a:rPr lang="en-US" sz="1400" b="1" dirty="0" err="1" smtClean="0"/>
                  <a:t>n_estimators</a:t>
                </a:r>
                <a:r>
                  <a:rPr lang="en-US" sz="1400" dirty="0" smtClean="0"/>
                  <a:t>. I instantiated the rest of the variables as such:</a:t>
                </a:r>
              </a:p>
              <a:p>
                <a:pPr marL="1396289" lvl="1" indent="-342900">
                  <a:buFont typeface="Arial" charset="0"/>
                  <a:buChar char="•"/>
                </a:pPr>
                <a:r>
                  <a:rPr lang="en-US" sz="1400" dirty="0" err="1" smtClean="0"/>
                  <a:t>min_samples_split</a:t>
                </a:r>
                <a:r>
                  <a:rPr lang="en-US" sz="1400" dirty="0" smtClean="0"/>
                  <a:t> = 14. The typical value is 1% of the total number of rows (1457 in this case).</a:t>
                </a:r>
              </a:p>
              <a:p>
                <a:pPr marL="1396289" lvl="1" indent="-342900">
                  <a:buFont typeface="Arial" charset="0"/>
                  <a:buChar char="•"/>
                </a:pPr>
                <a:r>
                  <a:rPr lang="en-US" sz="1400" dirty="0" err="1" smtClean="0"/>
                  <a:t>min_samples_leaf</a:t>
                </a:r>
                <a:r>
                  <a:rPr lang="en-US" sz="1400" dirty="0" smtClean="0"/>
                  <a:t> = 2. This is based on intuition; I just took 10% of </a:t>
                </a:r>
                <a:r>
                  <a:rPr lang="en-US" sz="1400" dirty="0" err="1" smtClean="0"/>
                  <a:t>min_samples_split</a:t>
                </a:r>
                <a:r>
                  <a:rPr lang="en-US" sz="1400" dirty="0" smtClean="0"/>
                  <a:t> like the paper did.</a:t>
                </a:r>
              </a:p>
              <a:p>
                <a:pPr marL="1396289" lvl="1" indent="-342900">
                  <a:buFont typeface="Arial" charset="0"/>
                  <a:buChar char="•"/>
                </a:pPr>
                <a:r>
                  <a:rPr lang="en-US" sz="1400" dirty="0" err="1" smtClean="0"/>
                  <a:t>max_depth</a:t>
                </a:r>
                <a:r>
                  <a:rPr lang="en-US" sz="1400" dirty="0" smtClean="0"/>
                  <a:t> = 5. The typical starting values are around 5-8.</a:t>
                </a:r>
              </a:p>
              <a:p>
                <a:pPr marL="1396289" lvl="1" indent="-342900">
                  <a:buFont typeface="Arial" charset="0"/>
                  <a:buChar char="•"/>
                </a:pPr>
                <a:r>
                  <a:rPr lang="en-US" sz="1400" dirty="0" err="1" smtClean="0"/>
                  <a:t>max_features</a:t>
                </a:r>
                <a:r>
                  <a:rPr lang="en-US" sz="1400" dirty="0" smtClean="0"/>
                  <a:t> = ‘</a:t>
                </a:r>
                <a:r>
                  <a:rPr lang="en-US" sz="1400" dirty="0" err="1" smtClean="0"/>
                  <a:t>sqrt</a:t>
                </a:r>
                <a:r>
                  <a:rPr lang="en-US" sz="1400" dirty="0" smtClean="0"/>
                  <a:t>’. This is the standard starting point.</a:t>
                </a:r>
              </a:p>
              <a:p>
                <a:pPr marL="342900" indent="-342900">
                  <a:buFont typeface="Arial" charset="0"/>
                  <a:buChar char="•"/>
                </a:pPr>
                <a:r>
                  <a:rPr lang="en-US" sz="1400" dirty="0" smtClean="0"/>
                  <a:t>With these values, the optimal value for </a:t>
                </a:r>
                <a:r>
                  <a:rPr lang="en-US" sz="1400" b="1" dirty="0" err="1" smtClean="0">
                    <a:solidFill>
                      <a:srgbClr val="0070C0"/>
                    </a:solidFill>
                  </a:rPr>
                  <a:t>n_estimators</a:t>
                </a:r>
                <a:r>
                  <a:rPr lang="en-US" sz="1400" b="1" dirty="0" smtClean="0">
                    <a:solidFill>
                      <a:srgbClr val="0070C0"/>
                    </a:solidFill>
                  </a:rPr>
                  <a:t> = 160</a:t>
                </a:r>
              </a:p>
              <a:p>
                <a:pPr marL="342900" indent="-342900">
                  <a:buFont typeface="Arial" charset="0"/>
                  <a:buChar char="•"/>
                </a:pPr>
                <a:r>
                  <a:rPr lang="en-US" sz="1400" dirty="0" smtClean="0"/>
                  <a:t>The next hyper parameters that I did a grid search on were </a:t>
                </a:r>
                <a:r>
                  <a:rPr lang="en-US" sz="1400" b="1" dirty="0" err="1" smtClean="0"/>
                  <a:t>max_depth</a:t>
                </a:r>
                <a:r>
                  <a:rPr lang="en-US" sz="1400" dirty="0" smtClean="0"/>
                  <a:t> and </a:t>
                </a:r>
                <a:r>
                  <a:rPr lang="en-US" sz="1400" b="1" dirty="0" err="1" smtClean="0"/>
                  <a:t>min_samples_split</a:t>
                </a:r>
                <a:r>
                  <a:rPr lang="en-US" sz="1400" dirty="0" smtClean="0"/>
                  <a:t>. </a:t>
                </a:r>
              </a:p>
              <a:p>
                <a:pPr marL="1396289" lvl="1" indent="-342900">
                  <a:buFont typeface="Arial" charset="0"/>
                  <a:buChar char="•"/>
                </a:pPr>
                <a:r>
                  <a:rPr lang="en-US" sz="1400" dirty="0" smtClean="0"/>
                  <a:t>NOTE: For this fit, I defined </a:t>
                </a:r>
                <a:r>
                  <a:rPr lang="en-US" sz="1400" dirty="0" err="1" smtClean="0"/>
                  <a:t>n_estimators</a:t>
                </a:r>
                <a:r>
                  <a:rPr lang="en-US" sz="1400" dirty="0" smtClean="0"/>
                  <a:t> = 160, and </a:t>
                </a:r>
                <a:r>
                  <a:rPr lang="en-US" sz="1400" dirty="0" err="1" smtClean="0"/>
                  <a:t>max_features</a:t>
                </a:r>
                <a:r>
                  <a:rPr lang="en-US" sz="1400" dirty="0" smtClean="0"/>
                  <a:t> = ‘</a:t>
                </a:r>
                <a:r>
                  <a:rPr lang="en-US" sz="1400" dirty="0" err="1" smtClean="0"/>
                  <a:t>sqrt</a:t>
                </a:r>
                <a:r>
                  <a:rPr lang="en-US" sz="1400" dirty="0" smtClean="0"/>
                  <a:t>’, however I did not define </a:t>
                </a:r>
                <a:r>
                  <a:rPr lang="en-US" sz="1400" dirty="0" err="1" smtClean="0"/>
                  <a:t>min_samples_leaf</a:t>
                </a:r>
                <a:r>
                  <a:rPr lang="en-US" sz="1400" dirty="0" smtClean="0"/>
                  <a:t>, so the algorithm used the default of 1.</a:t>
                </a:r>
              </a:p>
              <a:p>
                <a:pPr marL="342900" indent="-342900">
                  <a:buFont typeface="Arial" charset="0"/>
                  <a:buChar char="•"/>
                </a:pPr>
                <a:r>
                  <a:rPr lang="en-US" sz="1400" dirty="0" smtClean="0"/>
                  <a:t>With these values, the optimal values for both </a:t>
                </a:r>
                <a:r>
                  <a:rPr lang="en-US" sz="1400" b="1" dirty="0" err="1" smtClean="0">
                    <a:solidFill>
                      <a:srgbClr val="0070C0"/>
                    </a:solidFill>
                  </a:rPr>
                  <a:t>max_depth</a:t>
                </a:r>
                <a:r>
                  <a:rPr lang="en-US" sz="1400" b="1" dirty="0" smtClean="0">
                    <a:solidFill>
                      <a:srgbClr val="0070C0"/>
                    </a:solidFill>
                  </a:rPr>
                  <a:t> = 18</a:t>
                </a:r>
                <a:r>
                  <a:rPr lang="en-US" sz="1400" dirty="0" smtClean="0"/>
                  <a:t>, and </a:t>
                </a:r>
                <a:r>
                  <a:rPr lang="en-US" sz="1400" b="1" dirty="0" err="1" smtClean="0">
                    <a:solidFill>
                      <a:srgbClr val="0070C0"/>
                    </a:solidFill>
                  </a:rPr>
                  <a:t>min_samples_split</a:t>
                </a:r>
                <a:r>
                  <a:rPr lang="en-US" sz="1400" b="1" dirty="0" smtClean="0">
                    <a:solidFill>
                      <a:srgbClr val="0070C0"/>
                    </a:solidFill>
                  </a:rPr>
                  <a:t> = 2</a:t>
                </a:r>
                <a:r>
                  <a:rPr lang="en-US" sz="1400" dirty="0" smtClean="0"/>
                  <a:t>.</a:t>
                </a:r>
              </a:p>
              <a:p>
                <a:pPr marL="342900" indent="-342900">
                  <a:buFont typeface="Arial" charset="0"/>
                  <a:buChar char="•"/>
                </a:pPr>
                <a:r>
                  <a:rPr lang="en-US" sz="1400" dirty="0" smtClean="0"/>
                  <a:t>Then, I tuned </a:t>
                </a:r>
                <a:r>
                  <a:rPr lang="en-US" sz="1400" dirty="0" err="1" smtClean="0"/>
                  <a:t>min_samples_leaf</a:t>
                </a:r>
                <a:r>
                  <a:rPr lang="en-US" sz="1400" dirty="0" smtClean="0"/>
                  <a:t> with the above tuned parameters (no parameters were left out unlike the previous tuning)</a:t>
                </a:r>
              </a:p>
              <a:p>
                <a:pPr marL="342900" indent="-342900">
                  <a:buFont typeface="Arial" charset="0"/>
                  <a:buChar char="•"/>
                </a:pPr>
                <a:r>
                  <a:rPr lang="en-US" sz="1400" dirty="0" smtClean="0"/>
                  <a:t>The optimal value is </a:t>
                </a:r>
                <a:r>
                  <a:rPr lang="en-US" sz="1400" b="1" dirty="0" err="1" smtClean="0">
                    <a:solidFill>
                      <a:srgbClr val="0070C0"/>
                    </a:solidFill>
                  </a:rPr>
                  <a:t>min_samples_leaf</a:t>
                </a:r>
                <a:r>
                  <a:rPr lang="en-US" sz="1400" b="1" dirty="0" smtClean="0">
                    <a:solidFill>
                      <a:srgbClr val="0070C0"/>
                    </a:solidFill>
                  </a:rPr>
                  <a:t> = 1 </a:t>
                </a:r>
                <a:r>
                  <a:rPr lang="en-US" sz="1400" dirty="0" smtClean="0"/>
                  <a:t>(the default value)</a:t>
                </a:r>
              </a:p>
              <a:p>
                <a:pPr marL="342900" indent="-342900">
                  <a:buFont typeface="Arial" charset="0"/>
                  <a:buChar char="•"/>
                </a:pPr>
                <a:r>
                  <a:rPr lang="en-US" sz="1400" dirty="0" smtClean="0"/>
                  <a:t>Finally, I tuned the </a:t>
                </a:r>
                <a:r>
                  <a:rPr lang="en-US" sz="1400" dirty="0" err="1" smtClean="0"/>
                  <a:t>max_features</a:t>
                </a:r>
                <a:r>
                  <a:rPr lang="en-US" sz="1400" dirty="0" smtClean="0"/>
                  <a:t> variable with the above tuned parameters.</a:t>
                </a:r>
              </a:p>
              <a:p>
                <a:pPr marL="342900" indent="-342900">
                  <a:buFont typeface="Arial" charset="0"/>
                  <a:buChar char="•"/>
                </a:pPr>
                <a:r>
                  <a:rPr lang="en-US" sz="1400" dirty="0" smtClean="0"/>
                  <a:t>The optimal value is </a:t>
                </a:r>
                <a:r>
                  <a:rPr lang="en-US" sz="1400" b="1" dirty="0" err="1" smtClean="0">
                    <a:solidFill>
                      <a:srgbClr val="0070C0"/>
                    </a:solidFill>
                  </a:rPr>
                  <a:t>max_features</a:t>
                </a:r>
                <a:r>
                  <a:rPr lang="en-US" sz="1400" b="1" dirty="0" smtClean="0">
                    <a:solidFill>
                      <a:srgbClr val="0070C0"/>
                    </a:solidFill>
                  </a:rPr>
                  <a:t> = 36</a:t>
                </a:r>
                <a:r>
                  <a:rPr lang="en-US" sz="1400" dirty="0" smtClean="0"/>
                  <a:t>, which is drastically different from ‘</a:t>
                </a:r>
                <a:r>
                  <a:rPr lang="en-US" sz="1400" dirty="0" err="1" smtClean="0"/>
                  <a:t>sqrt</a:t>
                </a:r>
                <a:r>
                  <a:rPr lang="en-US" sz="1400" dirty="0" smtClean="0"/>
                  <a:t>’ which was </a:t>
                </a:r>
                <a14:m>
                  <m:oMath xmlns:m="http://schemas.openxmlformats.org/officeDocument/2006/math">
                    <m:rad>
                      <m:radPr>
                        <m:degHide m:val="on"/>
                        <m:ctrlPr>
                          <a:rPr lang="en-US" sz="1400" b="0" i="1" smtClean="0">
                            <a:latin typeface="Cambria Math" charset="0"/>
                            <a:ea typeface="Cambria Math" charset="0"/>
                            <a:cs typeface="Cambria Math" charset="0"/>
                          </a:rPr>
                        </m:ctrlPr>
                      </m:radPr>
                      <m:deg/>
                      <m:e>
                        <m:r>
                          <a:rPr lang="en-US" sz="1400" b="0" i="1" smtClean="0">
                            <a:latin typeface="Cambria Math" charset="0"/>
                            <a:ea typeface="Cambria Math" charset="0"/>
                            <a:cs typeface="Cambria Math" charset="0"/>
                          </a:rPr>
                          <m:t>261</m:t>
                        </m:r>
                      </m:e>
                    </m:rad>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16</m:t>
                    </m:r>
                  </m:oMath>
                </a14:m>
                <a:r>
                  <a:rPr lang="en-US" sz="1400" dirty="0" smtClean="0"/>
                  <a:t> (261 is the total number of features for this pipeline).</a:t>
                </a:r>
              </a:p>
              <a:p>
                <a:pPr marL="342900" indent="-342900">
                  <a:buFont typeface="Arial" charset="0"/>
                  <a:buChar char="•"/>
                </a:pPr>
                <a:r>
                  <a:rPr lang="en-US" sz="1400" dirty="0" smtClean="0"/>
                  <a:t>This tuned model is an improvement from the un-tuned model. </a:t>
                </a:r>
              </a:p>
              <a:p>
                <a:pPr marL="342900" indent="-342900">
                  <a:buFont typeface="Arial" charset="0"/>
                  <a:buChar char="•"/>
                </a:pPr>
                <a:r>
                  <a:rPr lang="en-US" sz="1400" dirty="0" smtClean="0"/>
                  <a:t>See the model reports in slide 5 for more info on the improvements.</a:t>
                </a:r>
              </a:p>
            </p:txBody>
          </p:sp>
        </mc:Choice>
        <mc:Fallback xmlns="">
          <p:sp>
            <p:nvSpPr>
              <p:cNvPr id="36" name="TextBox 35"/>
              <p:cNvSpPr txBox="1">
                <a:spLocks noRot="1" noChangeAspect="1" noMove="1" noResize="1" noEditPoints="1" noAdjustHandles="1" noChangeArrowheads="1" noChangeShapeType="1" noTextEdit="1"/>
              </p:cNvSpPr>
              <p:nvPr/>
            </p:nvSpPr>
            <p:spPr>
              <a:xfrm>
                <a:off x="4387191" y="7517244"/>
                <a:ext cx="3592577" cy="12177436"/>
              </a:xfrm>
              <a:prstGeom prst="rect">
                <a:avLst/>
              </a:prstGeom>
              <a:blipFill rotWithShape="0">
                <a:blip r:embed="rId3"/>
                <a:stretch>
                  <a:fillRect l="-340" t="-100" r="-849"/>
                </a:stretch>
              </a:blipFill>
            </p:spPr>
            <p:txBody>
              <a:bodyPr/>
              <a:lstStyle/>
              <a:p>
                <a:r>
                  <a:rPr lang="en-US">
                    <a:noFill/>
                  </a:rPr>
                  <a:t> </a:t>
                </a:r>
              </a:p>
            </p:txBody>
          </p:sp>
        </mc:Fallback>
      </mc:AlternateContent>
      <p:sp>
        <p:nvSpPr>
          <p:cNvPr id="10" name="TextBox 9"/>
          <p:cNvSpPr txBox="1"/>
          <p:nvPr/>
        </p:nvSpPr>
        <p:spPr>
          <a:xfrm>
            <a:off x="8491853" y="6505628"/>
            <a:ext cx="1935017" cy="630942"/>
          </a:xfrm>
          <a:prstGeom prst="rect">
            <a:avLst/>
          </a:prstGeom>
          <a:noFill/>
        </p:spPr>
        <p:txBody>
          <a:bodyPr wrap="none" rtlCol="0">
            <a:spAutoFit/>
          </a:bodyPr>
          <a:lstStyle/>
          <a:p>
            <a:r>
              <a:rPr lang="en-US" sz="3500" u="sng" dirty="0" err="1" smtClean="0">
                <a:solidFill>
                  <a:srgbClr val="00B050"/>
                </a:solidFill>
              </a:rPr>
              <a:t>AdaBoost</a:t>
            </a:r>
            <a:endParaRPr lang="en-US" sz="3500" u="sng" dirty="0">
              <a:solidFill>
                <a:srgbClr val="00B050"/>
              </a:solidFill>
            </a:endParaRPr>
          </a:p>
        </p:txBody>
      </p:sp>
      <p:cxnSp>
        <p:nvCxnSpPr>
          <p:cNvPr id="12" name="Straight Connector 11"/>
          <p:cNvCxnSpPr/>
          <p:nvPr/>
        </p:nvCxnSpPr>
        <p:spPr>
          <a:xfrm>
            <a:off x="8268322" y="11747499"/>
            <a:ext cx="11207927" cy="0"/>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507975" y="11977089"/>
            <a:ext cx="3465692" cy="630942"/>
          </a:xfrm>
          <a:prstGeom prst="rect">
            <a:avLst/>
          </a:prstGeom>
          <a:noFill/>
        </p:spPr>
        <p:txBody>
          <a:bodyPr wrap="none" rtlCol="0">
            <a:spAutoFit/>
          </a:bodyPr>
          <a:lstStyle/>
          <a:p>
            <a:r>
              <a:rPr lang="en-US" sz="3500" u="sng" dirty="0" smtClean="0">
                <a:solidFill>
                  <a:srgbClr val="7030A0"/>
                </a:solidFill>
              </a:rPr>
              <a:t>Gradient Boosting</a:t>
            </a:r>
            <a:endParaRPr lang="en-US" sz="3500" u="sng" dirty="0">
              <a:solidFill>
                <a:srgbClr val="7030A0"/>
              </a:solidFill>
            </a:endParaRPr>
          </a:p>
        </p:txBody>
      </p:sp>
      <p:sp>
        <p:nvSpPr>
          <p:cNvPr id="13" name="TextBox 12"/>
          <p:cNvSpPr txBox="1"/>
          <p:nvPr/>
        </p:nvSpPr>
        <p:spPr>
          <a:xfrm>
            <a:off x="8382103" y="7231499"/>
            <a:ext cx="4349711" cy="4401205"/>
          </a:xfrm>
          <a:prstGeom prst="rect">
            <a:avLst/>
          </a:prstGeom>
          <a:noFill/>
        </p:spPr>
        <p:txBody>
          <a:bodyPr wrap="square" rtlCol="0">
            <a:spAutoFit/>
          </a:bodyPr>
          <a:lstStyle/>
          <a:p>
            <a:pPr marL="171450" indent="-171450">
              <a:buFont typeface="Arial" charset="0"/>
              <a:buChar char="•"/>
            </a:pPr>
            <a:r>
              <a:rPr lang="en-US" sz="1400" dirty="0" smtClean="0"/>
              <a:t>The </a:t>
            </a:r>
            <a:r>
              <a:rPr lang="en-US" sz="1400" dirty="0" err="1" smtClean="0"/>
              <a:t>AdaBoost</a:t>
            </a:r>
            <a:r>
              <a:rPr lang="en-US" sz="1400" dirty="0" smtClean="0"/>
              <a:t> ensemble model takes in another model as its basis to create an ensemble of weak models, and weights each accordingly to create a stronger model . Therefore, I used my best tuned Regression Forest model as the input to build upon.</a:t>
            </a:r>
          </a:p>
          <a:p>
            <a:pPr marL="171450" indent="-171450">
              <a:buFont typeface="Arial" charset="0"/>
              <a:buChar char="•"/>
            </a:pPr>
            <a:r>
              <a:rPr lang="en-US" sz="1400" dirty="0" smtClean="0"/>
              <a:t>This is the first model I used Grid Search to tune the hyper parameters (See Figure to the side).  </a:t>
            </a:r>
          </a:p>
          <a:p>
            <a:pPr marL="171450" indent="-171450">
              <a:buFont typeface="Arial" charset="0"/>
              <a:buChar char="•"/>
            </a:pPr>
            <a:r>
              <a:rPr lang="en-US" sz="1400" dirty="0" smtClean="0"/>
              <a:t>The two hyper parameters to tune in this model were </a:t>
            </a:r>
            <a:r>
              <a:rPr lang="en-US" sz="1400" dirty="0" err="1" smtClean="0"/>
              <a:t>learning_rate</a:t>
            </a:r>
            <a:r>
              <a:rPr lang="en-US" sz="1400" dirty="0" smtClean="0"/>
              <a:t> and </a:t>
            </a:r>
            <a:r>
              <a:rPr lang="en-US" sz="1400" dirty="0" err="1" smtClean="0"/>
              <a:t>n_estimators</a:t>
            </a:r>
            <a:r>
              <a:rPr lang="en-US" sz="1400" dirty="0" smtClean="0"/>
              <a:t>. They are defined in my notes.</a:t>
            </a:r>
          </a:p>
          <a:p>
            <a:pPr marL="171450" indent="-171450">
              <a:buFont typeface="Arial" charset="0"/>
              <a:buChar char="•"/>
            </a:pPr>
            <a:r>
              <a:rPr lang="en-US" sz="1400" dirty="0" smtClean="0"/>
              <a:t>I took about 2 separate iterations to tune the parameters. I did a wide search the first time and did a much finer search the second time once the appropriate values were found.</a:t>
            </a:r>
          </a:p>
          <a:p>
            <a:pPr marL="171450" indent="-171450">
              <a:buFont typeface="Arial" charset="0"/>
              <a:buChar char="•"/>
            </a:pPr>
            <a:r>
              <a:rPr lang="en-US" sz="1400" dirty="0" smtClean="0"/>
              <a:t>I also tried to tune the loss variable, which determines the type of loss equation to use. However, since the previous parameters were tuned by the default ‘linear’, the other two options ‘square’ and exponential had no chance</a:t>
            </a:r>
          </a:p>
          <a:p>
            <a:pPr marL="171450" indent="-171450">
              <a:buFont typeface="Arial" charset="0"/>
              <a:buChar char="•"/>
            </a:pPr>
            <a:endParaRPr lang="en-US" sz="1400" dirty="0"/>
          </a:p>
        </p:txBody>
      </p:sp>
      <p:sp>
        <p:nvSpPr>
          <p:cNvPr id="23" name="TextBox 22"/>
          <p:cNvSpPr txBox="1"/>
          <p:nvPr/>
        </p:nvSpPr>
        <p:spPr>
          <a:xfrm>
            <a:off x="14009453" y="7726075"/>
            <a:ext cx="4158677" cy="3170099"/>
          </a:xfrm>
          <a:prstGeom prst="rect">
            <a:avLst/>
          </a:prstGeom>
          <a:noFill/>
        </p:spPr>
        <p:txBody>
          <a:bodyPr wrap="square" rtlCol="0">
            <a:spAutoFit/>
          </a:bodyPr>
          <a:lstStyle/>
          <a:p>
            <a:pPr algn="ctr"/>
            <a:r>
              <a:rPr lang="en-US" sz="2500" dirty="0" smtClean="0">
                <a:solidFill>
                  <a:srgbClr val="FF0000"/>
                </a:solidFill>
              </a:rPr>
              <a:t>*Insert a graph here from Python that can plot the different values of the parameters for </a:t>
            </a:r>
            <a:r>
              <a:rPr lang="en-US" sz="2500" dirty="0" err="1" smtClean="0">
                <a:solidFill>
                  <a:srgbClr val="FF0000"/>
                </a:solidFill>
              </a:rPr>
              <a:t>GridSearchCV</a:t>
            </a:r>
            <a:r>
              <a:rPr lang="en-US" sz="2500" dirty="0" smtClean="0">
                <a:solidFill>
                  <a:srgbClr val="FF0000"/>
                </a:solidFill>
              </a:rPr>
              <a:t> and color code the value of the metric used to determine how good the model was. Practice Data Visualization.</a:t>
            </a:r>
            <a:endParaRPr lang="en-US" sz="2500" dirty="0">
              <a:solidFill>
                <a:srgbClr val="FF0000"/>
              </a:solidFill>
            </a:endParaRPr>
          </a:p>
        </p:txBody>
      </p:sp>
      <p:sp>
        <p:nvSpPr>
          <p:cNvPr id="25" name="Rectangle 24"/>
          <p:cNvSpPr/>
          <p:nvPr/>
        </p:nvSpPr>
        <p:spPr>
          <a:xfrm>
            <a:off x="13094242" y="7252760"/>
            <a:ext cx="5683492" cy="412470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399906" y="12837620"/>
            <a:ext cx="4237655" cy="7201972"/>
          </a:xfrm>
          <a:prstGeom prst="rect">
            <a:avLst/>
          </a:prstGeom>
          <a:noFill/>
        </p:spPr>
        <p:txBody>
          <a:bodyPr wrap="square" rtlCol="0">
            <a:spAutoFit/>
          </a:bodyPr>
          <a:lstStyle/>
          <a:p>
            <a:pPr marL="171450" indent="-171450">
              <a:buFont typeface="Arial" charset="0"/>
              <a:buChar char="•"/>
            </a:pPr>
            <a:r>
              <a:rPr lang="en-US" sz="1400" dirty="0" smtClean="0"/>
              <a:t>The </a:t>
            </a:r>
            <a:r>
              <a:rPr lang="en-US" sz="1400" dirty="0" err="1" smtClean="0"/>
              <a:t>GradientBoosting</a:t>
            </a:r>
            <a:r>
              <a:rPr lang="en-US" sz="1400" dirty="0" smtClean="0"/>
              <a:t> creates its own model from scratch, which is a tree-based algorithm like random forest.</a:t>
            </a:r>
          </a:p>
          <a:p>
            <a:pPr marL="171450" indent="-171450">
              <a:buFont typeface="Arial" charset="0"/>
              <a:buChar char="•"/>
            </a:pPr>
            <a:r>
              <a:rPr lang="en-US" sz="1400" dirty="0" smtClean="0"/>
              <a:t>I used </a:t>
            </a:r>
            <a:r>
              <a:rPr lang="en-US" sz="1400" dirty="0" err="1" smtClean="0"/>
              <a:t>RandomizedSearch</a:t>
            </a:r>
            <a:r>
              <a:rPr lang="en-US" sz="1400" dirty="0" smtClean="0"/>
              <a:t> for the </a:t>
            </a:r>
            <a:r>
              <a:rPr lang="en-US" sz="1400" dirty="0" err="1" smtClean="0"/>
              <a:t>learning_rate</a:t>
            </a:r>
            <a:r>
              <a:rPr lang="en-US" sz="1400" dirty="0" smtClean="0"/>
              <a:t> and </a:t>
            </a:r>
            <a:r>
              <a:rPr lang="en-US" sz="1400" dirty="0" err="1" smtClean="0"/>
              <a:t>n_estimators</a:t>
            </a:r>
            <a:r>
              <a:rPr lang="en-US" sz="1400" dirty="0" smtClean="0"/>
              <a:t> parameters, but a regular </a:t>
            </a:r>
            <a:r>
              <a:rPr lang="en-US" sz="1400" dirty="0" err="1" smtClean="0"/>
              <a:t>GridSearch</a:t>
            </a:r>
            <a:r>
              <a:rPr lang="en-US" sz="1400" dirty="0"/>
              <a:t> </a:t>
            </a:r>
            <a:r>
              <a:rPr lang="en-US" sz="1400" dirty="0" smtClean="0"/>
              <a:t>for the rest of the parameters.</a:t>
            </a:r>
          </a:p>
          <a:p>
            <a:pPr marL="171450" indent="-171450">
              <a:buFont typeface="Arial" charset="0"/>
              <a:buChar char="•"/>
            </a:pPr>
            <a:r>
              <a:rPr lang="en-US" sz="1400" dirty="0" smtClean="0"/>
              <a:t>There are different categories of hyper-parameters to tune. They are: tree, boosting, and miscellaneous parameters. We only need to focus on the first 2 types as the last one doesn’t have important parameters.</a:t>
            </a:r>
          </a:p>
          <a:p>
            <a:pPr marL="171450" indent="-171450">
              <a:buFont typeface="Arial" charset="0"/>
              <a:buChar char="•"/>
            </a:pPr>
            <a:r>
              <a:rPr lang="en-US" sz="1400" dirty="0" smtClean="0"/>
              <a:t>I random searched the learning rate by generating random values between 10^-4 - 10^0. I did it in a clever way such that the values generated were just as likely to grab numbers between 0.0001 </a:t>
            </a:r>
            <a:r>
              <a:rPr lang="mr-IN" sz="1400" dirty="0" smtClean="0"/>
              <a:t>–</a:t>
            </a:r>
            <a:r>
              <a:rPr lang="en-US" sz="1400" dirty="0" smtClean="0"/>
              <a:t> 0.001 as 0.1 </a:t>
            </a:r>
            <a:r>
              <a:rPr lang="mr-IN" sz="1400" dirty="0" smtClean="0"/>
              <a:t>–</a:t>
            </a:r>
            <a:r>
              <a:rPr lang="en-US" sz="1400" dirty="0" smtClean="0"/>
              <a:t> 1. I just picked a range of values at regular intervals for </a:t>
            </a:r>
            <a:r>
              <a:rPr lang="en-US" sz="1400" dirty="0" err="1" smtClean="0"/>
              <a:t>n_estimators</a:t>
            </a:r>
            <a:r>
              <a:rPr lang="en-US" sz="1400" dirty="0" smtClean="0"/>
              <a:t>. </a:t>
            </a:r>
            <a:r>
              <a:rPr lang="en-US" sz="1400" dirty="0" err="1" smtClean="0"/>
              <a:t>RandomizedSearchCV</a:t>
            </a:r>
            <a:r>
              <a:rPr lang="en-US" sz="1400" dirty="0" smtClean="0"/>
              <a:t> randomly pairs these values together. </a:t>
            </a:r>
            <a:r>
              <a:rPr lang="en-US" sz="1400" b="1" dirty="0" smtClean="0"/>
              <a:t>On second thought, I maybe should have used a regular </a:t>
            </a:r>
            <a:r>
              <a:rPr lang="en-US" sz="1400" b="1" dirty="0" err="1" smtClean="0"/>
              <a:t>GridSearch</a:t>
            </a:r>
            <a:r>
              <a:rPr lang="en-US" sz="1400" b="1" dirty="0" smtClean="0"/>
              <a:t> instead of a random search for these parameters. I will try this next time.</a:t>
            </a:r>
          </a:p>
          <a:p>
            <a:pPr marL="171450" indent="-171450">
              <a:buFont typeface="Arial" charset="0"/>
              <a:buChar char="•"/>
            </a:pPr>
            <a:r>
              <a:rPr lang="en-US" sz="1400" dirty="0" smtClean="0"/>
              <a:t>I did a regular grid search for the following parameters:</a:t>
            </a:r>
          </a:p>
          <a:p>
            <a:pPr marL="1224839" lvl="1" indent="-171450">
              <a:buFont typeface="Arial" charset="0"/>
              <a:buChar char="•"/>
            </a:pPr>
            <a:r>
              <a:rPr lang="en-US" sz="1400" dirty="0" err="1" smtClean="0"/>
              <a:t>n_estimators</a:t>
            </a:r>
            <a:r>
              <a:rPr lang="en-US" sz="1400" dirty="0" smtClean="0"/>
              <a:t> and </a:t>
            </a:r>
            <a:r>
              <a:rPr lang="en-US" sz="1400" dirty="0" err="1" smtClean="0"/>
              <a:t>max_depth</a:t>
            </a:r>
            <a:r>
              <a:rPr lang="en-US" sz="1400" dirty="0" smtClean="0"/>
              <a:t> together.</a:t>
            </a:r>
          </a:p>
          <a:p>
            <a:pPr marL="1224839" lvl="1" indent="-171450">
              <a:buFont typeface="Arial" charset="0"/>
              <a:buChar char="•"/>
            </a:pPr>
            <a:r>
              <a:rPr lang="en-US" sz="1400" dirty="0" err="1" smtClean="0"/>
              <a:t>min_samples_split</a:t>
            </a:r>
            <a:r>
              <a:rPr lang="en-US" sz="1400" dirty="0" smtClean="0"/>
              <a:t> and </a:t>
            </a:r>
            <a:r>
              <a:rPr lang="en-US" sz="1400" dirty="0" err="1" smtClean="0"/>
              <a:t>min_samples_leaf</a:t>
            </a:r>
            <a:endParaRPr lang="en-US" sz="1400" dirty="0" smtClean="0"/>
          </a:p>
          <a:p>
            <a:pPr marL="1224839" lvl="1" indent="-171450">
              <a:buFont typeface="Arial" charset="0"/>
              <a:buChar char="•"/>
            </a:pPr>
            <a:r>
              <a:rPr lang="en-US" sz="1400" dirty="0" err="1" smtClean="0"/>
              <a:t>max_features</a:t>
            </a:r>
            <a:r>
              <a:rPr lang="en-US" sz="1400" dirty="0" smtClean="0"/>
              <a:t> and subsample.</a:t>
            </a:r>
          </a:p>
          <a:p>
            <a:pPr marL="171450" indent="-171450">
              <a:buFont typeface="Arial" charset="0"/>
              <a:buChar char="•"/>
            </a:pPr>
            <a:r>
              <a:rPr lang="en-US" sz="1400" dirty="0" smtClean="0"/>
              <a:t>This resulted in 7 total tuning sessions . I could’ve improved on my last model if I tuned the </a:t>
            </a:r>
            <a:r>
              <a:rPr lang="en-US" sz="1400" dirty="0" err="1" smtClean="0"/>
              <a:t>learning_rate</a:t>
            </a:r>
            <a:r>
              <a:rPr lang="en-US" sz="1400" dirty="0" smtClean="0"/>
              <a:t> down further and increased the </a:t>
            </a:r>
            <a:r>
              <a:rPr lang="en-US" sz="1400" dirty="0" err="1" smtClean="0"/>
              <a:t>n_estimators</a:t>
            </a:r>
            <a:r>
              <a:rPr lang="en-US" sz="1400" dirty="0" smtClean="0"/>
              <a:t> value. </a:t>
            </a:r>
          </a:p>
          <a:p>
            <a:pPr marL="171450" indent="-171450">
              <a:buFont typeface="Arial" charset="0"/>
              <a:buChar char="•"/>
            </a:pPr>
            <a:r>
              <a:rPr lang="en-US" sz="1400" dirty="0" smtClean="0"/>
              <a:t>This model vastly outperformed the </a:t>
            </a:r>
            <a:r>
              <a:rPr lang="en-US" sz="1400" dirty="0" err="1" smtClean="0"/>
              <a:t>AdaBoost</a:t>
            </a:r>
            <a:r>
              <a:rPr lang="en-US" sz="1400" dirty="0" smtClean="0"/>
              <a:t> + Regression Forest model from above. </a:t>
            </a:r>
          </a:p>
        </p:txBody>
      </p:sp>
      <p:sp>
        <p:nvSpPr>
          <p:cNvPr id="55" name="Rectangle 54"/>
          <p:cNvSpPr/>
          <p:nvPr/>
        </p:nvSpPr>
        <p:spPr>
          <a:xfrm>
            <a:off x="13722908" y="12294318"/>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4" name="Rectangle 63"/>
          <p:cNvSpPr/>
          <p:nvPr/>
        </p:nvSpPr>
        <p:spPr>
          <a:xfrm>
            <a:off x="16454685" y="12292560"/>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5" name="Rectangle 64"/>
          <p:cNvSpPr/>
          <p:nvPr/>
        </p:nvSpPr>
        <p:spPr>
          <a:xfrm>
            <a:off x="13704889" y="14183874"/>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6" name="Rectangle 65"/>
          <p:cNvSpPr/>
          <p:nvPr/>
        </p:nvSpPr>
        <p:spPr>
          <a:xfrm>
            <a:off x="16455688" y="14183874"/>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7" name="Rectangle 66"/>
          <p:cNvSpPr/>
          <p:nvPr/>
        </p:nvSpPr>
        <p:spPr>
          <a:xfrm>
            <a:off x="13719919" y="16073430"/>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8" name="Rectangle 67"/>
          <p:cNvSpPr/>
          <p:nvPr/>
        </p:nvSpPr>
        <p:spPr>
          <a:xfrm>
            <a:off x="16454685" y="16071742"/>
            <a:ext cx="2462862" cy="1654635"/>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9" name="TextBox 68"/>
          <p:cNvSpPr txBox="1"/>
          <p:nvPr/>
        </p:nvSpPr>
        <p:spPr>
          <a:xfrm>
            <a:off x="14285822" y="12820301"/>
            <a:ext cx="4280358" cy="3939540"/>
          </a:xfrm>
          <a:prstGeom prst="rect">
            <a:avLst/>
          </a:prstGeom>
          <a:noFill/>
        </p:spPr>
        <p:txBody>
          <a:bodyPr wrap="square" rtlCol="0">
            <a:spAutoFit/>
          </a:bodyPr>
          <a:lstStyle/>
          <a:p>
            <a:pPr algn="ctr"/>
            <a:r>
              <a:rPr lang="en-US" sz="2500" b="1" dirty="0" smtClean="0">
                <a:solidFill>
                  <a:srgbClr val="00B0F0"/>
                </a:solidFill>
              </a:rPr>
              <a:t>*Insert graphs here from Python that can show the improvements of the model over different parameter tunings. Think of a metric to use to show how good the model is. Maybe show some </a:t>
            </a:r>
            <a:r>
              <a:rPr lang="en-US" sz="2500" b="1" dirty="0" err="1" smtClean="0">
                <a:solidFill>
                  <a:srgbClr val="00B0F0"/>
                </a:solidFill>
              </a:rPr>
              <a:t>GridSearch</a:t>
            </a:r>
            <a:r>
              <a:rPr lang="en-US" sz="2500" b="1" dirty="0" smtClean="0">
                <a:solidFill>
                  <a:srgbClr val="00B0F0"/>
                </a:solidFill>
              </a:rPr>
              <a:t> graphs like above? Be creative, think of ways to communicate the data </a:t>
            </a:r>
            <a:endParaRPr lang="en-US" sz="2500" b="1" dirty="0">
              <a:solidFill>
                <a:srgbClr val="00B0F0"/>
              </a:solidFill>
            </a:endParaRPr>
          </a:p>
        </p:txBody>
      </p:sp>
      <p:sp>
        <p:nvSpPr>
          <p:cNvPr id="28" name="TextBox 27"/>
          <p:cNvSpPr txBox="1"/>
          <p:nvPr/>
        </p:nvSpPr>
        <p:spPr>
          <a:xfrm>
            <a:off x="1126603" y="4141867"/>
            <a:ext cx="1233030" cy="246221"/>
          </a:xfrm>
          <a:prstGeom prst="rect">
            <a:avLst/>
          </a:prstGeom>
          <a:noFill/>
        </p:spPr>
        <p:txBody>
          <a:bodyPr wrap="none" rtlCol="0">
            <a:spAutoFit/>
          </a:bodyPr>
          <a:lstStyle/>
          <a:p>
            <a:r>
              <a:rPr lang="en-US" sz="1000" b="1" smtClean="0">
                <a:solidFill>
                  <a:srgbClr val="00B050"/>
                </a:solidFill>
              </a:rPr>
              <a:t>* See previous slide</a:t>
            </a:r>
            <a:endParaRPr lang="en-US" sz="1000" b="1">
              <a:solidFill>
                <a:srgbClr val="00B050"/>
              </a:solidFill>
            </a:endParaRPr>
          </a:p>
        </p:txBody>
      </p:sp>
    </p:spTree>
    <p:extLst>
      <p:ext uri="{BB962C8B-B14F-4D97-AF65-F5344CB8AC3E}">
        <p14:creationId xmlns:p14="http://schemas.microsoft.com/office/powerpoint/2010/main" val="2001032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2644" y="550641"/>
            <a:ext cx="8170130" cy="1621807"/>
          </a:xfrm>
        </p:spPr>
        <p:txBody>
          <a:bodyPr>
            <a:normAutofit/>
          </a:bodyPr>
          <a:lstStyle/>
          <a:p>
            <a:r>
              <a:rPr lang="en-US" dirty="0" smtClean="0"/>
              <a:t>Pipeline 1</a:t>
            </a:r>
            <a:endParaRPr lang="en-US" dirty="0"/>
          </a:p>
        </p:txBody>
      </p:sp>
      <p:sp>
        <p:nvSpPr>
          <p:cNvPr id="5" name="Title 1"/>
          <p:cNvSpPr txBox="1">
            <a:spLocks/>
          </p:cNvSpPr>
          <p:nvPr/>
        </p:nvSpPr>
        <p:spPr>
          <a:xfrm>
            <a:off x="7635127" y="1195164"/>
            <a:ext cx="14078397" cy="1621807"/>
          </a:xfrm>
          <a:prstGeom prst="rect">
            <a:avLst/>
          </a:prstGeom>
        </p:spPr>
        <p:txBody>
          <a:bodyPr vert="horz" lIns="91440" tIns="45720" rIns="91440" bIns="45720" rtlCol="0" anchor="ctr">
            <a:normAutofit fontScale="62500" lnSpcReduction="20000"/>
          </a:bodyPr>
          <a:lst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a:lstStyle>
          <a:p>
            <a:pPr algn="ctr"/>
            <a:r>
              <a:rPr lang="en-US" sz="9000" dirty="0" smtClean="0">
                <a:solidFill>
                  <a:srgbClr val="7030A0"/>
                </a:solidFill>
              </a:rPr>
              <a:t>Model Reports For Random Forest </a:t>
            </a:r>
            <a:r>
              <a:rPr lang="en-US" sz="9000" dirty="0" err="1" smtClean="0">
                <a:solidFill>
                  <a:srgbClr val="7030A0"/>
                </a:solidFill>
              </a:rPr>
              <a:t>Regressors</a:t>
            </a:r>
            <a:r>
              <a:rPr lang="en-US" sz="9000" dirty="0" smtClean="0">
                <a:solidFill>
                  <a:srgbClr val="7030A0"/>
                </a:solidFill>
              </a:rPr>
              <a:t> and Various Boosting Algorithms</a:t>
            </a:r>
            <a:endParaRPr lang="en-US" sz="9000" dirty="0">
              <a:solidFill>
                <a:srgbClr val="7030A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67" y="3940875"/>
            <a:ext cx="3807758" cy="2248910"/>
          </a:xfrm>
          <a:prstGeom prst="rect">
            <a:avLst/>
          </a:prstGeom>
        </p:spPr>
      </p:pic>
      <p:cxnSp>
        <p:nvCxnSpPr>
          <p:cNvPr id="8" name="Straight Connector 7"/>
          <p:cNvCxnSpPr/>
          <p:nvPr/>
        </p:nvCxnSpPr>
        <p:spPr>
          <a:xfrm>
            <a:off x="4433241" y="3940874"/>
            <a:ext cx="0" cy="17163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7300" y="3940875"/>
            <a:ext cx="0" cy="17163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62484" y="3940874"/>
            <a:ext cx="0" cy="17163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094467" y="3867565"/>
            <a:ext cx="0" cy="17163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58677" y="3940874"/>
            <a:ext cx="0" cy="17163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039310" y="3940874"/>
            <a:ext cx="0" cy="17163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7300" y="7069015"/>
            <a:ext cx="19492010" cy="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7300" y="10193506"/>
            <a:ext cx="19492010" cy="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7300" y="13370752"/>
            <a:ext cx="19492010" cy="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9582" y="16480149"/>
            <a:ext cx="19492010" cy="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9582" y="19624716"/>
            <a:ext cx="19492010" cy="3517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7158" y="3789734"/>
            <a:ext cx="380232" cy="553998"/>
          </a:xfrm>
          <a:prstGeom prst="rect">
            <a:avLst/>
          </a:prstGeom>
          <a:noFill/>
        </p:spPr>
        <p:txBody>
          <a:bodyPr wrap="none" rtlCol="0">
            <a:spAutoFit/>
          </a:bodyPr>
          <a:lstStyle/>
          <a:p>
            <a:r>
              <a:rPr lang="en-US" sz="3000" dirty="0">
                <a:solidFill>
                  <a:srgbClr val="FF0000"/>
                </a:solidFill>
              </a:rPr>
              <a:t>1</a:t>
            </a:r>
          </a:p>
        </p:txBody>
      </p:sp>
      <p:sp>
        <p:nvSpPr>
          <p:cNvPr id="23" name="TextBox 22"/>
          <p:cNvSpPr txBox="1"/>
          <p:nvPr/>
        </p:nvSpPr>
        <p:spPr>
          <a:xfrm>
            <a:off x="1117854" y="6336405"/>
            <a:ext cx="2420856" cy="400110"/>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smtClean="0"/>
              <a:t>1</a:t>
            </a:r>
            <a:r>
              <a:rPr lang="en-US" sz="1000" baseline="30000" dirty="0" smtClean="0"/>
              <a:t>st</a:t>
            </a:r>
            <a:r>
              <a:rPr lang="en-US" sz="1000" dirty="0" smtClean="0"/>
              <a:t> run. No hyper-parameter tuning.</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err="1" smtClean="0"/>
              <a:t>Random_state</a:t>
            </a:r>
            <a:r>
              <a:rPr lang="en-US" sz="1000" dirty="0" smtClean="0"/>
              <a:t> = 2, </a:t>
            </a:r>
            <a:r>
              <a:rPr lang="en-US" sz="1000" dirty="0" err="1" smtClean="0"/>
              <a:t>n_estimators</a:t>
            </a:r>
            <a:r>
              <a:rPr lang="en-US" sz="1000" dirty="0" smtClean="0"/>
              <a:t> = 10</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311" y="4087563"/>
            <a:ext cx="3588524" cy="2134761"/>
          </a:xfrm>
          <a:prstGeom prst="rect">
            <a:avLst/>
          </a:prstGeom>
        </p:spPr>
      </p:pic>
      <p:sp>
        <p:nvSpPr>
          <p:cNvPr id="24" name="TextBox 23"/>
          <p:cNvSpPr txBox="1"/>
          <p:nvPr/>
        </p:nvSpPr>
        <p:spPr>
          <a:xfrm>
            <a:off x="7445011" y="3867565"/>
            <a:ext cx="380232" cy="553998"/>
          </a:xfrm>
          <a:prstGeom prst="rect">
            <a:avLst/>
          </a:prstGeom>
          <a:noFill/>
        </p:spPr>
        <p:txBody>
          <a:bodyPr wrap="none" rtlCol="0">
            <a:spAutoFit/>
          </a:bodyPr>
          <a:lstStyle/>
          <a:p>
            <a:r>
              <a:rPr lang="en-US" sz="3000" dirty="0">
                <a:solidFill>
                  <a:srgbClr val="FF0000"/>
                </a:solidFill>
              </a:rPr>
              <a:t>2</a:t>
            </a:r>
          </a:p>
        </p:txBody>
      </p:sp>
      <p:sp>
        <p:nvSpPr>
          <p:cNvPr id="25" name="TextBox 24"/>
          <p:cNvSpPr txBox="1"/>
          <p:nvPr/>
        </p:nvSpPr>
        <p:spPr>
          <a:xfrm>
            <a:off x="4562208" y="6193123"/>
            <a:ext cx="3643696" cy="707886"/>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smtClean="0"/>
              <a:t>After tuning 4 parameters (</a:t>
            </a:r>
            <a:r>
              <a:rPr lang="en-US" sz="1000" dirty="0" err="1" smtClean="0"/>
              <a:t>n_estimators</a:t>
            </a:r>
            <a:r>
              <a:rPr lang="en-US" sz="1000" dirty="0" smtClean="0"/>
              <a:t>, (</a:t>
            </a:r>
            <a:r>
              <a:rPr lang="en-US" sz="1000" dirty="0" err="1" smtClean="0"/>
              <a:t>max_depth</a:t>
            </a:r>
            <a:r>
              <a:rPr lang="en-US" sz="1000" dirty="0" smtClean="0"/>
              <a:t>, </a:t>
            </a:r>
            <a:r>
              <a:rPr lang="en-US" sz="1000" dirty="0" err="1" smtClean="0"/>
              <a:t>min_samples_split</a:t>
            </a:r>
            <a:r>
              <a:rPr lang="en-US" sz="1000" dirty="0" smtClean="0"/>
              <a:t>)*, </a:t>
            </a:r>
            <a:r>
              <a:rPr lang="en-US" sz="1000" dirty="0" err="1" smtClean="0"/>
              <a:t>min_samples_leaf</a:t>
            </a:r>
            <a:r>
              <a:rPr lang="en-US" sz="1000" dirty="0" smtClean="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err="1" smtClean="0"/>
              <a:t>Random_state</a:t>
            </a:r>
            <a:r>
              <a:rPr lang="en-US" sz="1000" dirty="0" smtClean="0"/>
              <a:t> = 2, </a:t>
            </a:r>
            <a:r>
              <a:rPr lang="en-US" sz="1000" dirty="0" err="1" smtClean="0"/>
              <a:t>n_estimators</a:t>
            </a:r>
            <a:r>
              <a:rPr lang="en-US" sz="1000" dirty="0" smtClean="0"/>
              <a:t> = 160, </a:t>
            </a:r>
            <a:r>
              <a:rPr lang="en-US" sz="1000" dirty="0" err="1" smtClean="0"/>
              <a:t>max_depth</a:t>
            </a:r>
            <a:r>
              <a:rPr lang="en-US" sz="1000" dirty="0" smtClean="0"/>
              <a:t> = 18, </a:t>
            </a:r>
            <a:r>
              <a:rPr lang="en-US" sz="1000" dirty="0" err="1" smtClean="0"/>
              <a:t>min_samples_split</a:t>
            </a:r>
            <a:r>
              <a:rPr lang="en-US" sz="1000" dirty="0" smtClean="0"/>
              <a:t> = 2, </a:t>
            </a:r>
            <a:r>
              <a:rPr lang="en-US" sz="1000" dirty="0" err="1" smtClean="0"/>
              <a:t>min_samples_leaf</a:t>
            </a:r>
            <a:r>
              <a:rPr lang="en-US" sz="1000" dirty="0" smtClean="0"/>
              <a:t> = 1</a:t>
            </a:r>
          </a:p>
        </p:txBody>
      </p:sp>
      <p:sp>
        <p:nvSpPr>
          <p:cNvPr id="11" name="TextBox 10"/>
          <p:cNvSpPr txBox="1"/>
          <p:nvPr/>
        </p:nvSpPr>
        <p:spPr>
          <a:xfrm>
            <a:off x="5542203" y="6862911"/>
            <a:ext cx="2568332" cy="184666"/>
          </a:xfrm>
          <a:prstGeom prst="rect">
            <a:avLst/>
          </a:prstGeom>
          <a:noFill/>
        </p:spPr>
        <p:txBody>
          <a:bodyPr wrap="none" rtlCol="0">
            <a:spAutoFit/>
          </a:bodyPr>
          <a:lstStyle/>
          <a:p>
            <a:r>
              <a:rPr lang="en-US" sz="600" dirty="0" smtClean="0">
                <a:solidFill>
                  <a:srgbClr val="00B050"/>
                </a:solidFill>
              </a:rPr>
              <a:t>* Denotes that a grid search was done on </a:t>
            </a:r>
            <a:r>
              <a:rPr lang="en-US" sz="600" smtClean="0">
                <a:solidFill>
                  <a:srgbClr val="00B050"/>
                </a:solidFill>
              </a:rPr>
              <a:t>both parameters at the same time</a:t>
            </a:r>
            <a:endParaRPr lang="en-US" sz="600">
              <a:solidFill>
                <a:srgbClr val="00B050"/>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406" y="4169847"/>
            <a:ext cx="3591671" cy="2166558"/>
          </a:xfrm>
          <a:prstGeom prst="rect">
            <a:avLst/>
          </a:prstGeom>
        </p:spPr>
      </p:pic>
      <p:sp>
        <p:nvSpPr>
          <p:cNvPr id="26" name="TextBox 25"/>
          <p:cNvSpPr txBox="1"/>
          <p:nvPr/>
        </p:nvSpPr>
        <p:spPr>
          <a:xfrm>
            <a:off x="11343107" y="3930286"/>
            <a:ext cx="380232" cy="553998"/>
          </a:xfrm>
          <a:prstGeom prst="rect">
            <a:avLst/>
          </a:prstGeom>
          <a:noFill/>
        </p:spPr>
        <p:txBody>
          <a:bodyPr wrap="none" rtlCol="0">
            <a:spAutoFit/>
          </a:bodyPr>
          <a:lstStyle/>
          <a:p>
            <a:r>
              <a:rPr lang="en-US" sz="3000" dirty="0">
                <a:solidFill>
                  <a:srgbClr val="FF0000"/>
                </a:solidFill>
              </a:rPr>
              <a:t>3</a:t>
            </a:r>
          </a:p>
        </p:txBody>
      </p:sp>
      <p:sp>
        <p:nvSpPr>
          <p:cNvPr id="27" name="TextBox 26"/>
          <p:cNvSpPr txBox="1"/>
          <p:nvPr/>
        </p:nvSpPr>
        <p:spPr>
          <a:xfrm>
            <a:off x="8270791" y="6275457"/>
            <a:ext cx="3820376" cy="55399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smtClean="0"/>
              <a:t>After tuning the previous parameters, plus </a:t>
            </a:r>
            <a:r>
              <a:rPr lang="en-US" sz="1000" dirty="0" err="1" smtClean="0"/>
              <a:t>max_features</a:t>
            </a:r>
            <a:r>
              <a:rPr lang="en-US" sz="1000" dirty="0" smtClean="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1000" dirty="0" err="1" smtClean="0"/>
              <a:t>Random_state</a:t>
            </a:r>
            <a:r>
              <a:rPr lang="en-US" sz="1000" dirty="0" smtClean="0"/>
              <a:t> = 2, </a:t>
            </a:r>
            <a:r>
              <a:rPr lang="en-US" sz="1000" dirty="0" err="1" smtClean="0"/>
              <a:t>n_estimators</a:t>
            </a:r>
            <a:r>
              <a:rPr lang="en-US" sz="1000" dirty="0" smtClean="0"/>
              <a:t> = 160, </a:t>
            </a:r>
            <a:r>
              <a:rPr lang="en-US" sz="1000" dirty="0" err="1" smtClean="0"/>
              <a:t>max_depth</a:t>
            </a:r>
            <a:r>
              <a:rPr lang="en-US" sz="1000" dirty="0" smtClean="0"/>
              <a:t> = 18, </a:t>
            </a:r>
            <a:r>
              <a:rPr lang="en-US" sz="1000" dirty="0" err="1" smtClean="0"/>
              <a:t>min_samples_split</a:t>
            </a:r>
            <a:r>
              <a:rPr lang="en-US" sz="1000" dirty="0" smtClean="0"/>
              <a:t> = 2, </a:t>
            </a:r>
            <a:r>
              <a:rPr lang="en-US" sz="1000" dirty="0" err="1" smtClean="0"/>
              <a:t>min_samples_leaf</a:t>
            </a:r>
            <a:r>
              <a:rPr lang="en-US" sz="1000" dirty="0" smtClean="0"/>
              <a:t> = 1, </a:t>
            </a:r>
            <a:r>
              <a:rPr lang="en-US" sz="1000" dirty="0" err="1" smtClean="0"/>
              <a:t>max_features</a:t>
            </a:r>
            <a:r>
              <a:rPr lang="en-US" sz="1000" dirty="0" smtClean="0"/>
              <a:t> = 36</a:t>
            </a:r>
          </a:p>
        </p:txBody>
      </p:sp>
      <p:sp>
        <p:nvSpPr>
          <p:cNvPr id="2" name="TextBox 1"/>
          <p:cNvSpPr txBox="1"/>
          <p:nvPr/>
        </p:nvSpPr>
        <p:spPr>
          <a:xfrm>
            <a:off x="1565058" y="3785369"/>
            <a:ext cx="1710084" cy="276999"/>
          </a:xfrm>
          <a:prstGeom prst="rect">
            <a:avLst/>
          </a:prstGeom>
          <a:noFill/>
        </p:spPr>
        <p:txBody>
          <a:bodyPr wrap="none" rtlCol="0">
            <a:spAutoFit/>
          </a:bodyPr>
          <a:lstStyle/>
          <a:p>
            <a:r>
              <a:rPr lang="en-US" sz="1200" dirty="0" err="1" smtClean="0">
                <a:solidFill>
                  <a:srgbClr val="0070C0"/>
                </a:solidFill>
              </a:rPr>
              <a:t>RandomForestRegressor</a:t>
            </a:r>
            <a:endParaRPr lang="en-US" sz="1200" dirty="0">
              <a:solidFill>
                <a:srgbClr val="0070C0"/>
              </a:solidFill>
            </a:endParaRPr>
          </a:p>
        </p:txBody>
      </p:sp>
      <p:sp>
        <p:nvSpPr>
          <p:cNvPr id="28" name="TextBox 27"/>
          <p:cNvSpPr txBox="1"/>
          <p:nvPr/>
        </p:nvSpPr>
        <p:spPr>
          <a:xfrm>
            <a:off x="5417126" y="3788439"/>
            <a:ext cx="1710084" cy="276999"/>
          </a:xfrm>
          <a:prstGeom prst="rect">
            <a:avLst/>
          </a:prstGeom>
          <a:noFill/>
        </p:spPr>
        <p:txBody>
          <a:bodyPr wrap="none" rtlCol="0">
            <a:spAutoFit/>
          </a:bodyPr>
          <a:lstStyle/>
          <a:p>
            <a:r>
              <a:rPr lang="en-US" sz="1200" dirty="0" err="1" smtClean="0">
                <a:solidFill>
                  <a:srgbClr val="0070C0"/>
                </a:solidFill>
              </a:rPr>
              <a:t>RandomForestRegressor</a:t>
            </a:r>
            <a:endParaRPr lang="en-US" sz="1200" dirty="0">
              <a:solidFill>
                <a:srgbClr val="0070C0"/>
              </a:solidFill>
            </a:endParaRPr>
          </a:p>
        </p:txBody>
      </p:sp>
      <p:sp>
        <p:nvSpPr>
          <p:cNvPr id="29" name="TextBox 28"/>
          <p:cNvSpPr txBox="1"/>
          <p:nvPr/>
        </p:nvSpPr>
        <p:spPr>
          <a:xfrm>
            <a:off x="9191868" y="3791787"/>
            <a:ext cx="1710084" cy="276999"/>
          </a:xfrm>
          <a:prstGeom prst="rect">
            <a:avLst/>
          </a:prstGeom>
          <a:noFill/>
        </p:spPr>
        <p:txBody>
          <a:bodyPr wrap="none" rtlCol="0">
            <a:spAutoFit/>
          </a:bodyPr>
          <a:lstStyle/>
          <a:p>
            <a:r>
              <a:rPr lang="en-US" sz="1200" dirty="0" err="1" smtClean="0">
                <a:solidFill>
                  <a:srgbClr val="0070C0"/>
                </a:solidFill>
              </a:rPr>
              <a:t>RandomForestRegressor</a:t>
            </a:r>
            <a:endParaRPr lang="en-US" sz="1200" dirty="0">
              <a:solidFill>
                <a:srgbClr val="0070C0"/>
              </a:solidFill>
            </a:endParaRPr>
          </a:p>
        </p:txBody>
      </p:sp>
      <p:sp>
        <p:nvSpPr>
          <p:cNvPr id="30" name="TextBox 29"/>
          <p:cNvSpPr txBox="1"/>
          <p:nvPr/>
        </p:nvSpPr>
        <p:spPr>
          <a:xfrm>
            <a:off x="12192633" y="6298487"/>
            <a:ext cx="3820376" cy="707886"/>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I decided to boost the random forest </a:t>
            </a:r>
            <a:r>
              <a:rPr lang="en-US" sz="800" dirty="0" err="1" smtClean="0"/>
              <a:t>regressor</a:t>
            </a:r>
            <a:r>
              <a:rPr lang="en-US" sz="800" dirty="0" smtClean="0"/>
              <a:t> model from the previous square with </a:t>
            </a:r>
            <a:r>
              <a:rPr lang="en-US" sz="800" dirty="0" err="1" smtClean="0"/>
              <a:t>AdaBoost</a:t>
            </a:r>
            <a:r>
              <a:rPr lang="en-US" sz="800" dirty="0" smtClean="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2 boosting parameters were tuned using a randomized search CV on learning rate (0.6857) and </a:t>
            </a:r>
            <a:r>
              <a:rPr lang="en-US" sz="800" dirty="0" err="1" smtClean="0"/>
              <a:t>n_estimators</a:t>
            </a:r>
            <a:r>
              <a:rPr lang="en-US" sz="800" dirty="0" smtClean="0"/>
              <a:t> (49). </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This model greatly improved compared to the previous square.</a:t>
            </a: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5516" y="4169847"/>
            <a:ext cx="3663860" cy="2188480"/>
          </a:xfrm>
          <a:prstGeom prst="rect">
            <a:avLst/>
          </a:prstGeom>
        </p:spPr>
      </p:pic>
      <p:sp>
        <p:nvSpPr>
          <p:cNvPr id="34" name="TextBox 33"/>
          <p:cNvSpPr txBox="1"/>
          <p:nvPr/>
        </p:nvSpPr>
        <p:spPr>
          <a:xfrm>
            <a:off x="12896187" y="3831535"/>
            <a:ext cx="2458622" cy="461665"/>
          </a:xfrm>
          <a:prstGeom prst="rect">
            <a:avLst/>
          </a:prstGeom>
          <a:noFill/>
        </p:spPr>
        <p:txBody>
          <a:bodyPr wrap="none" rtlCol="0">
            <a:spAutoFit/>
          </a:bodyPr>
          <a:lstStyle/>
          <a:p>
            <a:r>
              <a:rPr lang="en-US" sz="1200" dirty="0" err="1">
                <a:solidFill>
                  <a:srgbClr val="0070C0"/>
                </a:solidFill>
              </a:rPr>
              <a:t>AdaBoost</a:t>
            </a:r>
            <a:r>
              <a:rPr lang="en-US" sz="1200" dirty="0">
                <a:solidFill>
                  <a:srgbClr val="0070C0"/>
                </a:solidFill>
              </a:rPr>
              <a:t> + </a:t>
            </a:r>
            <a:r>
              <a:rPr lang="en-US" sz="1200" dirty="0" err="1">
                <a:solidFill>
                  <a:srgbClr val="0070C0"/>
                </a:solidFill>
              </a:rPr>
              <a:t>RandomForestRegressor</a:t>
            </a:r>
            <a:endParaRPr lang="en-US" sz="1200" dirty="0">
              <a:solidFill>
                <a:srgbClr val="0070C0"/>
              </a:solidFill>
            </a:endParaRPr>
          </a:p>
          <a:p>
            <a:endParaRPr lang="en-US" sz="1200" dirty="0"/>
          </a:p>
        </p:txBody>
      </p:sp>
      <p:sp>
        <p:nvSpPr>
          <p:cNvPr id="35" name="TextBox 34"/>
          <p:cNvSpPr txBox="1"/>
          <p:nvPr/>
        </p:nvSpPr>
        <p:spPr>
          <a:xfrm>
            <a:off x="15431319" y="3939684"/>
            <a:ext cx="380232" cy="553998"/>
          </a:xfrm>
          <a:prstGeom prst="rect">
            <a:avLst/>
          </a:prstGeom>
          <a:noFill/>
        </p:spPr>
        <p:txBody>
          <a:bodyPr wrap="none" rtlCol="0">
            <a:spAutoFit/>
          </a:bodyPr>
          <a:lstStyle/>
          <a:p>
            <a:r>
              <a:rPr lang="en-US" sz="3000" dirty="0">
                <a:solidFill>
                  <a:srgbClr val="FF0000"/>
                </a:solidFill>
              </a:rPr>
              <a:t>1</a:t>
            </a:r>
          </a:p>
        </p:txBody>
      </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69852" y="4169847"/>
            <a:ext cx="3872872" cy="2316436"/>
          </a:xfrm>
          <a:prstGeom prst="rect">
            <a:avLst/>
          </a:prstGeom>
        </p:spPr>
      </p:pic>
      <p:sp>
        <p:nvSpPr>
          <p:cNvPr id="37" name="TextBox 36"/>
          <p:cNvSpPr txBox="1"/>
          <p:nvPr/>
        </p:nvSpPr>
        <p:spPr>
          <a:xfrm>
            <a:off x="16730208" y="3883332"/>
            <a:ext cx="2458622" cy="461665"/>
          </a:xfrm>
          <a:prstGeom prst="rect">
            <a:avLst/>
          </a:prstGeom>
          <a:noFill/>
        </p:spPr>
        <p:txBody>
          <a:bodyPr wrap="none" rtlCol="0">
            <a:spAutoFit/>
          </a:bodyPr>
          <a:lstStyle/>
          <a:p>
            <a:r>
              <a:rPr lang="en-US" sz="1200" dirty="0" err="1">
                <a:solidFill>
                  <a:srgbClr val="0070C0"/>
                </a:solidFill>
              </a:rPr>
              <a:t>AdaBoost</a:t>
            </a:r>
            <a:r>
              <a:rPr lang="en-US" sz="1200" dirty="0">
                <a:solidFill>
                  <a:srgbClr val="0070C0"/>
                </a:solidFill>
              </a:rPr>
              <a:t> + </a:t>
            </a:r>
            <a:r>
              <a:rPr lang="en-US" sz="1200" dirty="0" err="1">
                <a:solidFill>
                  <a:srgbClr val="0070C0"/>
                </a:solidFill>
              </a:rPr>
              <a:t>RandomForestRegressor</a:t>
            </a:r>
            <a:endParaRPr lang="en-US" sz="1200" dirty="0">
              <a:solidFill>
                <a:srgbClr val="0070C0"/>
              </a:solidFill>
            </a:endParaRPr>
          </a:p>
          <a:p>
            <a:endParaRPr lang="en-US" sz="1200" dirty="0"/>
          </a:p>
        </p:txBody>
      </p:sp>
      <p:sp>
        <p:nvSpPr>
          <p:cNvPr id="38" name="TextBox 37"/>
          <p:cNvSpPr txBox="1"/>
          <p:nvPr/>
        </p:nvSpPr>
        <p:spPr>
          <a:xfrm>
            <a:off x="19364310" y="3976452"/>
            <a:ext cx="380232" cy="553998"/>
          </a:xfrm>
          <a:prstGeom prst="rect">
            <a:avLst/>
          </a:prstGeom>
          <a:noFill/>
        </p:spPr>
        <p:txBody>
          <a:bodyPr wrap="none" rtlCol="0">
            <a:spAutoFit/>
          </a:bodyPr>
          <a:lstStyle/>
          <a:p>
            <a:r>
              <a:rPr lang="en-US" sz="3000" dirty="0">
                <a:solidFill>
                  <a:srgbClr val="FF0000"/>
                </a:solidFill>
              </a:rPr>
              <a:t>2</a:t>
            </a:r>
          </a:p>
        </p:txBody>
      </p:sp>
      <p:sp>
        <p:nvSpPr>
          <p:cNvPr id="39" name="TextBox 38"/>
          <p:cNvSpPr txBox="1"/>
          <p:nvPr/>
        </p:nvSpPr>
        <p:spPr>
          <a:xfrm>
            <a:off x="16013009" y="6381685"/>
            <a:ext cx="3820376" cy="58477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Tuned 2 boosting parameters using a grid search CV on learning rate (0.75) and </a:t>
            </a:r>
            <a:r>
              <a:rPr lang="en-US" sz="800" dirty="0" err="1" smtClean="0"/>
              <a:t>n_estimators</a:t>
            </a:r>
            <a:r>
              <a:rPr lang="en-US" sz="800" dirty="0" smtClean="0"/>
              <a:t> (59). </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Used the previous values from random search to fine tune my search.</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This model improved slightly compared to the previous square.</a:t>
            </a: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67" y="7263818"/>
            <a:ext cx="3666140" cy="2226221"/>
          </a:xfrm>
          <a:prstGeom prst="rect">
            <a:avLst/>
          </a:prstGeom>
        </p:spPr>
      </p:pic>
      <p:sp>
        <p:nvSpPr>
          <p:cNvPr id="41" name="TextBox 40"/>
          <p:cNvSpPr txBox="1"/>
          <p:nvPr/>
        </p:nvSpPr>
        <p:spPr>
          <a:xfrm>
            <a:off x="1326805" y="7083517"/>
            <a:ext cx="2458622" cy="461665"/>
          </a:xfrm>
          <a:prstGeom prst="rect">
            <a:avLst/>
          </a:prstGeom>
          <a:noFill/>
        </p:spPr>
        <p:txBody>
          <a:bodyPr wrap="none" rtlCol="0">
            <a:spAutoFit/>
          </a:bodyPr>
          <a:lstStyle/>
          <a:p>
            <a:r>
              <a:rPr lang="en-US" sz="1200" dirty="0" err="1">
                <a:solidFill>
                  <a:srgbClr val="0070C0"/>
                </a:solidFill>
              </a:rPr>
              <a:t>AdaBoost</a:t>
            </a:r>
            <a:r>
              <a:rPr lang="en-US" sz="1200" dirty="0">
                <a:solidFill>
                  <a:srgbClr val="0070C0"/>
                </a:solidFill>
              </a:rPr>
              <a:t> + </a:t>
            </a:r>
            <a:r>
              <a:rPr lang="en-US" sz="1200" dirty="0" err="1">
                <a:solidFill>
                  <a:srgbClr val="0070C0"/>
                </a:solidFill>
              </a:rPr>
              <a:t>RandomForestRegressor</a:t>
            </a:r>
            <a:endParaRPr lang="en-US" sz="1200" dirty="0">
              <a:solidFill>
                <a:srgbClr val="0070C0"/>
              </a:solidFill>
            </a:endParaRPr>
          </a:p>
          <a:p>
            <a:endParaRPr lang="en-US" sz="1200" dirty="0"/>
          </a:p>
        </p:txBody>
      </p:sp>
      <p:sp>
        <p:nvSpPr>
          <p:cNvPr id="42" name="TextBox 41"/>
          <p:cNvSpPr txBox="1"/>
          <p:nvPr/>
        </p:nvSpPr>
        <p:spPr>
          <a:xfrm>
            <a:off x="3842007" y="7037350"/>
            <a:ext cx="380232" cy="553998"/>
          </a:xfrm>
          <a:prstGeom prst="rect">
            <a:avLst/>
          </a:prstGeom>
          <a:noFill/>
        </p:spPr>
        <p:txBody>
          <a:bodyPr wrap="none" rtlCol="0">
            <a:spAutoFit/>
          </a:bodyPr>
          <a:lstStyle/>
          <a:p>
            <a:r>
              <a:rPr lang="en-US" sz="3000" dirty="0">
                <a:solidFill>
                  <a:srgbClr val="FF0000"/>
                </a:solidFill>
              </a:rPr>
              <a:t>3</a:t>
            </a:r>
          </a:p>
        </p:txBody>
      </p:sp>
      <p:sp>
        <p:nvSpPr>
          <p:cNvPr id="43" name="TextBox 42"/>
          <p:cNvSpPr txBox="1"/>
          <p:nvPr/>
        </p:nvSpPr>
        <p:spPr>
          <a:xfrm>
            <a:off x="589582" y="9490039"/>
            <a:ext cx="3820376" cy="58477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Tuned 2 boosting parameters using a grid search CV on learning rate (0.77) and </a:t>
            </a:r>
            <a:r>
              <a:rPr lang="en-US" sz="800" dirty="0" err="1" smtClean="0"/>
              <a:t>n_estimators</a:t>
            </a:r>
            <a:r>
              <a:rPr lang="en-US" sz="800" dirty="0" smtClean="0"/>
              <a:t> (67). </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Used the previous values from </a:t>
            </a:r>
            <a:r>
              <a:rPr lang="en-US" sz="800" dirty="0" err="1" smtClean="0"/>
              <a:t>gridsearch</a:t>
            </a:r>
            <a:r>
              <a:rPr lang="en-US" sz="800" dirty="0" smtClean="0"/>
              <a:t> to fine tune my search.</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800" dirty="0" smtClean="0"/>
              <a:t>This model improved slightly compared to the previous square.</a:t>
            </a:r>
          </a:p>
        </p:txBody>
      </p: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6848" y="7380077"/>
            <a:ext cx="3677345" cy="2218399"/>
          </a:xfrm>
          <a:prstGeom prst="rect">
            <a:avLst/>
          </a:prstGeom>
        </p:spPr>
      </p:pic>
      <p:sp>
        <p:nvSpPr>
          <p:cNvPr id="45" name="TextBox 44"/>
          <p:cNvSpPr txBox="1"/>
          <p:nvPr/>
        </p:nvSpPr>
        <p:spPr>
          <a:xfrm>
            <a:off x="5148805" y="7211118"/>
            <a:ext cx="1958037" cy="276999"/>
          </a:xfrm>
          <a:prstGeom prst="rect">
            <a:avLst/>
          </a:prstGeom>
          <a:noFill/>
        </p:spPr>
        <p:txBody>
          <a:bodyPr wrap="none" rtlCol="0">
            <a:spAutoFit/>
          </a:bodyPr>
          <a:lstStyle/>
          <a:p>
            <a:r>
              <a:rPr lang="en-US" sz="1200" smtClean="0">
                <a:solidFill>
                  <a:srgbClr val="0070C0"/>
                </a:solidFill>
              </a:rPr>
              <a:t>Gradient Boosting Regressor</a:t>
            </a:r>
            <a:endParaRPr lang="en-US" sz="1200" dirty="0">
              <a:solidFill>
                <a:srgbClr val="0070C0"/>
              </a:solidFill>
            </a:endParaRPr>
          </a:p>
        </p:txBody>
      </p:sp>
      <p:sp>
        <p:nvSpPr>
          <p:cNvPr id="46" name="TextBox 45"/>
          <p:cNvSpPr txBox="1"/>
          <p:nvPr/>
        </p:nvSpPr>
        <p:spPr>
          <a:xfrm>
            <a:off x="7253185" y="7179236"/>
            <a:ext cx="380232" cy="553998"/>
          </a:xfrm>
          <a:prstGeom prst="rect">
            <a:avLst/>
          </a:prstGeom>
          <a:noFill/>
        </p:spPr>
        <p:txBody>
          <a:bodyPr wrap="none" rtlCol="0">
            <a:spAutoFit/>
          </a:bodyPr>
          <a:lstStyle/>
          <a:p>
            <a:r>
              <a:rPr lang="en-US" sz="3000" dirty="0">
                <a:solidFill>
                  <a:srgbClr val="FF0000"/>
                </a:solidFill>
              </a:rPr>
              <a:t>1</a:t>
            </a:r>
          </a:p>
        </p:txBody>
      </p:sp>
      <p:sp>
        <p:nvSpPr>
          <p:cNvPr id="47" name="TextBox 46"/>
          <p:cNvSpPr txBox="1"/>
          <p:nvPr/>
        </p:nvSpPr>
        <p:spPr>
          <a:xfrm>
            <a:off x="4457959" y="9598584"/>
            <a:ext cx="3820376" cy="41549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Untuned</a:t>
            </a:r>
            <a:r>
              <a:rPr lang="en-US" sz="700" dirty="0" smtClean="0"/>
              <a:t> Gradient Boosting algorithm. Will submit results to </a:t>
            </a:r>
            <a:r>
              <a:rPr lang="en-US" sz="700" dirty="0" err="1" smtClean="0"/>
              <a:t>Kaggle</a:t>
            </a:r>
            <a:r>
              <a:rPr lang="en-US" sz="700" dirty="0" smtClean="0"/>
              <a:t> to see how it performs compared to the tuned </a:t>
            </a:r>
            <a:r>
              <a:rPr lang="en-US" sz="700" dirty="0" err="1" smtClean="0"/>
              <a:t>Adaboosting</a:t>
            </a:r>
            <a:r>
              <a:rPr lang="en-US" sz="700" dirty="0" smtClean="0"/>
              <a:t> model.</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b="1" dirty="0" smtClean="0">
                <a:solidFill>
                  <a:srgbClr val="FF0000"/>
                </a:solidFill>
              </a:rPr>
              <a:t>It actually already outperformed the </a:t>
            </a:r>
            <a:r>
              <a:rPr lang="en-US" sz="700" b="1" dirty="0" err="1" smtClean="0">
                <a:solidFill>
                  <a:srgbClr val="FF0000"/>
                </a:solidFill>
              </a:rPr>
              <a:t>Adaboosting</a:t>
            </a:r>
            <a:r>
              <a:rPr lang="en-US" sz="700" b="1" dirty="0" smtClean="0">
                <a:solidFill>
                  <a:srgbClr val="FF0000"/>
                </a:solidFill>
              </a:rPr>
              <a:t> model!!</a:t>
            </a:r>
          </a:p>
        </p:txBody>
      </p:sp>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5898" y="7394313"/>
            <a:ext cx="3734313" cy="2267619"/>
          </a:xfrm>
          <a:prstGeom prst="rect">
            <a:avLst/>
          </a:prstGeom>
        </p:spPr>
      </p:pic>
      <p:sp>
        <p:nvSpPr>
          <p:cNvPr id="49" name="TextBox 48"/>
          <p:cNvSpPr txBox="1"/>
          <p:nvPr/>
        </p:nvSpPr>
        <p:spPr>
          <a:xfrm>
            <a:off x="9096100" y="7220852"/>
            <a:ext cx="1958037" cy="276999"/>
          </a:xfrm>
          <a:prstGeom prst="rect">
            <a:avLst/>
          </a:prstGeom>
          <a:noFill/>
        </p:spPr>
        <p:txBody>
          <a:bodyPr wrap="none" rtlCol="0">
            <a:spAutoFit/>
          </a:bodyPr>
          <a:lstStyle/>
          <a:p>
            <a:r>
              <a:rPr lang="en-US" sz="1200" smtClean="0">
                <a:solidFill>
                  <a:srgbClr val="0070C0"/>
                </a:solidFill>
              </a:rPr>
              <a:t>Gradient Boosting Regressor</a:t>
            </a:r>
            <a:endParaRPr lang="en-US" sz="1200" dirty="0">
              <a:solidFill>
                <a:srgbClr val="0070C0"/>
              </a:solidFill>
            </a:endParaRPr>
          </a:p>
        </p:txBody>
      </p:sp>
      <p:sp>
        <p:nvSpPr>
          <p:cNvPr id="50" name="TextBox 49"/>
          <p:cNvSpPr txBox="1"/>
          <p:nvPr/>
        </p:nvSpPr>
        <p:spPr>
          <a:xfrm>
            <a:off x="11087474" y="7171927"/>
            <a:ext cx="380232" cy="553998"/>
          </a:xfrm>
          <a:prstGeom prst="rect">
            <a:avLst/>
          </a:prstGeom>
          <a:noFill/>
        </p:spPr>
        <p:txBody>
          <a:bodyPr wrap="none" rtlCol="0">
            <a:spAutoFit/>
          </a:bodyPr>
          <a:lstStyle/>
          <a:p>
            <a:r>
              <a:rPr lang="en-US" sz="3000" dirty="0">
                <a:solidFill>
                  <a:srgbClr val="FF0000"/>
                </a:solidFill>
              </a:rPr>
              <a:t>2</a:t>
            </a:r>
          </a:p>
        </p:txBody>
      </p:sp>
      <p:sp>
        <p:nvSpPr>
          <p:cNvPr id="51" name="TextBox 50"/>
          <p:cNvSpPr txBox="1"/>
          <p:nvPr/>
        </p:nvSpPr>
        <p:spPr>
          <a:xfrm>
            <a:off x="8311747" y="9624795"/>
            <a:ext cx="3729033"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Conducted a randomized parameter search for </a:t>
            </a:r>
            <a:r>
              <a:rPr lang="en-US" sz="700" dirty="0" err="1" smtClean="0"/>
              <a:t>learning_rate</a:t>
            </a:r>
            <a:r>
              <a:rPr lang="en-US" sz="700" dirty="0" smtClean="0"/>
              <a:t> (0.05180373111740152) and </a:t>
            </a:r>
            <a:r>
              <a:rPr lang="en-US" sz="700" dirty="0" err="1" smtClean="0"/>
              <a:t>n_estimators</a:t>
            </a:r>
            <a:r>
              <a:rPr lang="en-US" sz="700" dirty="0" smtClean="0"/>
              <a:t> (140).</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subsample=0.8, </a:t>
            </a:r>
            <a:r>
              <a:rPr lang="en-US" sz="700" dirty="0" err="1" smtClean="0"/>
              <a:t>min_samples_split</a:t>
            </a:r>
            <a:r>
              <a:rPr lang="en-US" sz="700" dirty="0" smtClean="0"/>
              <a:t> = 14, </a:t>
            </a:r>
            <a:r>
              <a:rPr lang="en-US" sz="700" dirty="0" err="1" smtClean="0"/>
              <a:t>min_samples_leaf</a:t>
            </a:r>
            <a:r>
              <a:rPr lang="en-US" sz="700" dirty="0" smtClean="0"/>
              <a:t> = 2, </a:t>
            </a:r>
            <a:r>
              <a:rPr lang="en-US" sz="700" dirty="0" err="1" smtClean="0"/>
              <a:t>max_depth</a:t>
            </a:r>
            <a:r>
              <a:rPr lang="en-US" sz="700" dirty="0" smtClean="0"/>
              <a:t> = 5, </a:t>
            </a:r>
            <a:r>
              <a:rPr lang="en-US" sz="700" dirty="0" err="1" smtClean="0"/>
              <a:t>max_features</a:t>
            </a:r>
            <a:r>
              <a:rPr lang="en-US" sz="700" dirty="0"/>
              <a:t> </a:t>
            </a:r>
            <a:r>
              <a:rPr lang="en-US" sz="700" dirty="0" smtClean="0"/>
              <a:t>= ‘</a:t>
            </a:r>
            <a:r>
              <a:rPr lang="en-US" sz="700" dirty="0" err="1" smtClean="0"/>
              <a:t>sqrt</a:t>
            </a:r>
            <a:r>
              <a:rPr lang="en-US" sz="700" dirty="0" smtClean="0"/>
              <a:t>’</a:t>
            </a: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22624" y="7294704"/>
            <a:ext cx="3879356" cy="2359068"/>
          </a:xfrm>
          <a:prstGeom prst="rect">
            <a:avLst/>
          </a:prstGeom>
        </p:spPr>
      </p:pic>
      <p:sp>
        <p:nvSpPr>
          <p:cNvPr id="52" name="TextBox 51"/>
          <p:cNvSpPr txBox="1"/>
          <p:nvPr/>
        </p:nvSpPr>
        <p:spPr>
          <a:xfrm>
            <a:off x="13221663" y="7156784"/>
            <a:ext cx="1958037" cy="276999"/>
          </a:xfrm>
          <a:prstGeom prst="rect">
            <a:avLst/>
          </a:prstGeom>
          <a:noFill/>
        </p:spPr>
        <p:txBody>
          <a:bodyPr wrap="none" rtlCol="0">
            <a:spAutoFit/>
          </a:bodyPr>
          <a:lstStyle/>
          <a:p>
            <a:r>
              <a:rPr lang="en-US" sz="1200" smtClean="0">
                <a:solidFill>
                  <a:srgbClr val="0070C0"/>
                </a:solidFill>
              </a:rPr>
              <a:t>Gradient Boosting Regressor</a:t>
            </a:r>
            <a:endParaRPr lang="en-US" sz="1200" dirty="0">
              <a:solidFill>
                <a:srgbClr val="0070C0"/>
              </a:solidFill>
            </a:endParaRPr>
          </a:p>
        </p:txBody>
      </p:sp>
      <p:sp>
        <p:nvSpPr>
          <p:cNvPr id="53" name="TextBox 52"/>
          <p:cNvSpPr txBox="1"/>
          <p:nvPr/>
        </p:nvSpPr>
        <p:spPr>
          <a:xfrm>
            <a:off x="15443321" y="7174379"/>
            <a:ext cx="380232" cy="553998"/>
          </a:xfrm>
          <a:prstGeom prst="rect">
            <a:avLst/>
          </a:prstGeom>
          <a:noFill/>
        </p:spPr>
        <p:txBody>
          <a:bodyPr wrap="none" rtlCol="0">
            <a:spAutoFit/>
          </a:bodyPr>
          <a:lstStyle/>
          <a:p>
            <a:r>
              <a:rPr lang="en-US" sz="3000" dirty="0">
                <a:solidFill>
                  <a:srgbClr val="FF0000"/>
                </a:solidFill>
              </a:rPr>
              <a:t>3</a:t>
            </a:r>
          </a:p>
        </p:txBody>
      </p:sp>
      <p:sp>
        <p:nvSpPr>
          <p:cNvPr id="54" name="TextBox 53"/>
          <p:cNvSpPr txBox="1"/>
          <p:nvPr/>
        </p:nvSpPr>
        <p:spPr>
          <a:xfrm>
            <a:off x="12162929" y="9647541"/>
            <a:ext cx="3729033" cy="41549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Conducted a grid parameter search for </a:t>
            </a:r>
            <a:r>
              <a:rPr lang="en-US" sz="700" dirty="0" err="1" smtClean="0"/>
              <a:t>learning_rate</a:t>
            </a:r>
            <a:r>
              <a:rPr lang="en-US" sz="700" dirty="0" smtClean="0"/>
              <a:t> (0.0580) and </a:t>
            </a:r>
            <a:r>
              <a:rPr lang="en-US" sz="700" dirty="0" err="1" smtClean="0"/>
              <a:t>n_estimators</a:t>
            </a:r>
            <a:r>
              <a:rPr lang="en-US" sz="700" dirty="0" smtClean="0"/>
              <a:t> (200).</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subsample=0.8, </a:t>
            </a:r>
            <a:r>
              <a:rPr lang="en-US" sz="700" dirty="0" err="1" smtClean="0"/>
              <a:t>min_samples_split</a:t>
            </a:r>
            <a:r>
              <a:rPr lang="en-US" sz="700" dirty="0" smtClean="0"/>
              <a:t> = 14, </a:t>
            </a:r>
            <a:r>
              <a:rPr lang="en-US" sz="700" dirty="0" err="1" smtClean="0"/>
              <a:t>min_samples_leaf</a:t>
            </a:r>
            <a:r>
              <a:rPr lang="en-US" sz="700" dirty="0" smtClean="0"/>
              <a:t> = 2, </a:t>
            </a:r>
            <a:r>
              <a:rPr lang="en-US" sz="700" dirty="0" err="1" smtClean="0"/>
              <a:t>max_depth</a:t>
            </a:r>
            <a:r>
              <a:rPr lang="en-US" sz="700" dirty="0" smtClean="0"/>
              <a:t> = 5, </a:t>
            </a:r>
            <a:r>
              <a:rPr lang="en-US" sz="700" dirty="0" err="1" smtClean="0"/>
              <a:t>max_features</a:t>
            </a:r>
            <a:r>
              <a:rPr lang="en-US" sz="700" dirty="0"/>
              <a:t> </a:t>
            </a:r>
            <a:r>
              <a:rPr lang="en-US" sz="700" dirty="0" smtClean="0"/>
              <a:t>= ‘</a:t>
            </a:r>
            <a:r>
              <a:rPr lang="en-US" sz="700" dirty="0" err="1" smtClean="0"/>
              <a:t>sqrt</a:t>
            </a:r>
            <a:r>
              <a:rPr lang="en-US" sz="700" dirty="0" smtClean="0"/>
              <a:t>’</a:t>
            </a: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62213" y="7343745"/>
            <a:ext cx="3743902" cy="2216918"/>
          </a:xfrm>
          <a:prstGeom prst="rect">
            <a:avLst/>
          </a:prstGeom>
        </p:spPr>
      </p:pic>
      <p:sp>
        <p:nvSpPr>
          <p:cNvPr id="55" name="TextBox 54"/>
          <p:cNvSpPr txBox="1"/>
          <p:nvPr/>
        </p:nvSpPr>
        <p:spPr>
          <a:xfrm>
            <a:off x="17305861" y="7180425"/>
            <a:ext cx="1958037" cy="276999"/>
          </a:xfrm>
          <a:prstGeom prst="rect">
            <a:avLst/>
          </a:prstGeom>
          <a:noFill/>
        </p:spPr>
        <p:txBody>
          <a:bodyPr wrap="none" rtlCol="0">
            <a:spAutoFit/>
          </a:bodyPr>
          <a:lstStyle/>
          <a:p>
            <a:r>
              <a:rPr lang="en-US" sz="1200" smtClean="0">
                <a:solidFill>
                  <a:srgbClr val="0070C0"/>
                </a:solidFill>
              </a:rPr>
              <a:t>Gradient Boosting Regressor</a:t>
            </a:r>
            <a:endParaRPr lang="en-US" sz="1200" dirty="0">
              <a:solidFill>
                <a:srgbClr val="0070C0"/>
              </a:solidFill>
            </a:endParaRPr>
          </a:p>
        </p:txBody>
      </p:sp>
      <p:sp>
        <p:nvSpPr>
          <p:cNvPr id="56" name="TextBox 55"/>
          <p:cNvSpPr txBox="1"/>
          <p:nvPr/>
        </p:nvSpPr>
        <p:spPr>
          <a:xfrm>
            <a:off x="19364310" y="7134466"/>
            <a:ext cx="380232" cy="553998"/>
          </a:xfrm>
          <a:prstGeom prst="rect">
            <a:avLst/>
          </a:prstGeom>
          <a:noFill/>
        </p:spPr>
        <p:txBody>
          <a:bodyPr wrap="none" rtlCol="0">
            <a:spAutoFit/>
          </a:bodyPr>
          <a:lstStyle/>
          <a:p>
            <a:r>
              <a:rPr lang="en-US" sz="3000" dirty="0">
                <a:solidFill>
                  <a:srgbClr val="FF0000"/>
                </a:solidFill>
              </a:rPr>
              <a:t>4</a:t>
            </a:r>
          </a:p>
        </p:txBody>
      </p:sp>
      <p:sp>
        <p:nvSpPr>
          <p:cNvPr id="57" name="TextBox 56"/>
          <p:cNvSpPr txBox="1"/>
          <p:nvPr/>
        </p:nvSpPr>
        <p:spPr>
          <a:xfrm>
            <a:off x="16032280" y="9559895"/>
            <a:ext cx="3910444"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Tuned approximately 5 parameters for the Gradient Boosting model.</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b="1" dirty="0" err="1" smtClean="0"/>
              <a:t>min_samples_split</a:t>
            </a:r>
            <a:r>
              <a:rPr lang="en-US" sz="700" b="1" dirty="0" smtClean="0"/>
              <a:t> = 19, </a:t>
            </a:r>
            <a:r>
              <a:rPr lang="en-US" sz="700" b="1" dirty="0" err="1" smtClean="0"/>
              <a:t>min_samples_leaf</a:t>
            </a:r>
            <a:r>
              <a:rPr lang="en-US" sz="700" b="1" dirty="0" smtClean="0"/>
              <a:t> = 2, </a:t>
            </a:r>
            <a:r>
              <a:rPr lang="en-US" sz="700" b="1" dirty="0" err="1" smtClean="0"/>
              <a:t>max_depth</a:t>
            </a:r>
            <a:r>
              <a:rPr lang="en-US" sz="700" b="1" dirty="0" smtClean="0"/>
              <a:t> = 4, </a:t>
            </a:r>
            <a:r>
              <a:rPr lang="en-US" sz="700" b="1" dirty="0" err="1" smtClean="0"/>
              <a:t>learning_rate</a:t>
            </a:r>
            <a:r>
              <a:rPr lang="en-US" sz="700" b="1" dirty="0" smtClean="0"/>
              <a:t> = 0.0580, </a:t>
            </a:r>
            <a:r>
              <a:rPr lang="en-US" sz="700" b="1" dirty="0" err="1" smtClean="0"/>
              <a:t>n_estimators</a:t>
            </a:r>
            <a:r>
              <a:rPr lang="en-US" sz="700" b="1" dirty="0" smtClean="0"/>
              <a:t> = 380 </a:t>
            </a:r>
            <a:r>
              <a:rPr lang="en-US" sz="700" dirty="0" smtClean="0"/>
              <a:t>have been tuned.</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max_features</a:t>
            </a:r>
            <a:r>
              <a:rPr lang="en-US" sz="700" dirty="0" smtClean="0"/>
              <a:t> = ‘</a:t>
            </a:r>
            <a:r>
              <a:rPr lang="en-US" sz="700" dirty="0" err="1" smtClean="0"/>
              <a:t>sqrt</a:t>
            </a:r>
            <a:r>
              <a:rPr lang="en-US" sz="700" dirty="0" smtClean="0"/>
              <a:t>’, subsample =0.8 have been assumed and will be tuned later.</a:t>
            </a:r>
          </a:p>
        </p:txBody>
      </p:sp>
      <p:pic>
        <p:nvPicPr>
          <p:cNvPr id="31"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193" y="10570474"/>
            <a:ext cx="3667365" cy="2173253"/>
          </a:xfrm>
          <a:prstGeom prst="rect">
            <a:avLst/>
          </a:prstGeom>
        </p:spPr>
      </p:pic>
      <p:sp>
        <p:nvSpPr>
          <p:cNvPr id="58" name="TextBox 57"/>
          <p:cNvSpPr txBox="1"/>
          <p:nvPr/>
        </p:nvSpPr>
        <p:spPr>
          <a:xfrm>
            <a:off x="1426278" y="10362132"/>
            <a:ext cx="1958037" cy="276999"/>
          </a:xfrm>
          <a:prstGeom prst="rect">
            <a:avLst/>
          </a:prstGeom>
          <a:noFill/>
        </p:spPr>
        <p:txBody>
          <a:bodyPr wrap="none" rtlCol="0">
            <a:spAutoFit/>
          </a:bodyPr>
          <a:lstStyle/>
          <a:p>
            <a:r>
              <a:rPr lang="en-US" sz="1200" smtClean="0">
                <a:solidFill>
                  <a:srgbClr val="0070C0"/>
                </a:solidFill>
              </a:rPr>
              <a:t>Gradient Boosting Regressor</a:t>
            </a:r>
            <a:endParaRPr lang="en-US" sz="1200" dirty="0">
              <a:solidFill>
                <a:srgbClr val="0070C0"/>
              </a:solidFill>
            </a:endParaRPr>
          </a:p>
        </p:txBody>
      </p:sp>
      <p:sp>
        <p:nvSpPr>
          <p:cNvPr id="59" name="TextBox 58"/>
          <p:cNvSpPr txBox="1"/>
          <p:nvPr/>
        </p:nvSpPr>
        <p:spPr>
          <a:xfrm>
            <a:off x="3604417" y="10301027"/>
            <a:ext cx="380232" cy="553998"/>
          </a:xfrm>
          <a:prstGeom prst="rect">
            <a:avLst/>
          </a:prstGeom>
          <a:noFill/>
        </p:spPr>
        <p:txBody>
          <a:bodyPr wrap="none" rtlCol="0">
            <a:spAutoFit/>
          </a:bodyPr>
          <a:lstStyle/>
          <a:p>
            <a:r>
              <a:rPr lang="en-US" sz="3000" dirty="0">
                <a:solidFill>
                  <a:srgbClr val="FF0000"/>
                </a:solidFill>
              </a:rPr>
              <a:t>5</a:t>
            </a:r>
          </a:p>
        </p:txBody>
      </p:sp>
      <p:sp>
        <p:nvSpPr>
          <p:cNvPr id="60" name="TextBox 59"/>
          <p:cNvSpPr txBox="1"/>
          <p:nvPr/>
        </p:nvSpPr>
        <p:spPr>
          <a:xfrm>
            <a:off x="567390" y="12748941"/>
            <a:ext cx="3910444"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Tuned approximately all 7 parameters for the Gradient Boosting model.</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b="1" dirty="0" err="1" smtClean="0"/>
              <a:t>min_samples_split</a:t>
            </a:r>
            <a:r>
              <a:rPr lang="en-US" sz="700" b="1" dirty="0" smtClean="0"/>
              <a:t> = 19, </a:t>
            </a:r>
            <a:r>
              <a:rPr lang="en-US" sz="700" b="1" dirty="0" err="1" smtClean="0"/>
              <a:t>min_samples_leaf</a:t>
            </a:r>
            <a:r>
              <a:rPr lang="en-US" sz="700" b="1" dirty="0" smtClean="0"/>
              <a:t> = 2, </a:t>
            </a:r>
            <a:r>
              <a:rPr lang="en-US" sz="700" b="1" dirty="0" err="1" smtClean="0"/>
              <a:t>max_depth</a:t>
            </a:r>
            <a:r>
              <a:rPr lang="en-US" sz="700" b="1" dirty="0" smtClean="0"/>
              <a:t> = 4, </a:t>
            </a:r>
            <a:r>
              <a:rPr lang="en-US" sz="700" b="1" dirty="0" err="1" smtClean="0"/>
              <a:t>learning_rate</a:t>
            </a:r>
            <a:r>
              <a:rPr lang="en-US" sz="700" b="1" dirty="0" smtClean="0"/>
              <a:t> = 0.0580, </a:t>
            </a:r>
            <a:r>
              <a:rPr lang="en-US" sz="700" b="1" dirty="0" err="1" smtClean="0"/>
              <a:t>n_estimators</a:t>
            </a:r>
            <a:r>
              <a:rPr lang="en-US" sz="700" b="1" dirty="0" smtClean="0"/>
              <a:t> = 380, </a:t>
            </a:r>
            <a:r>
              <a:rPr lang="en-US" sz="700" b="1" dirty="0" err="1" smtClean="0"/>
              <a:t>max_features</a:t>
            </a:r>
            <a:r>
              <a:rPr lang="en-US" sz="700" b="1" dirty="0" smtClean="0"/>
              <a:t> = 30, subsample =0.7 </a:t>
            </a:r>
            <a:r>
              <a:rPr lang="en-US" sz="700" dirty="0" smtClean="0"/>
              <a:t>have been tuned.</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This is the final model for Gradient Boosting.</a:t>
            </a:r>
          </a:p>
        </p:txBody>
      </p:sp>
      <p:sp>
        <p:nvSpPr>
          <p:cNvPr id="63" name="TextBox 62"/>
          <p:cNvSpPr txBox="1"/>
          <p:nvPr/>
        </p:nvSpPr>
        <p:spPr>
          <a:xfrm>
            <a:off x="4494301" y="12647198"/>
            <a:ext cx="3717333"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Preliminary </a:t>
            </a:r>
            <a:r>
              <a:rPr lang="en-US" sz="700" dirty="0" err="1" smtClean="0"/>
              <a:t>XGBoost</a:t>
            </a:r>
            <a:r>
              <a:rPr lang="en-US" sz="700" dirty="0" smtClean="0"/>
              <a:t> model (no tuning done) to find </a:t>
            </a:r>
            <a:r>
              <a:rPr lang="en-US" sz="700" dirty="0" err="1" smtClean="0"/>
              <a:t>n_estimators</a:t>
            </a:r>
            <a:r>
              <a:rPr lang="en-US" sz="700" dirty="0" smtClean="0"/>
              <a:t> for the </a:t>
            </a:r>
            <a:r>
              <a:rPr lang="en-US" sz="700" dirty="0" err="1" smtClean="0"/>
              <a:t>learning_rate</a:t>
            </a:r>
            <a:r>
              <a:rPr lang="en-US" sz="700" dirty="0" smtClean="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Instantiated values: </a:t>
            </a:r>
            <a:r>
              <a:rPr lang="en-US" sz="700" dirty="0" err="1" smtClean="0"/>
              <a:t>learning_rate</a:t>
            </a:r>
            <a:r>
              <a:rPr lang="en-US" sz="700" dirty="0" smtClean="0"/>
              <a:t> = 0.1, </a:t>
            </a:r>
            <a:r>
              <a:rPr lang="en-US" sz="700" dirty="0" err="1" smtClean="0"/>
              <a:t>max_depth</a:t>
            </a:r>
            <a:r>
              <a:rPr lang="en-US" sz="700" dirty="0" smtClean="0"/>
              <a:t> = 6, </a:t>
            </a:r>
            <a:r>
              <a:rPr lang="en-US" sz="700" dirty="0" err="1" smtClean="0"/>
              <a:t>min_child_weight</a:t>
            </a:r>
            <a:r>
              <a:rPr lang="en-US" sz="700" dirty="0" smtClean="0"/>
              <a:t> = 2, gamma = 0, subsample = 0.6, </a:t>
            </a:r>
            <a:r>
              <a:rPr lang="en-US" sz="700" dirty="0" err="1" smtClean="0"/>
              <a:t>colsample_bytree</a:t>
            </a:r>
            <a:r>
              <a:rPr lang="en-US" sz="700" dirty="0" smtClean="0"/>
              <a:t> = 0.1, </a:t>
            </a:r>
            <a:r>
              <a:rPr lang="en-US" sz="700" dirty="0" err="1" smtClean="0"/>
              <a:t>scale_pos_weight</a:t>
            </a:r>
            <a:r>
              <a:rPr lang="en-US" sz="700" dirty="0" smtClean="0"/>
              <a:t> = 1, seed = 13, objective = ‘</a:t>
            </a:r>
            <a:r>
              <a:rPr lang="en-US" sz="700" dirty="0" err="1" smtClean="0"/>
              <a:t>reg:squarederror</a:t>
            </a:r>
            <a:r>
              <a:rPr lang="en-US" sz="700" dirty="0" smtClean="0"/>
              <a:t>’, </a:t>
            </a:r>
            <a:r>
              <a:rPr lang="en-US" sz="700" b="1" dirty="0" err="1" smtClean="0"/>
              <a:t>n_estimators</a:t>
            </a:r>
            <a:r>
              <a:rPr lang="en-US" sz="700" b="1" dirty="0" smtClean="0"/>
              <a:t> = 300</a:t>
            </a:r>
          </a:p>
        </p:txBody>
      </p:sp>
      <p:pic>
        <p:nvPicPr>
          <p:cNvPr id="64" name="Picture 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12573" y="10640515"/>
            <a:ext cx="3553362" cy="1960311"/>
          </a:xfrm>
          <a:prstGeom prst="rect">
            <a:avLst/>
          </a:prstGeom>
        </p:spPr>
      </p:pic>
      <p:sp>
        <p:nvSpPr>
          <p:cNvPr id="65" name="TextBox 64"/>
          <p:cNvSpPr txBox="1"/>
          <p:nvPr/>
        </p:nvSpPr>
        <p:spPr>
          <a:xfrm>
            <a:off x="7585049" y="10491411"/>
            <a:ext cx="380232" cy="553998"/>
          </a:xfrm>
          <a:prstGeom prst="rect">
            <a:avLst/>
          </a:prstGeom>
          <a:noFill/>
        </p:spPr>
        <p:txBody>
          <a:bodyPr wrap="none" rtlCol="0">
            <a:spAutoFit/>
          </a:bodyPr>
          <a:lstStyle/>
          <a:p>
            <a:r>
              <a:rPr lang="en-US" sz="3000" dirty="0">
                <a:solidFill>
                  <a:schemeClr val="accent4"/>
                </a:solidFill>
              </a:rPr>
              <a:t>1</a:t>
            </a:r>
          </a:p>
        </p:txBody>
      </p:sp>
      <p:sp>
        <p:nvSpPr>
          <p:cNvPr id="66" name="TextBox 65"/>
          <p:cNvSpPr txBox="1"/>
          <p:nvPr/>
        </p:nvSpPr>
        <p:spPr>
          <a:xfrm>
            <a:off x="5293436" y="10431974"/>
            <a:ext cx="1090620" cy="276999"/>
          </a:xfrm>
          <a:prstGeom prst="rect">
            <a:avLst/>
          </a:prstGeom>
          <a:noFill/>
        </p:spPr>
        <p:txBody>
          <a:bodyPr wrap="none" rtlCol="0">
            <a:spAutoFit/>
          </a:bodyPr>
          <a:lstStyle/>
          <a:p>
            <a:r>
              <a:rPr lang="en-US" sz="1200" smtClean="0">
                <a:solidFill>
                  <a:srgbClr val="0070C0"/>
                </a:solidFill>
              </a:rPr>
              <a:t>XGB Regressor</a:t>
            </a:r>
            <a:endParaRPr lang="en-US" sz="1200" dirty="0">
              <a:solidFill>
                <a:srgbClr val="0070C0"/>
              </a:solidFill>
            </a:endParaRPr>
          </a:p>
        </p:txBody>
      </p:sp>
      <p:pic>
        <p:nvPicPr>
          <p:cNvPr id="67" name="Picture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97807" y="10726521"/>
            <a:ext cx="3489733" cy="1939797"/>
          </a:xfrm>
          <a:prstGeom prst="rect">
            <a:avLst/>
          </a:prstGeom>
        </p:spPr>
      </p:pic>
      <p:sp>
        <p:nvSpPr>
          <p:cNvPr id="68" name="TextBox 67"/>
          <p:cNvSpPr txBox="1"/>
          <p:nvPr/>
        </p:nvSpPr>
        <p:spPr>
          <a:xfrm>
            <a:off x="9273441" y="10503366"/>
            <a:ext cx="1090620" cy="276999"/>
          </a:xfrm>
          <a:prstGeom prst="rect">
            <a:avLst/>
          </a:prstGeom>
          <a:noFill/>
        </p:spPr>
        <p:txBody>
          <a:bodyPr wrap="none" rtlCol="0">
            <a:spAutoFit/>
          </a:bodyPr>
          <a:lstStyle/>
          <a:p>
            <a:r>
              <a:rPr lang="en-US" sz="1200" smtClean="0">
                <a:solidFill>
                  <a:srgbClr val="0070C0"/>
                </a:solidFill>
              </a:rPr>
              <a:t>XGB Regressor</a:t>
            </a:r>
            <a:endParaRPr lang="en-US" sz="1200" dirty="0">
              <a:solidFill>
                <a:srgbClr val="0070C0"/>
              </a:solidFill>
            </a:endParaRPr>
          </a:p>
        </p:txBody>
      </p:sp>
      <p:sp>
        <p:nvSpPr>
          <p:cNvPr id="69" name="TextBox 68"/>
          <p:cNvSpPr txBox="1"/>
          <p:nvPr/>
        </p:nvSpPr>
        <p:spPr>
          <a:xfrm>
            <a:off x="11210739" y="10463681"/>
            <a:ext cx="380232" cy="553998"/>
          </a:xfrm>
          <a:prstGeom prst="rect">
            <a:avLst/>
          </a:prstGeom>
          <a:noFill/>
        </p:spPr>
        <p:txBody>
          <a:bodyPr wrap="none" rtlCol="0">
            <a:spAutoFit/>
          </a:bodyPr>
          <a:lstStyle/>
          <a:p>
            <a:r>
              <a:rPr lang="en-US" sz="3000" dirty="0">
                <a:solidFill>
                  <a:schemeClr val="accent4"/>
                </a:solidFill>
              </a:rPr>
              <a:t>2</a:t>
            </a:r>
          </a:p>
        </p:txBody>
      </p:sp>
      <p:sp>
        <p:nvSpPr>
          <p:cNvPr id="70" name="TextBox 69"/>
          <p:cNvSpPr txBox="1"/>
          <p:nvPr/>
        </p:nvSpPr>
        <p:spPr>
          <a:xfrm>
            <a:off x="8345006" y="12714116"/>
            <a:ext cx="3717333"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XGBoost</a:t>
            </a:r>
            <a:r>
              <a:rPr lang="en-US" sz="700" dirty="0" smtClean="0"/>
              <a:t> tuned for </a:t>
            </a:r>
            <a:r>
              <a:rPr lang="en-US" sz="700" dirty="0" err="1" smtClean="0"/>
              <a:t>n_estimators</a:t>
            </a:r>
            <a:r>
              <a:rPr lang="en-US" sz="700" dirty="0" smtClean="0"/>
              <a:t>, </a:t>
            </a:r>
            <a:r>
              <a:rPr lang="en-US" sz="700" dirty="0" err="1" smtClean="0"/>
              <a:t>min_child_weight</a:t>
            </a:r>
            <a:r>
              <a:rPr lang="en-US" sz="700" dirty="0" smtClean="0"/>
              <a:t>, and </a:t>
            </a:r>
            <a:r>
              <a:rPr lang="en-US" sz="700" dirty="0" err="1" smtClean="0"/>
              <a:t>max_depth</a:t>
            </a:r>
            <a:r>
              <a:rPr lang="en-US" sz="700" dirty="0" smtClean="0"/>
              <a:t>.</a:t>
            </a:r>
            <a:endParaRPr lang="en-US" sz="700" dirty="0"/>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Instantiated values: </a:t>
            </a:r>
            <a:r>
              <a:rPr lang="en-US" sz="700" dirty="0" err="1" smtClean="0"/>
              <a:t>learning_rate</a:t>
            </a:r>
            <a:r>
              <a:rPr lang="en-US" sz="700" dirty="0" smtClean="0"/>
              <a:t> = 0.1, </a:t>
            </a:r>
            <a:r>
              <a:rPr lang="en-US" sz="700" b="1" dirty="0" err="1" smtClean="0"/>
              <a:t>max_depth</a:t>
            </a:r>
            <a:r>
              <a:rPr lang="en-US" sz="700" b="1" dirty="0" smtClean="0"/>
              <a:t> = 3, </a:t>
            </a:r>
            <a:r>
              <a:rPr lang="en-US" sz="700" b="1" dirty="0" err="1" smtClean="0"/>
              <a:t>min_child_weight</a:t>
            </a:r>
            <a:r>
              <a:rPr lang="en-US" sz="700" b="1" dirty="0" smtClean="0"/>
              <a:t> = 2</a:t>
            </a:r>
            <a:r>
              <a:rPr lang="en-US" sz="700" dirty="0" smtClean="0"/>
              <a:t>, gamma = 0, subsample = 0.6, </a:t>
            </a:r>
            <a:r>
              <a:rPr lang="en-US" sz="700" dirty="0" err="1" smtClean="0"/>
              <a:t>colsample_bytree</a:t>
            </a:r>
            <a:r>
              <a:rPr lang="en-US" sz="700" dirty="0" smtClean="0"/>
              <a:t> = 0.1, </a:t>
            </a:r>
            <a:r>
              <a:rPr lang="en-US" sz="700" dirty="0" err="1" smtClean="0"/>
              <a:t>scale_pos_weight</a:t>
            </a:r>
            <a:r>
              <a:rPr lang="en-US" sz="700" dirty="0" smtClean="0"/>
              <a:t> = 1, seed = 13, objective = ‘</a:t>
            </a:r>
            <a:r>
              <a:rPr lang="en-US" sz="700" dirty="0" err="1" smtClean="0"/>
              <a:t>reg:squarederror</a:t>
            </a:r>
            <a:r>
              <a:rPr lang="en-US" sz="700" dirty="0" smtClean="0"/>
              <a:t>’, </a:t>
            </a:r>
            <a:r>
              <a:rPr lang="en-US" sz="700" b="1" dirty="0" err="1" smtClean="0"/>
              <a:t>n_estimators</a:t>
            </a:r>
            <a:r>
              <a:rPr lang="en-US" sz="700" b="1" dirty="0" smtClean="0"/>
              <a:t> = 300</a:t>
            </a:r>
          </a:p>
        </p:txBody>
      </p:sp>
      <p:pic>
        <p:nvPicPr>
          <p:cNvPr id="32" name="Picture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93769" y="10718430"/>
            <a:ext cx="3668904" cy="2051591"/>
          </a:xfrm>
          <a:prstGeom prst="rect">
            <a:avLst/>
          </a:prstGeom>
        </p:spPr>
      </p:pic>
      <p:sp>
        <p:nvSpPr>
          <p:cNvPr id="71" name="TextBox 70"/>
          <p:cNvSpPr txBox="1"/>
          <p:nvPr/>
        </p:nvSpPr>
        <p:spPr>
          <a:xfrm>
            <a:off x="13570059" y="10471696"/>
            <a:ext cx="1090620" cy="276999"/>
          </a:xfrm>
          <a:prstGeom prst="rect">
            <a:avLst/>
          </a:prstGeom>
          <a:noFill/>
        </p:spPr>
        <p:txBody>
          <a:bodyPr wrap="none" rtlCol="0">
            <a:spAutoFit/>
          </a:bodyPr>
          <a:lstStyle/>
          <a:p>
            <a:r>
              <a:rPr lang="en-US" sz="1200" smtClean="0">
                <a:solidFill>
                  <a:srgbClr val="0070C0"/>
                </a:solidFill>
              </a:rPr>
              <a:t>XGB Regressor</a:t>
            </a:r>
            <a:endParaRPr lang="en-US" sz="1200" dirty="0">
              <a:solidFill>
                <a:srgbClr val="0070C0"/>
              </a:solidFill>
            </a:endParaRPr>
          </a:p>
        </p:txBody>
      </p:sp>
      <p:sp>
        <p:nvSpPr>
          <p:cNvPr id="72" name="TextBox 71"/>
          <p:cNvSpPr txBox="1"/>
          <p:nvPr/>
        </p:nvSpPr>
        <p:spPr>
          <a:xfrm>
            <a:off x="15164176" y="10452872"/>
            <a:ext cx="380232" cy="553998"/>
          </a:xfrm>
          <a:prstGeom prst="rect">
            <a:avLst/>
          </a:prstGeom>
          <a:noFill/>
        </p:spPr>
        <p:txBody>
          <a:bodyPr wrap="none" rtlCol="0">
            <a:spAutoFit/>
          </a:bodyPr>
          <a:lstStyle/>
          <a:p>
            <a:r>
              <a:rPr lang="en-US" sz="3000" dirty="0">
                <a:solidFill>
                  <a:schemeClr val="accent4"/>
                </a:solidFill>
              </a:rPr>
              <a:t>3</a:t>
            </a:r>
          </a:p>
        </p:txBody>
      </p:sp>
      <p:sp>
        <p:nvSpPr>
          <p:cNvPr id="73" name="TextBox 72"/>
          <p:cNvSpPr txBox="1"/>
          <p:nvPr/>
        </p:nvSpPr>
        <p:spPr>
          <a:xfrm>
            <a:off x="12201038" y="12755145"/>
            <a:ext cx="3811971" cy="63094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XGBoost</a:t>
            </a:r>
            <a:r>
              <a:rPr lang="en-US" sz="700" dirty="0" smtClean="0"/>
              <a:t> tuned for many parameters and recalibrated to find better value for </a:t>
            </a:r>
            <a:r>
              <a:rPr lang="en-US" sz="700" dirty="0" err="1" smtClean="0"/>
              <a:t>n_estimators</a:t>
            </a:r>
            <a:r>
              <a:rPr lang="en-US" sz="700" dirty="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Instantiated values: </a:t>
            </a:r>
            <a:r>
              <a:rPr lang="en-US" sz="700" dirty="0" err="1" smtClean="0"/>
              <a:t>learning_rate</a:t>
            </a:r>
            <a:r>
              <a:rPr lang="en-US" sz="700" dirty="0" smtClean="0"/>
              <a:t> = 0.1, </a:t>
            </a:r>
            <a:r>
              <a:rPr lang="en-US" sz="700" b="1" dirty="0" err="1" smtClean="0"/>
              <a:t>max_depth</a:t>
            </a:r>
            <a:r>
              <a:rPr lang="en-US" sz="700" b="1" dirty="0" smtClean="0"/>
              <a:t> = 3, </a:t>
            </a:r>
            <a:r>
              <a:rPr lang="en-US" sz="700" b="1" dirty="0" err="1" smtClean="0"/>
              <a:t>min_child_weight</a:t>
            </a:r>
            <a:r>
              <a:rPr lang="en-US" sz="700" b="1" dirty="0" smtClean="0"/>
              <a:t> = 2</a:t>
            </a:r>
            <a:r>
              <a:rPr lang="en-US" sz="700" dirty="0" smtClean="0"/>
              <a:t>, </a:t>
            </a:r>
            <a:r>
              <a:rPr lang="en-US" sz="700" b="1" dirty="0" smtClean="0"/>
              <a:t>gamma = 0, subsample = 0.9, </a:t>
            </a:r>
            <a:r>
              <a:rPr lang="en-US" sz="700" b="1" dirty="0" err="1" smtClean="0"/>
              <a:t>colsample_bytree</a:t>
            </a:r>
            <a:r>
              <a:rPr lang="en-US" sz="700" b="1" dirty="0" smtClean="0"/>
              <a:t> = 0.8</a:t>
            </a:r>
            <a:r>
              <a:rPr lang="en-US" sz="700" dirty="0" smtClean="0"/>
              <a:t>, </a:t>
            </a:r>
            <a:r>
              <a:rPr lang="en-US" sz="700" dirty="0" err="1" smtClean="0"/>
              <a:t>scale_pos_weight</a:t>
            </a:r>
            <a:r>
              <a:rPr lang="en-US" sz="700" dirty="0" smtClean="0"/>
              <a:t> = 1, seed = 13, objective = ‘</a:t>
            </a:r>
            <a:r>
              <a:rPr lang="en-US" sz="700" dirty="0" err="1" smtClean="0"/>
              <a:t>reg:squarederror</a:t>
            </a:r>
            <a:r>
              <a:rPr lang="en-US" sz="700" dirty="0" smtClean="0"/>
              <a:t>’, </a:t>
            </a:r>
            <a:r>
              <a:rPr lang="en-US" sz="700" b="1" dirty="0" err="1" smtClean="0"/>
              <a:t>n_estimators</a:t>
            </a:r>
            <a:r>
              <a:rPr lang="en-US" sz="700" b="1" dirty="0" smtClean="0"/>
              <a:t> = 100</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solidFill>
                  <a:srgbClr val="FF0000"/>
                </a:solidFill>
              </a:rPr>
              <a:t>Performed worse than previous model on </a:t>
            </a:r>
            <a:r>
              <a:rPr lang="en-US" sz="700" dirty="0" err="1" smtClean="0">
                <a:solidFill>
                  <a:srgbClr val="FF0000"/>
                </a:solidFill>
              </a:rPr>
              <a:t>Kaggle</a:t>
            </a:r>
            <a:r>
              <a:rPr lang="en-US" sz="700" dirty="0" smtClean="0">
                <a:solidFill>
                  <a:srgbClr val="FF0000"/>
                </a:solidFill>
              </a:rPr>
              <a:t>!</a:t>
            </a:r>
          </a:p>
        </p:txBody>
      </p:sp>
      <p:pic>
        <p:nvPicPr>
          <p:cNvPr id="61" name="Picture 6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154682" y="10547701"/>
            <a:ext cx="3782072" cy="2099497"/>
          </a:xfrm>
          <a:prstGeom prst="rect">
            <a:avLst/>
          </a:prstGeom>
        </p:spPr>
      </p:pic>
      <p:sp>
        <p:nvSpPr>
          <p:cNvPr id="74" name="TextBox 73"/>
          <p:cNvSpPr txBox="1"/>
          <p:nvPr/>
        </p:nvSpPr>
        <p:spPr>
          <a:xfrm>
            <a:off x="17552945" y="10400255"/>
            <a:ext cx="1090620" cy="276999"/>
          </a:xfrm>
          <a:prstGeom prst="rect">
            <a:avLst/>
          </a:prstGeom>
          <a:noFill/>
        </p:spPr>
        <p:txBody>
          <a:bodyPr wrap="none" rtlCol="0">
            <a:spAutoFit/>
          </a:bodyPr>
          <a:lstStyle/>
          <a:p>
            <a:r>
              <a:rPr lang="en-US" sz="1200" smtClean="0">
                <a:solidFill>
                  <a:srgbClr val="0070C0"/>
                </a:solidFill>
              </a:rPr>
              <a:t>XGB Regressor</a:t>
            </a:r>
            <a:endParaRPr lang="en-US" sz="1200" dirty="0">
              <a:solidFill>
                <a:srgbClr val="0070C0"/>
              </a:solidFill>
            </a:endParaRPr>
          </a:p>
        </p:txBody>
      </p:sp>
      <p:sp>
        <p:nvSpPr>
          <p:cNvPr id="75" name="TextBox 74"/>
          <p:cNvSpPr txBox="1"/>
          <p:nvPr/>
        </p:nvSpPr>
        <p:spPr>
          <a:xfrm>
            <a:off x="19264763" y="10410141"/>
            <a:ext cx="380232" cy="553998"/>
          </a:xfrm>
          <a:prstGeom prst="rect">
            <a:avLst/>
          </a:prstGeom>
          <a:noFill/>
        </p:spPr>
        <p:txBody>
          <a:bodyPr wrap="none" rtlCol="0">
            <a:spAutoFit/>
          </a:bodyPr>
          <a:lstStyle/>
          <a:p>
            <a:r>
              <a:rPr lang="en-US" sz="3000" dirty="0">
                <a:solidFill>
                  <a:schemeClr val="accent4"/>
                </a:solidFill>
              </a:rPr>
              <a:t>4</a:t>
            </a:r>
          </a:p>
        </p:txBody>
      </p:sp>
      <p:sp>
        <p:nvSpPr>
          <p:cNvPr id="76" name="TextBox 75"/>
          <p:cNvSpPr txBox="1"/>
          <p:nvPr/>
        </p:nvSpPr>
        <p:spPr>
          <a:xfrm>
            <a:off x="16075396" y="12615193"/>
            <a:ext cx="3717333" cy="63094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XGBoost</a:t>
            </a:r>
            <a:r>
              <a:rPr lang="en-US" sz="700" dirty="0" smtClean="0"/>
              <a:t> tuned for most parameters and recalibrated to find better value for </a:t>
            </a:r>
            <a:r>
              <a:rPr lang="en-US" sz="700" dirty="0" err="1" smtClean="0"/>
              <a:t>n_estimators</a:t>
            </a:r>
            <a:r>
              <a:rPr lang="en-US" sz="700" dirty="0"/>
              <a:t>.</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Instantiated values: </a:t>
            </a:r>
            <a:r>
              <a:rPr lang="en-US" sz="700" dirty="0" err="1" smtClean="0"/>
              <a:t>learning_rate</a:t>
            </a:r>
            <a:r>
              <a:rPr lang="en-US" sz="700" dirty="0" smtClean="0"/>
              <a:t> = 0.1, </a:t>
            </a:r>
            <a:r>
              <a:rPr lang="en-US" sz="700" b="1" dirty="0" err="1" smtClean="0"/>
              <a:t>max_depth</a:t>
            </a:r>
            <a:r>
              <a:rPr lang="en-US" sz="700" b="1" dirty="0" smtClean="0"/>
              <a:t> = 3, </a:t>
            </a:r>
            <a:r>
              <a:rPr lang="en-US" sz="700" b="1" dirty="0" err="1" smtClean="0"/>
              <a:t>min_child_weight</a:t>
            </a:r>
            <a:r>
              <a:rPr lang="en-US" sz="700" b="1" dirty="0" smtClean="0"/>
              <a:t> = 2</a:t>
            </a:r>
            <a:r>
              <a:rPr lang="en-US" sz="700" dirty="0" smtClean="0"/>
              <a:t>, </a:t>
            </a:r>
            <a:r>
              <a:rPr lang="en-US" sz="700" b="1" dirty="0" smtClean="0"/>
              <a:t>gamma = 0, subsample = 0.9, </a:t>
            </a:r>
            <a:r>
              <a:rPr lang="en-US" sz="700" b="1" dirty="0" err="1" smtClean="0"/>
              <a:t>colsample_bytree</a:t>
            </a:r>
            <a:r>
              <a:rPr lang="en-US" sz="700" b="1" dirty="0" smtClean="0"/>
              <a:t> = 0.8</a:t>
            </a:r>
            <a:r>
              <a:rPr lang="en-US" sz="700" dirty="0" smtClean="0"/>
              <a:t>, </a:t>
            </a:r>
            <a:r>
              <a:rPr lang="en-US" sz="700" dirty="0" err="1" smtClean="0"/>
              <a:t>scale_pos_weight</a:t>
            </a:r>
            <a:r>
              <a:rPr lang="en-US" sz="700" dirty="0" smtClean="0"/>
              <a:t> = 1, seed = 13, objective = ‘</a:t>
            </a:r>
            <a:r>
              <a:rPr lang="en-US" sz="700" dirty="0" err="1" smtClean="0"/>
              <a:t>reg:squarederror</a:t>
            </a:r>
            <a:r>
              <a:rPr lang="en-US" sz="700" dirty="0" smtClean="0"/>
              <a:t>’, </a:t>
            </a:r>
            <a:r>
              <a:rPr lang="en-US" sz="700" b="1" dirty="0" err="1" smtClean="0"/>
              <a:t>n_estimators</a:t>
            </a:r>
            <a:r>
              <a:rPr lang="en-US" sz="700" b="1" dirty="0" smtClean="0"/>
              <a:t> = 213, </a:t>
            </a:r>
            <a:r>
              <a:rPr lang="en-US" sz="700" b="1" dirty="0" err="1" smtClean="0"/>
              <a:t>reg_alpha</a:t>
            </a:r>
            <a:r>
              <a:rPr lang="en-US" sz="700" b="1" dirty="0" smtClean="0"/>
              <a:t> = 0.001, </a:t>
            </a:r>
            <a:r>
              <a:rPr lang="en-US" sz="700" b="1" dirty="0" err="1" smtClean="0"/>
              <a:t>reg_lambda</a:t>
            </a:r>
            <a:r>
              <a:rPr lang="en-US" sz="700" b="1" dirty="0" smtClean="0"/>
              <a:t> = 1</a:t>
            </a:r>
          </a:p>
        </p:txBody>
      </p:sp>
      <p:pic>
        <p:nvPicPr>
          <p:cNvPr id="62" name="Picture 6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5235" y="13606256"/>
            <a:ext cx="3630362" cy="2032812"/>
          </a:xfrm>
          <a:prstGeom prst="rect">
            <a:avLst/>
          </a:prstGeom>
        </p:spPr>
      </p:pic>
      <p:sp>
        <p:nvSpPr>
          <p:cNvPr id="78" name="TextBox 77"/>
          <p:cNvSpPr txBox="1"/>
          <p:nvPr/>
        </p:nvSpPr>
        <p:spPr>
          <a:xfrm>
            <a:off x="564519" y="15730489"/>
            <a:ext cx="3717333" cy="5232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err="1" smtClean="0"/>
              <a:t>XGBoost</a:t>
            </a:r>
            <a:r>
              <a:rPr lang="en-US" sz="700" dirty="0" smtClean="0"/>
              <a:t> model completely tuned</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sz="700" dirty="0" smtClean="0"/>
              <a:t> </a:t>
            </a:r>
            <a:r>
              <a:rPr lang="en-US" sz="700" dirty="0" err="1" smtClean="0"/>
              <a:t>learning_rate</a:t>
            </a:r>
            <a:r>
              <a:rPr lang="en-US" sz="700" dirty="0" smtClean="0"/>
              <a:t> = 0.01, </a:t>
            </a:r>
            <a:r>
              <a:rPr lang="en-US" sz="700" dirty="0" err="1" smtClean="0"/>
              <a:t>max_depth</a:t>
            </a:r>
            <a:r>
              <a:rPr lang="en-US" sz="700" dirty="0" smtClean="0"/>
              <a:t> = 3, </a:t>
            </a:r>
            <a:r>
              <a:rPr lang="en-US" sz="700" dirty="0" err="1" smtClean="0"/>
              <a:t>min_child_weight</a:t>
            </a:r>
            <a:r>
              <a:rPr lang="en-US" sz="700" dirty="0" smtClean="0"/>
              <a:t> = 2, gamma = 0, subsample = 0.9, </a:t>
            </a:r>
            <a:r>
              <a:rPr lang="en-US" sz="700" dirty="0" err="1" smtClean="0"/>
              <a:t>colsample_bytree</a:t>
            </a:r>
            <a:r>
              <a:rPr lang="en-US" sz="700" dirty="0" smtClean="0"/>
              <a:t> = 0.8, </a:t>
            </a:r>
            <a:r>
              <a:rPr lang="en-US" sz="700" dirty="0" err="1" smtClean="0"/>
              <a:t>scale_pos_weight</a:t>
            </a:r>
            <a:r>
              <a:rPr lang="en-US" sz="700" dirty="0" smtClean="0"/>
              <a:t> = 1, seed = 13, objective = ‘</a:t>
            </a:r>
            <a:r>
              <a:rPr lang="en-US" sz="700" dirty="0" err="1" smtClean="0"/>
              <a:t>reg:squarederror</a:t>
            </a:r>
            <a:r>
              <a:rPr lang="en-US" sz="700" dirty="0" smtClean="0"/>
              <a:t>’, </a:t>
            </a:r>
            <a:r>
              <a:rPr lang="en-US" sz="700" b="1" dirty="0" err="1" smtClean="0"/>
              <a:t>n_estimators</a:t>
            </a:r>
            <a:r>
              <a:rPr lang="en-US" sz="700" b="1" dirty="0" smtClean="0"/>
              <a:t> = 2438, </a:t>
            </a:r>
            <a:r>
              <a:rPr lang="en-US" sz="700" b="1" dirty="0" err="1" smtClean="0"/>
              <a:t>reg_alpha</a:t>
            </a:r>
            <a:r>
              <a:rPr lang="en-US" sz="700" b="1" dirty="0" smtClean="0"/>
              <a:t> = 0.001, </a:t>
            </a:r>
            <a:r>
              <a:rPr lang="en-US" sz="700" b="1" dirty="0" err="1" smtClean="0"/>
              <a:t>reg_lambda</a:t>
            </a:r>
            <a:r>
              <a:rPr lang="en-US" sz="700" b="1" dirty="0" smtClean="0"/>
              <a:t>=1</a:t>
            </a:r>
          </a:p>
        </p:txBody>
      </p:sp>
      <p:sp>
        <p:nvSpPr>
          <p:cNvPr id="79" name="TextBox 78"/>
          <p:cNvSpPr txBox="1"/>
          <p:nvPr/>
        </p:nvSpPr>
        <p:spPr>
          <a:xfrm>
            <a:off x="1606009" y="13446308"/>
            <a:ext cx="1090620" cy="276999"/>
          </a:xfrm>
          <a:prstGeom prst="rect">
            <a:avLst/>
          </a:prstGeom>
          <a:noFill/>
        </p:spPr>
        <p:txBody>
          <a:bodyPr wrap="none" rtlCol="0">
            <a:spAutoFit/>
          </a:bodyPr>
          <a:lstStyle/>
          <a:p>
            <a:r>
              <a:rPr lang="en-US" sz="1200" smtClean="0">
                <a:solidFill>
                  <a:srgbClr val="0070C0"/>
                </a:solidFill>
              </a:rPr>
              <a:t>XGB Regressor</a:t>
            </a:r>
            <a:endParaRPr lang="en-US" sz="1200" dirty="0">
              <a:solidFill>
                <a:srgbClr val="0070C0"/>
              </a:solidFill>
            </a:endParaRPr>
          </a:p>
        </p:txBody>
      </p:sp>
      <p:sp>
        <p:nvSpPr>
          <p:cNvPr id="80" name="TextBox 79"/>
          <p:cNvSpPr txBox="1"/>
          <p:nvPr/>
        </p:nvSpPr>
        <p:spPr>
          <a:xfrm>
            <a:off x="3503858" y="13537581"/>
            <a:ext cx="380232" cy="553998"/>
          </a:xfrm>
          <a:prstGeom prst="rect">
            <a:avLst/>
          </a:prstGeom>
          <a:noFill/>
        </p:spPr>
        <p:txBody>
          <a:bodyPr wrap="none" rtlCol="0">
            <a:spAutoFit/>
          </a:bodyPr>
          <a:lstStyle/>
          <a:p>
            <a:r>
              <a:rPr lang="en-US" sz="3000" dirty="0">
                <a:solidFill>
                  <a:schemeClr val="accent4"/>
                </a:solidFill>
              </a:rPr>
              <a:t>5</a:t>
            </a:r>
          </a:p>
        </p:txBody>
      </p:sp>
      <p:sp>
        <p:nvSpPr>
          <p:cNvPr id="77" name="TextBox 76"/>
          <p:cNvSpPr txBox="1"/>
          <p:nvPr/>
        </p:nvSpPr>
        <p:spPr>
          <a:xfrm>
            <a:off x="2112198" y="17215612"/>
            <a:ext cx="17342681" cy="1938992"/>
          </a:xfrm>
          <a:prstGeom prst="rect">
            <a:avLst/>
          </a:prstGeom>
          <a:noFill/>
        </p:spPr>
        <p:txBody>
          <a:bodyPr wrap="square" rtlCol="0">
            <a:spAutoFit/>
          </a:bodyPr>
          <a:lstStyle/>
          <a:p>
            <a:pPr algn="ctr"/>
            <a:r>
              <a:rPr lang="en-US" sz="6000" b="1" i="1" dirty="0" smtClean="0">
                <a:solidFill>
                  <a:srgbClr val="00B050"/>
                </a:solidFill>
              </a:rPr>
              <a:t>THESE FEATURES WERE COMPARED IN THE EXCEL FILE </a:t>
            </a:r>
            <a:r>
              <a:rPr lang="en-US" sz="6000" b="1" i="1" smtClean="0">
                <a:solidFill>
                  <a:srgbClr val="00B050"/>
                </a:solidFill>
              </a:rPr>
              <a:t>‘KeepingTrackOfModels_DataPipeline1’</a:t>
            </a:r>
          </a:p>
        </p:txBody>
      </p:sp>
    </p:spTree>
    <p:extLst>
      <p:ext uri="{BB962C8B-B14F-4D97-AF65-F5344CB8AC3E}">
        <p14:creationId xmlns:p14="http://schemas.microsoft.com/office/powerpoint/2010/main" val="965478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5" name="TextBox 4"/>
          <p:cNvSpPr txBox="1"/>
          <p:nvPr/>
        </p:nvSpPr>
        <p:spPr>
          <a:xfrm>
            <a:off x="0" y="0"/>
            <a:ext cx="21945600" cy="3170099"/>
          </a:xfrm>
          <a:prstGeom prst="rect">
            <a:avLst/>
          </a:prstGeom>
          <a:solidFill>
            <a:schemeClr val="bg1"/>
          </a:solidFill>
        </p:spPr>
        <p:txBody>
          <a:bodyPr wrap="square" rtlCol="0">
            <a:spAutoFit/>
          </a:bodyPr>
          <a:lstStyle/>
          <a:p>
            <a:r>
              <a:rPr lang="en-US" sz="20000" b="1" dirty="0" smtClean="0">
                <a:latin typeface="PCMyungjo" charset="-127"/>
                <a:ea typeface="PCMyungjo" charset="-127"/>
                <a:cs typeface="PCMyungjo" charset="-127"/>
              </a:rPr>
              <a:t>DATA PIPELINE 2</a:t>
            </a:r>
            <a:endParaRPr lang="en-US" sz="20000" b="1" dirty="0">
              <a:latin typeface="PCMyungjo" charset="-127"/>
              <a:ea typeface="PCMyungjo" charset="-127"/>
              <a:cs typeface="PCMyungjo" charset="-127"/>
            </a:endParaRPr>
          </a:p>
        </p:txBody>
      </p:sp>
      <p:sp>
        <p:nvSpPr>
          <p:cNvPr id="6" name="TextBox 5"/>
          <p:cNvSpPr txBox="1"/>
          <p:nvPr/>
        </p:nvSpPr>
        <p:spPr>
          <a:xfrm>
            <a:off x="3996214" y="6583680"/>
            <a:ext cx="14547818" cy="8710077"/>
          </a:xfrm>
          <a:prstGeom prst="rect">
            <a:avLst/>
          </a:prstGeom>
          <a:solidFill>
            <a:schemeClr val="bg1"/>
          </a:solidFill>
        </p:spPr>
        <p:txBody>
          <a:bodyPr wrap="square" rtlCol="0">
            <a:spAutoFit/>
          </a:bodyPr>
          <a:lstStyle/>
          <a:p>
            <a:pPr marL="1143000" indent="-1143000">
              <a:buFont typeface="Arial" charset="0"/>
              <a:buChar char="•"/>
            </a:pPr>
            <a:r>
              <a:rPr lang="en-US" sz="4000" dirty="0" smtClean="0">
                <a:solidFill>
                  <a:srgbClr val="0057FF"/>
                </a:solidFill>
              </a:rPr>
              <a:t>Main differences between this pipeline and pipeline 1:</a:t>
            </a:r>
          </a:p>
          <a:p>
            <a:pPr marL="2196389" lvl="1" indent="-1143000">
              <a:buFont typeface="Arial" charset="0"/>
              <a:buChar char="•"/>
            </a:pPr>
            <a:r>
              <a:rPr lang="en-US" sz="4000" dirty="0" smtClean="0">
                <a:solidFill>
                  <a:srgbClr val="0057FF"/>
                </a:solidFill>
              </a:rPr>
              <a:t>Missing values are taken much more seriously, and inferential stats is utilized in order to fill in the gaps for nominal variables. </a:t>
            </a:r>
          </a:p>
          <a:p>
            <a:pPr marL="2196389" lvl="1" indent="-1143000">
              <a:buFont typeface="Arial" charset="0"/>
              <a:buChar char="•"/>
            </a:pPr>
            <a:r>
              <a:rPr lang="en-US" sz="4000" dirty="0" smtClean="0">
                <a:solidFill>
                  <a:srgbClr val="0057FF"/>
                </a:solidFill>
              </a:rPr>
              <a:t>Also, linear regression is used for certain missing values for numeric variables.</a:t>
            </a:r>
          </a:p>
          <a:p>
            <a:pPr marL="2196389" lvl="1" indent="-1143000">
              <a:buFont typeface="Arial" charset="0"/>
              <a:buChar char="•"/>
            </a:pPr>
            <a:r>
              <a:rPr lang="en-US" sz="4000" dirty="0" smtClean="0">
                <a:solidFill>
                  <a:srgbClr val="0057FF"/>
                </a:solidFill>
              </a:rPr>
              <a:t>Feature engineering is utilized to combine features or create completely new features. </a:t>
            </a:r>
          </a:p>
          <a:p>
            <a:pPr marL="2196389" lvl="1" indent="-1143000">
              <a:buFont typeface="Arial" charset="0"/>
              <a:buChar char="•"/>
            </a:pPr>
            <a:r>
              <a:rPr lang="en-US" sz="4000" dirty="0" smtClean="0">
                <a:solidFill>
                  <a:srgbClr val="0057FF"/>
                </a:solidFill>
              </a:rPr>
              <a:t>Using descriptive statistics, certain extremely uniform features (features that have too much of a single value) are removed, and features that have too many categories are removed. Many features are removed from this pipeline. </a:t>
            </a:r>
          </a:p>
          <a:p>
            <a:pPr marL="2196389" lvl="1" indent="-1143000">
              <a:buFont typeface="Arial" charset="0"/>
              <a:buChar char="•"/>
            </a:pPr>
            <a:r>
              <a:rPr lang="en-US" sz="4000" b="1" dirty="0" smtClean="0">
                <a:solidFill>
                  <a:srgbClr val="FF0000"/>
                </a:solidFill>
              </a:rPr>
              <a:t>In pipeline 3, we will be less strict about which features to remove if we do not get the results we are hoping for.</a:t>
            </a:r>
          </a:p>
        </p:txBody>
      </p:sp>
    </p:spTree>
    <p:extLst>
      <p:ext uri="{BB962C8B-B14F-4D97-AF65-F5344CB8AC3E}">
        <p14:creationId xmlns:p14="http://schemas.microsoft.com/office/powerpoint/2010/main" val="396723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6255" y="0"/>
            <a:ext cx="6262868" cy="1169551"/>
          </a:xfrm>
          <a:prstGeom prst="rect">
            <a:avLst/>
          </a:prstGeom>
          <a:noFill/>
        </p:spPr>
        <p:txBody>
          <a:bodyPr wrap="none" rtlCol="0">
            <a:spAutoFit/>
          </a:bodyPr>
          <a:lstStyle/>
          <a:p>
            <a:r>
              <a:rPr lang="en-US" sz="7000" b="1" dirty="0" smtClean="0">
                <a:solidFill>
                  <a:srgbClr val="FF0000"/>
                </a:solidFill>
              </a:rPr>
              <a:t>DATA PIPELINE 2</a:t>
            </a:r>
            <a:endParaRPr lang="en-US" sz="7000" b="1" dirty="0">
              <a:solidFill>
                <a:srgbClr val="FF0000"/>
              </a:solidFill>
            </a:endParaRPr>
          </a:p>
        </p:txBody>
      </p:sp>
      <p:sp>
        <p:nvSpPr>
          <p:cNvPr id="5" name="TextBox 4"/>
          <p:cNvSpPr txBox="1"/>
          <p:nvPr/>
        </p:nvSpPr>
        <p:spPr>
          <a:xfrm>
            <a:off x="933243" y="1169551"/>
            <a:ext cx="20592288" cy="861774"/>
          </a:xfrm>
          <a:prstGeom prst="rect">
            <a:avLst/>
          </a:prstGeom>
          <a:noFill/>
        </p:spPr>
        <p:txBody>
          <a:bodyPr wrap="square" rtlCol="0">
            <a:spAutoFit/>
          </a:bodyPr>
          <a:lstStyle/>
          <a:p>
            <a:pPr algn="ctr"/>
            <a:r>
              <a:rPr lang="en-US" sz="5000" b="1" dirty="0" smtClean="0">
                <a:solidFill>
                  <a:srgbClr val="FF0000"/>
                </a:solidFill>
              </a:rPr>
              <a:t>HANDLING MISSING DATA MORE SERIOUSLY PART I</a:t>
            </a:r>
            <a:endParaRPr lang="en-US" sz="5000" b="1" dirty="0">
              <a:solidFill>
                <a:srgbClr val="FF0000"/>
              </a:solidFill>
            </a:endParaRPr>
          </a:p>
        </p:txBody>
      </p:sp>
      <p:sp>
        <p:nvSpPr>
          <p:cNvPr id="10" name="TextBox 9"/>
          <p:cNvSpPr txBox="1"/>
          <p:nvPr/>
        </p:nvSpPr>
        <p:spPr>
          <a:xfrm>
            <a:off x="0" y="2339102"/>
            <a:ext cx="21945600" cy="19713089"/>
          </a:xfrm>
          <a:prstGeom prst="rect">
            <a:avLst/>
          </a:prstGeom>
          <a:noFill/>
        </p:spPr>
        <p:txBody>
          <a:bodyPr wrap="square" rtlCol="0">
            <a:spAutoFit/>
          </a:bodyPr>
          <a:lstStyle/>
          <a:p>
            <a:pPr marL="342900" indent="-342900">
              <a:buFont typeface="Arial" charset="0"/>
              <a:buChar char="•"/>
            </a:pPr>
            <a:r>
              <a:rPr lang="en-US" sz="2500" b="1" dirty="0" err="1" smtClean="0">
                <a:solidFill>
                  <a:srgbClr val="0057FF"/>
                </a:solidFill>
              </a:rPr>
              <a:t>MSZoning</a:t>
            </a:r>
            <a:r>
              <a:rPr lang="en-US" sz="2500" b="1" dirty="0" smtClean="0">
                <a:solidFill>
                  <a:srgbClr val="0057FF"/>
                </a:solidFill>
              </a:rPr>
              <a:t> </a:t>
            </a:r>
          </a:p>
          <a:p>
            <a:pPr marL="1396289" lvl="1" indent="-342900">
              <a:buFont typeface="Arial" charset="0"/>
              <a:buChar char="•"/>
            </a:pPr>
            <a:r>
              <a:rPr lang="en-US" sz="2500" dirty="0" smtClean="0">
                <a:solidFill>
                  <a:srgbClr val="0057FF"/>
                </a:solidFill>
              </a:rPr>
              <a:t>I used a Chi-Square Independence Test and found that </a:t>
            </a:r>
            <a:r>
              <a:rPr lang="en-US" sz="2500" dirty="0" err="1" smtClean="0">
                <a:solidFill>
                  <a:srgbClr val="0057FF"/>
                </a:solidFill>
              </a:rPr>
              <a:t>MSZoning</a:t>
            </a:r>
            <a:r>
              <a:rPr lang="en-US" sz="2500" dirty="0" smtClean="0">
                <a:solidFill>
                  <a:srgbClr val="0057FF"/>
                </a:solidFill>
              </a:rPr>
              <a:t> and Neighborhood are not independent.</a:t>
            </a:r>
          </a:p>
          <a:p>
            <a:pPr marL="1396289" lvl="1" indent="-342900">
              <a:buFont typeface="Arial" charset="0"/>
              <a:buChar char="•"/>
            </a:pPr>
            <a:r>
              <a:rPr lang="en-US" sz="2500" dirty="0" smtClean="0">
                <a:solidFill>
                  <a:srgbClr val="0057FF"/>
                </a:solidFill>
              </a:rPr>
              <a:t>What do I did was I took the probabilities that </a:t>
            </a:r>
            <a:r>
              <a:rPr lang="en-US" sz="2500" dirty="0" err="1" smtClean="0">
                <a:solidFill>
                  <a:srgbClr val="0057FF"/>
                </a:solidFill>
              </a:rPr>
              <a:t>MSZoning</a:t>
            </a:r>
            <a:r>
              <a:rPr lang="en-US" sz="2500" dirty="0" smtClean="0">
                <a:solidFill>
                  <a:srgbClr val="0057FF"/>
                </a:solidFill>
              </a:rPr>
              <a:t> will take a specific value based on the Neighborhood value. When the Neighborhood is IDOTRR, I substituted RM for the </a:t>
            </a:r>
            <a:r>
              <a:rPr lang="en-US" sz="2500" dirty="0" err="1" smtClean="0">
                <a:solidFill>
                  <a:srgbClr val="0057FF"/>
                </a:solidFill>
              </a:rPr>
              <a:t>MSZoning</a:t>
            </a:r>
            <a:r>
              <a:rPr lang="en-US" sz="2500" dirty="0" smtClean="0">
                <a:solidFill>
                  <a:srgbClr val="0057FF"/>
                </a:solidFill>
              </a:rPr>
              <a:t> value (P(RM|IDOTRR) = 0.755555). When the Neighborhood value is Mitchel, I substituted RL for the </a:t>
            </a:r>
            <a:r>
              <a:rPr lang="en-US" sz="2500" dirty="0" err="1" smtClean="0">
                <a:solidFill>
                  <a:srgbClr val="0057FF"/>
                </a:solidFill>
              </a:rPr>
              <a:t>MSZoning</a:t>
            </a:r>
            <a:r>
              <a:rPr lang="en-US" sz="2500" dirty="0" smtClean="0">
                <a:solidFill>
                  <a:srgbClr val="0057FF"/>
                </a:solidFill>
              </a:rPr>
              <a:t> value (P(</a:t>
            </a:r>
            <a:r>
              <a:rPr lang="en-US" sz="2500" dirty="0" err="1" smtClean="0">
                <a:solidFill>
                  <a:srgbClr val="0057FF"/>
                </a:solidFill>
              </a:rPr>
              <a:t>RL|Mitchel</a:t>
            </a:r>
            <a:r>
              <a:rPr lang="en-US" sz="2500" dirty="0" smtClean="0">
                <a:solidFill>
                  <a:srgbClr val="0057FF"/>
                </a:solidFill>
              </a:rPr>
              <a:t>) = 0.92035).</a:t>
            </a:r>
          </a:p>
          <a:p>
            <a:pPr marL="342900" indent="-342900">
              <a:buFont typeface="Arial" charset="0"/>
              <a:buChar char="•"/>
            </a:pPr>
            <a:r>
              <a:rPr lang="en-US" sz="2500" b="1" dirty="0" err="1" smtClean="0">
                <a:solidFill>
                  <a:srgbClr val="0057FF"/>
                </a:solidFill>
              </a:rPr>
              <a:t>LotFrontage</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I replaced </a:t>
            </a:r>
            <a:r>
              <a:rPr lang="en-US" sz="2500" dirty="0" err="1" smtClean="0">
                <a:solidFill>
                  <a:srgbClr val="0057FF"/>
                </a:solidFill>
              </a:rPr>
              <a:t>NaN’s</a:t>
            </a:r>
            <a:r>
              <a:rPr lang="en-US" sz="2500" dirty="0" smtClean="0">
                <a:solidFill>
                  <a:srgbClr val="0057FF"/>
                </a:solidFill>
              </a:rPr>
              <a:t> with 0, as 0 is not originally in the dataset. This is what the </a:t>
            </a:r>
            <a:r>
              <a:rPr lang="en-US" sz="2500" dirty="0" err="1" smtClean="0">
                <a:solidFill>
                  <a:srgbClr val="0057FF"/>
                </a:solidFill>
              </a:rPr>
              <a:t>NaN</a:t>
            </a:r>
            <a:r>
              <a:rPr lang="en-US" sz="2500" dirty="0" smtClean="0">
                <a:solidFill>
                  <a:srgbClr val="0057FF"/>
                </a:solidFill>
              </a:rPr>
              <a:t> is supposed to represent. This is the same thing I did for the first data pipeline.</a:t>
            </a:r>
          </a:p>
          <a:p>
            <a:pPr marL="342900" indent="-342900">
              <a:buFont typeface="Arial" charset="0"/>
              <a:buChar char="•"/>
            </a:pPr>
            <a:r>
              <a:rPr lang="en-US" sz="2500" b="1" dirty="0" smtClean="0">
                <a:solidFill>
                  <a:srgbClr val="0057FF"/>
                </a:solidFill>
              </a:rPr>
              <a:t>Alley</a:t>
            </a:r>
          </a:p>
          <a:p>
            <a:pPr marL="1396289" lvl="1" indent="-342900">
              <a:buFont typeface="Arial" charset="0"/>
              <a:buChar char="•"/>
            </a:pPr>
            <a:r>
              <a:rPr lang="en-US" sz="2500" dirty="0" smtClean="0">
                <a:solidFill>
                  <a:srgbClr val="0057FF"/>
                </a:solidFill>
              </a:rPr>
              <a:t>I replaced </a:t>
            </a:r>
            <a:r>
              <a:rPr lang="en-US" sz="2500" dirty="0" err="1" smtClean="0">
                <a:solidFill>
                  <a:srgbClr val="0057FF"/>
                </a:solidFill>
              </a:rPr>
              <a:t>NaN’s</a:t>
            </a:r>
            <a:r>
              <a:rPr lang="en-US" sz="2500" dirty="0" smtClean="0">
                <a:solidFill>
                  <a:srgbClr val="0057FF"/>
                </a:solidFill>
              </a:rPr>
              <a:t> with a No Alley category. This is the same as the first pipeline.</a:t>
            </a:r>
          </a:p>
          <a:p>
            <a:pPr marL="342900" indent="-342900">
              <a:buFont typeface="Arial" charset="0"/>
              <a:buChar char="•"/>
            </a:pPr>
            <a:r>
              <a:rPr lang="en-US" sz="2500" b="1" dirty="0" smtClean="0">
                <a:solidFill>
                  <a:srgbClr val="FF0000"/>
                </a:solidFill>
              </a:rPr>
              <a:t>Utilities</a:t>
            </a:r>
          </a:p>
          <a:p>
            <a:pPr marL="1396289" lvl="1" indent="-342900">
              <a:buFont typeface="Arial" charset="0"/>
              <a:buChar char="•"/>
            </a:pPr>
            <a:r>
              <a:rPr lang="en-US" sz="2500" dirty="0" smtClean="0">
                <a:solidFill>
                  <a:srgbClr val="FF0000"/>
                </a:solidFill>
              </a:rPr>
              <a:t>Do not worry about this, as this is one of the variables that I will throw out later.</a:t>
            </a:r>
          </a:p>
          <a:p>
            <a:pPr marL="342900" indent="-342900">
              <a:buFont typeface="Arial" charset="0"/>
              <a:buChar char="•"/>
            </a:pPr>
            <a:r>
              <a:rPr lang="en-US" sz="2500" b="1" dirty="0" smtClean="0">
                <a:solidFill>
                  <a:srgbClr val="0057FF"/>
                </a:solidFill>
              </a:rPr>
              <a:t>Exterior1st &amp; Exterior2nd </a:t>
            </a:r>
          </a:p>
          <a:p>
            <a:pPr marL="1396289" lvl="1" indent="-342900">
              <a:buFont typeface="Arial" charset="0"/>
              <a:buChar char="•"/>
            </a:pPr>
            <a:r>
              <a:rPr lang="en-US" sz="2500" dirty="0" smtClean="0">
                <a:solidFill>
                  <a:srgbClr val="0057FF"/>
                </a:solidFill>
              </a:rPr>
              <a:t>There is only one missing value for this category. I tried to see if I would be able to guess its value from other categories such as </a:t>
            </a:r>
            <a:r>
              <a:rPr lang="en-US" sz="2500" dirty="0" err="1" smtClean="0">
                <a:solidFill>
                  <a:srgbClr val="0057FF"/>
                </a:solidFill>
              </a:rPr>
              <a:t>YearBuilt</a:t>
            </a:r>
            <a:r>
              <a:rPr lang="en-US" sz="2500" dirty="0" smtClean="0">
                <a:solidFill>
                  <a:srgbClr val="0057FF"/>
                </a:solidFill>
              </a:rPr>
              <a:t>, Neighborhood, </a:t>
            </a:r>
            <a:r>
              <a:rPr lang="en-US" sz="2500" dirty="0" err="1" smtClean="0">
                <a:solidFill>
                  <a:srgbClr val="0057FF"/>
                </a:solidFill>
              </a:rPr>
              <a:t>YearRemodAdd</a:t>
            </a:r>
            <a:r>
              <a:rPr lang="en-US" sz="2500" dirty="0" smtClean="0">
                <a:solidFill>
                  <a:srgbClr val="0057FF"/>
                </a:solidFill>
              </a:rPr>
              <a:t>.</a:t>
            </a:r>
          </a:p>
          <a:p>
            <a:pPr marL="1396289" lvl="1" indent="-342900">
              <a:buFont typeface="Arial" charset="0"/>
              <a:buChar char="•"/>
            </a:pPr>
            <a:r>
              <a:rPr lang="en-US" sz="2500" dirty="0" smtClean="0">
                <a:solidFill>
                  <a:srgbClr val="0057FF"/>
                </a:solidFill>
              </a:rPr>
              <a:t>I ended up using </a:t>
            </a:r>
            <a:r>
              <a:rPr lang="en-US" sz="2500" dirty="0" err="1" smtClean="0">
                <a:solidFill>
                  <a:srgbClr val="0057FF"/>
                </a:solidFill>
              </a:rPr>
              <a:t>YearBuilt</a:t>
            </a:r>
            <a:r>
              <a:rPr lang="en-US" sz="2500" dirty="0" smtClean="0">
                <a:solidFill>
                  <a:srgbClr val="0057FF"/>
                </a:solidFill>
              </a:rPr>
              <a:t> and Neighborhood to find the probabilities of the values of Exterior1st and Exterior2nd. P(</a:t>
            </a:r>
            <a:r>
              <a:rPr lang="en-US" sz="2500" dirty="0" err="1" smtClean="0">
                <a:solidFill>
                  <a:srgbClr val="0057FF"/>
                </a:solidFill>
              </a:rPr>
              <a:t>MetalSd</a:t>
            </a:r>
            <a:r>
              <a:rPr lang="en-US" sz="2500" dirty="0" smtClean="0">
                <a:solidFill>
                  <a:srgbClr val="0057FF"/>
                </a:solidFill>
              </a:rPr>
              <a:t> | (YB=1940,NH=Edwards)) = 2/5, which is the highest probability compared to other Exterior1st and Exterior2nd values. </a:t>
            </a:r>
          </a:p>
          <a:p>
            <a:pPr marL="1396289" lvl="1" indent="-342900">
              <a:buFont typeface="Arial" charset="0"/>
              <a:buChar char="•"/>
            </a:pPr>
            <a:r>
              <a:rPr lang="en-US" sz="2500" dirty="0" smtClean="0">
                <a:solidFill>
                  <a:srgbClr val="0057FF"/>
                </a:solidFill>
              </a:rPr>
              <a:t>I replaced the missing values with </a:t>
            </a:r>
            <a:r>
              <a:rPr lang="en-US" sz="2500" dirty="0" err="1" smtClean="0">
                <a:solidFill>
                  <a:srgbClr val="0057FF"/>
                </a:solidFill>
              </a:rPr>
              <a:t>MetlaSd</a:t>
            </a:r>
            <a:r>
              <a:rPr lang="en-US" sz="2500" dirty="0" smtClean="0">
                <a:solidFill>
                  <a:srgbClr val="0057FF"/>
                </a:solidFill>
              </a:rPr>
              <a:t>.</a:t>
            </a:r>
          </a:p>
          <a:p>
            <a:pPr marL="342900" indent="-342900">
              <a:buFont typeface="Arial" charset="0"/>
              <a:buChar char="•"/>
            </a:pPr>
            <a:r>
              <a:rPr lang="en-US" sz="2500" b="1" dirty="0" err="1" smtClean="0">
                <a:solidFill>
                  <a:srgbClr val="0057FF"/>
                </a:solidFill>
              </a:rPr>
              <a:t>MasVnrType</a:t>
            </a:r>
            <a:r>
              <a:rPr lang="en-US" sz="2500" b="1" dirty="0" smtClean="0">
                <a:solidFill>
                  <a:srgbClr val="0057FF"/>
                </a:solidFill>
              </a:rPr>
              <a:t> &amp; </a:t>
            </a:r>
            <a:r>
              <a:rPr lang="en-US" sz="2500" b="1" dirty="0" err="1" smtClean="0">
                <a:solidFill>
                  <a:srgbClr val="0057FF"/>
                </a:solidFill>
              </a:rPr>
              <a:t>MasVnrArea</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For </a:t>
            </a:r>
            <a:r>
              <a:rPr lang="en-US" sz="2500" dirty="0" err="1" smtClean="0">
                <a:solidFill>
                  <a:srgbClr val="0057FF"/>
                </a:solidFill>
              </a:rPr>
              <a:t>MasVnrType</a:t>
            </a:r>
            <a:r>
              <a:rPr lang="en-US" sz="2500" dirty="0" smtClean="0">
                <a:solidFill>
                  <a:srgbClr val="0057FF"/>
                </a:solidFill>
              </a:rPr>
              <a:t>, I looked at the Exterior1st and Exterior2nd variables since these both were not independent of </a:t>
            </a:r>
            <a:r>
              <a:rPr lang="en-US" sz="2500" dirty="0" err="1" smtClean="0">
                <a:solidFill>
                  <a:srgbClr val="0057FF"/>
                </a:solidFill>
              </a:rPr>
              <a:t>MasVnrType</a:t>
            </a:r>
            <a:r>
              <a:rPr lang="en-US" sz="2500" dirty="0" smtClean="0">
                <a:solidFill>
                  <a:srgbClr val="0057FF"/>
                </a:solidFill>
              </a:rPr>
              <a:t> (Chi squared independence test p ~= 0).</a:t>
            </a:r>
          </a:p>
          <a:p>
            <a:pPr marL="1396289" lvl="1" indent="-342900">
              <a:buFont typeface="Arial" charset="0"/>
              <a:buChar char="•"/>
            </a:pPr>
            <a:r>
              <a:rPr lang="en-US" sz="2500" dirty="0" smtClean="0">
                <a:solidFill>
                  <a:srgbClr val="0057FF"/>
                </a:solidFill>
              </a:rPr>
              <a:t>I looked at all the combos of Exterior1st and Exterior2nd, and found out what the most common </a:t>
            </a:r>
            <a:r>
              <a:rPr lang="en-US" sz="2500" dirty="0" err="1" smtClean="0">
                <a:solidFill>
                  <a:srgbClr val="0057FF"/>
                </a:solidFill>
              </a:rPr>
              <a:t>MasVnrType</a:t>
            </a:r>
            <a:r>
              <a:rPr lang="en-US" sz="2500" dirty="0" smtClean="0">
                <a:solidFill>
                  <a:srgbClr val="0057FF"/>
                </a:solidFill>
              </a:rPr>
              <a:t> for all 5 different combos is ‘None’.  The most common value for </a:t>
            </a:r>
            <a:r>
              <a:rPr lang="en-US" sz="2500" dirty="0" err="1" smtClean="0">
                <a:solidFill>
                  <a:srgbClr val="0057FF"/>
                </a:solidFill>
              </a:rPr>
              <a:t>MasVnrArea</a:t>
            </a:r>
            <a:r>
              <a:rPr lang="en-US" sz="2500" dirty="0" smtClean="0">
                <a:solidFill>
                  <a:srgbClr val="0057FF"/>
                </a:solidFill>
              </a:rPr>
              <a:t> when </a:t>
            </a:r>
            <a:r>
              <a:rPr lang="en-US" sz="2500" dirty="0" err="1" smtClean="0">
                <a:solidFill>
                  <a:srgbClr val="0057FF"/>
                </a:solidFill>
              </a:rPr>
              <a:t>MasVnrType</a:t>
            </a:r>
            <a:r>
              <a:rPr lang="en-US" sz="2500" dirty="0" smtClean="0">
                <a:solidFill>
                  <a:srgbClr val="0057FF"/>
                </a:solidFill>
              </a:rPr>
              <a:t> = None is 0. There was one  instance in which </a:t>
            </a:r>
            <a:r>
              <a:rPr lang="en-US" sz="2500" dirty="0" err="1" smtClean="0">
                <a:solidFill>
                  <a:srgbClr val="0057FF"/>
                </a:solidFill>
              </a:rPr>
              <a:t>MasVnrArea</a:t>
            </a:r>
            <a:r>
              <a:rPr lang="en-US" sz="2500" dirty="0" smtClean="0">
                <a:solidFill>
                  <a:srgbClr val="0057FF"/>
                </a:solidFill>
              </a:rPr>
              <a:t> &gt; 0 for when </a:t>
            </a:r>
            <a:r>
              <a:rPr lang="en-US" sz="2500" dirty="0" err="1" smtClean="0">
                <a:solidFill>
                  <a:srgbClr val="0057FF"/>
                </a:solidFill>
              </a:rPr>
              <a:t>MasVnrType</a:t>
            </a:r>
            <a:r>
              <a:rPr lang="en-US" sz="2500" dirty="0" smtClean="0">
                <a:solidFill>
                  <a:srgbClr val="0057FF"/>
                </a:solidFill>
              </a:rPr>
              <a:t> = </a:t>
            </a:r>
            <a:r>
              <a:rPr lang="en-US" sz="2500" dirty="0" err="1" smtClean="0">
                <a:solidFill>
                  <a:srgbClr val="0057FF"/>
                </a:solidFill>
              </a:rPr>
              <a:t>NaN</a:t>
            </a:r>
            <a:r>
              <a:rPr lang="en-US" sz="2500" dirty="0" smtClean="0">
                <a:solidFill>
                  <a:srgbClr val="0057FF"/>
                </a:solidFill>
              </a:rPr>
              <a:t>. I looked through the dataset and found that when </a:t>
            </a:r>
            <a:r>
              <a:rPr lang="en-US" sz="2500" dirty="0" err="1" smtClean="0">
                <a:solidFill>
                  <a:srgbClr val="0057FF"/>
                </a:solidFill>
              </a:rPr>
              <a:t>MasVnrType</a:t>
            </a:r>
            <a:r>
              <a:rPr lang="en-US" sz="2500" dirty="0" smtClean="0">
                <a:solidFill>
                  <a:srgbClr val="0057FF"/>
                </a:solidFill>
              </a:rPr>
              <a:t> = None, there were a couple of instances in which </a:t>
            </a:r>
            <a:r>
              <a:rPr lang="en-US" sz="2500" dirty="0" err="1" smtClean="0">
                <a:solidFill>
                  <a:srgbClr val="0057FF"/>
                </a:solidFill>
              </a:rPr>
              <a:t>MasVnrArea</a:t>
            </a:r>
            <a:r>
              <a:rPr lang="en-US" sz="2500" dirty="0" smtClean="0">
                <a:solidFill>
                  <a:srgbClr val="0057FF"/>
                </a:solidFill>
              </a:rPr>
              <a:t> &gt; 0. Because of this, I didn’t treat this entry any differently from the rest, and still replaced the </a:t>
            </a:r>
            <a:r>
              <a:rPr lang="en-US" sz="2500" dirty="0" err="1" smtClean="0">
                <a:solidFill>
                  <a:srgbClr val="0057FF"/>
                </a:solidFill>
              </a:rPr>
              <a:t>MasVnrType</a:t>
            </a:r>
            <a:r>
              <a:rPr lang="en-US" sz="2500" dirty="0" smtClean="0">
                <a:solidFill>
                  <a:srgbClr val="0057FF"/>
                </a:solidFill>
              </a:rPr>
              <a:t> with the value of ‘None’.</a:t>
            </a:r>
          </a:p>
          <a:p>
            <a:pPr marL="342900" indent="-342900">
              <a:buFont typeface="Arial" charset="0"/>
              <a:buChar char="•"/>
            </a:pPr>
            <a:r>
              <a:rPr lang="en-US" sz="2500" b="1" dirty="0" err="1" smtClean="0">
                <a:solidFill>
                  <a:srgbClr val="0057FF"/>
                </a:solidFill>
              </a:rPr>
              <a:t>BsmtQual</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For the most part, </a:t>
            </a:r>
            <a:r>
              <a:rPr lang="en-US" sz="2500" dirty="0" err="1" smtClean="0">
                <a:solidFill>
                  <a:srgbClr val="0057FF"/>
                </a:solidFill>
              </a:rPr>
              <a:t>NaN</a:t>
            </a:r>
            <a:r>
              <a:rPr lang="en-US" sz="2500" dirty="0" smtClean="0">
                <a:solidFill>
                  <a:srgbClr val="0057FF"/>
                </a:solidFill>
              </a:rPr>
              <a:t> = NA = No Basement for most entries.</a:t>
            </a:r>
          </a:p>
          <a:p>
            <a:pPr marL="1396289" lvl="1" indent="-342900">
              <a:buFont typeface="Arial" charset="0"/>
              <a:buChar char="•"/>
            </a:pPr>
            <a:r>
              <a:rPr lang="en-US" sz="2500" dirty="0" smtClean="0">
                <a:solidFill>
                  <a:srgbClr val="0057FF"/>
                </a:solidFill>
              </a:rPr>
              <a:t>There are two indices that are the exception (2215 &amp; 2214). These two entries represent unfinished basements. When I looked at the features BsmtFinType1 and BsmtFinType2, I found the most common value for </a:t>
            </a:r>
            <a:r>
              <a:rPr lang="en-US" sz="2500" dirty="0" err="1" smtClean="0">
                <a:solidFill>
                  <a:srgbClr val="0057FF"/>
                </a:solidFill>
              </a:rPr>
              <a:t>BsmtQual</a:t>
            </a:r>
            <a:r>
              <a:rPr lang="en-US" sz="2500" dirty="0" smtClean="0">
                <a:solidFill>
                  <a:srgbClr val="0057FF"/>
                </a:solidFill>
              </a:rPr>
              <a:t> was TA when they both were classified as Unfinished.</a:t>
            </a:r>
          </a:p>
          <a:p>
            <a:pPr marL="1396289" lvl="1" indent="-342900">
              <a:buFont typeface="Arial" charset="0"/>
              <a:buChar char="•"/>
            </a:pPr>
            <a:r>
              <a:rPr lang="en-US" sz="2500" dirty="0" smtClean="0">
                <a:solidFill>
                  <a:srgbClr val="0057FF"/>
                </a:solidFill>
              </a:rPr>
              <a:t>I decided to look at Foundation instead as an indicator of the quality of the basement, as a Chi-Squared Independence test showed there was an extremely low chance that they were independent. </a:t>
            </a:r>
          </a:p>
          <a:p>
            <a:pPr marL="2449678" lvl="2" indent="-342900">
              <a:buFont typeface="Arial" charset="0"/>
              <a:buChar char="•"/>
            </a:pPr>
            <a:r>
              <a:rPr lang="en-US" sz="2500" dirty="0" smtClean="0">
                <a:solidFill>
                  <a:srgbClr val="0057FF"/>
                </a:solidFill>
              </a:rPr>
              <a:t>For index 2214 w/ Foundation = Stone, P(BQ=TA|F=Stone) = 0.7, which was the highest probability. This entry was replaced with TA</a:t>
            </a:r>
          </a:p>
          <a:p>
            <a:pPr marL="2449678" lvl="2" indent="-342900">
              <a:buFont typeface="Arial" charset="0"/>
              <a:buChar char="•"/>
            </a:pPr>
            <a:r>
              <a:rPr lang="en-US" sz="2500" dirty="0" smtClean="0">
                <a:solidFill>
                  <a:srgbClr val="0057FF"/>
                </a:solidFill>
              </a:rPr>
              <a:t>For index 2215 w/ Foundation = </a:t>
            </a:r>
            <a:r>
              <a:rPr lang="en-US" sz="2500" dirty="0" err="1" smtClean="0">
                <a:solidFill>
                  <a:srgbClr val="0057FF"/>
                </a:solidFill>
              </a:rPr>
              <a:t>Pconc</a:t>
            </a:r>
            <a:r>
              <a:rPr lang="en-US" sz="2500" dirty="0" smtClean="0">
                <a:solidFill>
                  <a:srgbClr val="0057FF"/>
                </a:solidFill>
              </a:rPr>
              <a:t>, P(BQ=</a:t>
            </a:r>
            <a:r>
              <a:rPr lang="en-US" sz="2500" dirty="0" err="1" smtClean="0">
                <a:solidFill>
                  <a:srgbClr val="0057FF"/>
                </a:solidFill>
              </a:rPr>
              <a:t>Gd|F</a:t>
            </a:r>
            <a:r>
              <a:rPr lang="en-US" sz="2500" dirty="0" smtClean="0">
                <a:solidFill>
                  <a:srgbClr val="0057FF"/>
                </a:solidFill>
              </a:rPr>
              <a:t>=</a:t>
            </a:r>
            <a:r>
              <a:rPr lang="en-US" sz="2500" dirty="0" err="1" smtClean="0">
                <a:solidFill>
                  <a:srgbClr val="0057FF"/>
                </a:solidFill>
              </a:rPr>
              <a:t>Pconc</a:t>
            </a:r>
            <a:r>
              <a:rPr lang="en-US" sz="2500" dirty="0" smtClean="0">
                <a:solidFill>
                  <a:srgbClr val="0057FF"/>
                </a:solidFill>
              </a:rPr>
              <a:t>) = 0.688, which was the highest probability. This entry was replaced with Gd.</a:t>
            </a:r>
          </a:p>
          <a:p>
            <a:pPr marL="342900" indent="-342900">
              <a:buFont typeface="Arial" charset="0"/>
              <a:buChar char="•"/>
            </a:pPr>
            <a:r>
              <a:rPr lang="en-US" sz="2500" b="1" dirty="0" err="1" smtClean="0">
                <a:solidFill>
                  <a:srgbClr val="0057FF"/>
                </a:solidFill>
              </a:rPr>
              <a:t>BsmtCond</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79 of these </a:t>
            </a:r>
            <a:r>
              <a:rPr lang="en-US" sz="2500" dirty="0" err="1" smtClean="0">
                <a:solidFill>
                  <a:srgbClr val="0057FF"/>
                </a:solidFill>
              </a:rPr>
              <a:t>NaN</a:t>
            </a:r>
            <a:r>
              <a:rPr lang="en-US" sz="2500" dirty="0" smtClean="0">
                <a:solidFill>
                  <a:srgbClr val="0057FF"/>
                </a:solidFill>
              </a:rPr>
              <a:t> values correspond with NA = No Basement </a:t>
            </a:r>
          </a:p>
          <a:p>
            <a:pPr marL="1396289" lvl="1" indent="-342900">
              <a:buFont typeface="Arial" charset="0"/>
              <a:buChar char="•"/>
            </a:pPr>
            <a:r>
              <a:rPr lang="en-US" sz="2500" dirty="0" smtClean="0">
                <a:solidFill>
                  <a:srgbClr val="0057FF"/>
                </a:solidFill>
              </a:rPr>
              <a:t>There are 3 exceptions: indices 2037, 2182, 2521.</a:t>
            </a:r>
          </a:p>
          <a:p>
            <a:pPr marL="1396289" lvl="1" indent="-342900">
              <a:buFont typeface="Arial" charset="0"/>
              <a:buChar char="•"/>
            </a:pPr>
            <a:r>
              <a:rPr lang="en-US" sz="2500" dirty="0" smtClean="0">
                <a:solidFill>
                  <a:srgbClr val="0057FF"/>
                </a:solidFill>
              </a:rPr>
              <a:t>I ended up using </a:t>
            </a:r>
            <a:r>
              <a:rPr lang="en-US" sz="2500" dirty="0" err="1" smtClean="0">
                <a:solidFill>
                  <a:srgbClr val="0057FF"/>
                </a:solidFill>
              </a:rPr>
              <a:t>BsmtQual</a:t>
            </a:r>
            <a:r>
              <a:rPr lang="en-US" sz="2500" dirty="0" smtClean="0">
                <a:solidFill>
                  <a:srgbClr val="0057FF"/>
                </a:solidFill>
              </a:rPr>
              <a:t> to determine this value. I found for all 3 indices, the chances that </a:t>
            </a:r>
            <a:r>
              <a:rPr lang="en-US" sz="2500" dirty="0" err="1" smtClean="0">
                <a:solidFill>
                  <a:srgbClr val="0057FF"/>
                </a:solidFill>
              </a:rPr>
              <a:t>BsmtCond</a:t>
            </a:r>
            <a:r>
              <a:rPr lang="en-US" sz="2500" dirty="0" smtClean="0">
                <a:solidFill>
                  <a:srgbClr val="0057FF"/>
                </a:solidFill>
              </a:rPr>
              <a:t> = TA was the most likely option:</a:t>
            </a:r>
          </a:p>
          <a:p>
            <a:pPr marL="2449678" lvl="2" indent="-342900">
              <a:buFont typeface="Arial" charset="0"/>
              <a:buChar char="•"/>
            </a:pPr>
            <a:r>
              <a:rPr lang="en-US" sz="2500" dirty="0" smtClean="0">
                <a:solidFill>
                  <a:srgbClr val="0057FF"/>
                </a:solidFill>
              </a:rPr>
              <a:t>P(BC=TA|BQ=TA) = 0.918 (indices 2037, 2521)</a:t>
            </a:r>
          </a:p>
          <a:p>
            <a:pPr marL="2449678" lvl="2" indent="-342900">
              <a:buFont typeface="Arial" charset="0"/>
              <a:buChar char="•"/>
            </a:pPr>
            <a:r>
              <a:rPr lang="en-US" sz="2500" dirty="0" smtClean="0">
                <a:solidFill>
                  <a:srgbClr val="0057FF"/>
                </a:solidFill>
              </a:rPr>
              <a:t>P(BC=TA|BQ=</a:t>
            </a:r>
            <a:r>
              <a:rPr lang="en-US" sz="2500" dirty="0" err="1" smtClean="0">
                <a:solidFill>
                  <a:srgbClr val="0057FF"/>
                </a:solidFill>
              </a:rPr>
              <a:t>Gd</a:t>
            </a:r>
            <a:r>
              <a:rPr lang="en-US" sz="2500" dirty="0" smtClean="0">
                <a:solidFill>
                  <a:srgbClr val="0057FF"/>
                </a:solidFill>
              </a:rPr>
              <a:t>) = 0.9378 (index 2182)</a:t>
            </a:r>
          </a:p>
          <a:p>
            <a:pPr marL="342900" indent="-342900">
              <a:buFont typeface="Arial" charset="0"/>
              <a:buChar char="•"/>
            </a:pPr>
            <a:r>
              <a:rPr lang="en-US" sz="2500" b="1" dirty="0" err="1" smtClean="0">
                <a:solidFill>
                  <a:srgbClr val="0057FF"/>
                </a:solidFill>
              </a:rPr>
              <a:t>BsmtExposure</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79 of these </a:t>
            </a:r>
            <a:r>
              <a:rPr lang="en-US" sz="2500" dirty="0" err="1" smtClean="0">
                <a:solidFill>
                  <a:srgbClr val="0057FF"/>
                </a:solidFill>
              </a:rPr>
              <a:t>NaN’s</a:t>
            </a:r>
            <a:r>
              <a:rPr lang="en-US" sz="2500" dirty="0" smtClean="0">
                <a:solidFill>
                  <a:srgbClr val="0057FF"/>
                </a:solidFill>
              </a:rPr>
              <a:t> correspond to NA = No Basement.</a:t>
            </a:r>
          </a:p>
          <a:p>
            <a:pPr marL="1396289" lvl="1" indent="-342900">
              <a:buFont typeface="Arial" charset="0"/>
              <a:buChar char="•"/>
            </a:pPr>
            <a:r>
              <a:rPr lang="en-US" sz="2500" dirty="0" smtClean="0">
                <a:solidFill>
                  <a:srgbClr val="0057FF"/>
                </a:solidFill>
              </a:rPr>
              <a:t>There are 2 exceptions (indices = 2345,1484)</a:t>
            </a:r>
          </a:p>
          <a:p>
            <a:pPr marL="1396289" lvl="1" indent="-342900">
              <a:buFont typeface="Arial" charset="0"/>
              <a:buChar char="•"/>
            </a:pPr>
            <a:r>
              <a:rPr lang="en-US" sz="2500" dirty="0" smtClean="0">
                <a:solidFill>
                  <a:srgbClr val="0057FF"/>
                </a:solidFill>
              </a:rPr>
              <a:t>I ended up using </a:t>
            </a:r>
            <a:r>
              <a:rPr lang="en-US" sz="2500" dirty="0" err="1" smtClean="0">
                <a:solidFill>
                  <a:srgbClr val="0057FF"/>
                </a:solidFill>
              </a:rPr>
              <a:t>BsmtQual</a:t>
            </a:r>
            <a:r>
              <a:rPr lang="en-US" sz="2500" dirty="0" smtClean="0">
                <a:solidFill>
                  <a:srgbClr val="0057FF"/>
                </a:solidFill>
              </a:rPr>
              <a:t> to determine this value because according to the variable definitions, this one tells us the height of the basement and it is not independent of </a:t>
            </a:r>
            <a:r>
              <a:rPr lang="en-US" sz="2500" dirty="0" err="1" smtClean="0">
                <a:solidFill>
                  <a:srgbClr val="0057FF"/>
                </a:solidFill>
              </a:rPr>
              <a:t>BsmtExposure</a:t>
            </a:r>
            <a:r>
              <a:rPr lang="en-US" sz="2500" dirty="0" smtClean="0">
                <a:solidFill>
                  <a:srgbClr val="0057FF"/>
                </a:solidFill>
              </a:rPr>
              <a:t>. </a:t>
            </a:r>
          </a:p>
          <a:p>
            <a:pPr marL="1396289" lvl="1" indent="-342900">
              <a:buFont typeface="Arial" charset="0"/>
              <a:buChar char="•"/>
            </a:pPr>
            <a:r>
              <a:rPr lang="en-US" sz="2500" dirty="0" smtClean="0">
                <a:solidFill>
                  <a:srgbClr val="0057FF"/>
                </a:solidFill>
              </a:rPr>
              <a:t>I replaced the 2 exceptions with No Exposure because that was the most likely value: P(BE=</a:t>
            </a:r>
            <a:r>
              <a:rPr lang="en-US" sz="2500" dirty="0" err="1" smtClean="0">
                <a:solidFill>
                  <a:srgbClr val="0057FF"/>
                </a:solidFill>
              </a:rPr>
              <a:t>No|BQ</a:t>
            </a:r>
            <a:r>
              <a:rPr lang="en-US" sz="2500" dirty="0" smtClean="0">
                <a:solidFill>
                  <a:srgbClr val="0057FF"/>
                </a:solidFill>
              </a:rPr>
              <a:t>=</a:t>
            </a:r>
            <a:r>
              <a:rPr lang="en-US" sz="2500" dirty="0" err="1" smtClean="0">
                <a:solidFill>
                  <a:srgbClr val="0057FF"/>
                </a:solidFill>
              </a:rPr>
              <a:t>Gd</a:t>
            </a:r>
            <a:r>
              <a:rPr lang="en-US" sz="2500" dirty="0" smtClean="0">
                <a:solidFill>
                  <a:srgbClr val="0057FF"/>
                </a:solidFill>
              </a:rPr>
              <a:t>) = 693/1205 = 0.575</a:t>
            </a:r>
          </a:p>
          <a:p>
            <a:pPr marL="342900" indent="-342900">
              <a:buFont typeface="Arial" charset="0"/>
              <a:buChar char="•"/>
            </a:pPr>
            <a:r>
              <a:rPr lang="en-US" sz="2500" b="1" dirty="0" smtClean="0">
                <a:solidFill>
                  <a:srgbClr val="0057FF"/>
                </a:solidFill>
              </a:rPr>
              <a:t>BsmtFinType1 &amp; BsmtFinType2</a:t>
            </a:r>
          </a:p>
          <a:p>
            <a:pPr marL="1396289" lvl="1" indent="-342900">
              <a:buFont typeface="Arial" charset="0"/>
              <a:buChar char="•"/>
            </a:pPr>
            <a:r>
              <a:rPr lang="en-US" sz="2500" dirty="0" smtClean="0">
                <a:solidFill>
                  <a:srgbClr val="0057FF"/>
                </a:solidFill>
              </a:rPr>
              <a:t>Replaced the value with NA because there was no </a:t>
            </a:r>
            <a:r>
              <a:rPr lang="en-US" sz="2500" dirty="0" err="1" smtClean="0">
                <a:solidFill>
                  <a:srgbClr val="0057FF"/>
                </a:solidFill>
              </a:rPr>
              <a:t>basment</a:t>
            </a:r>
            <a:r>
              <a:rPr lang="en-US" sz="2500" dirty="0" smtClean="0">
                <a:solidFill>
                  <a:srgbClr val="0057FF"/>
                </a:solidFill>
              </a:rPr>
              <a:t> for this one entry</a:t>
            </a:r>
          </a:p>
          <a:p>
            <a:pPr marL="342900" indent="-342900">
              <a:buFont typeface="Arial" charset="0"/>
              <a:buChar char="•"/>
            </a:pPr>
            <a:r>
              <a:rPr lang="en-US" sz="2500" b="1" dirty="0" smtClean="0">
                <a:solidFill>
                  <a:srgbClr val="0057FF"/>
                </a:solidFill>
              </a:rPr>
              <a:t>BsmtFinSF1 &amp; BsmtFinSF2 </a:t>
            </a:r>
          </a:p>
          <a:p>
            <a:pPr marL="1396289" lvl="1" indent="-342900">
              <a:buFont typeface="Arial" charset="0"/>
              <a:buChar char="•"/>
            </a:pPr>
            <a:r>
              <a:rPr lang="en-US" sz="2500" dirty="0" smtClean="0">
                <a:solidFill>
                  <a:srgbClr val="0057FF"/>
                </a:solidFill>
              </a:rPr>
              <a:t>Replaced with 0 for the one entry. It was the same entry as above</a:t>
            </a:r>
          </a:p>
          <a:p>
            <a:pPr marL="342900" indent="-342900">
              <a:buFont typeface="Arial" charset="0"/>
              <a:buChar char="•"/>
            </a:pPr>
            <a:r>
              <a:rPr lang="en-US" sz="2500" b="1" dirty="0" err="1" smtClean="0">
                <a:solidFill>
                  <a:srgbClr val="0057FF"/>
                </a:solidFill>
              </a:rPr>
              <a:t>BsmtUnfSF</a:t>
            </a:r>
            <a:r>
              <a:rPr lang="en-US" sz="2500" b="1" dirty="0" smtClean="0">
                <a:solidFill>
                  <a:srgbClr val="0057FF"/>
                </a:solidFill>
              </a:rPr>
              <a:t> &amp; </a:t>
            </a:r>
            <a:r>
              <a:rPr lang="en-US" sz="2500" b="1" dirty="0" err="1" smtClean="0">
                <a:solidFill>
                  <a:srgbClr val="0057FF"/>
                </a:solidFill>
              </a:rPr>
              <a:t>TotalBsmtSF</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Replaced this entry with a 0 because there is no </a:t>
            </a:r>
            <a:r>
              <a:rPr lang="en-US" sz="2500" dirty="0" err="1" smtClean="0">
                <a:solidFill>
                  <a:srgbClr val="0057FF"/>
                </a:solidFill>
              </a:rPr>
              <a:t>basment</a:t>
            </a:r>
            <a:r>
              <a:rPr lang="en-US" sz="2500" dirty="0" smtClean="0">
                <a:solidFill>
                  <a:srgbClr val="0057FF"/>
                </a:solidFill>
              </a:rPr>
              <a:t>.</a:t>
            </a:r>
            <a:endParaRPr lang="en-US" sz="2500" dirty="0">
              <a:solidFill>
                <a:srgbClr val="0057FF"/>
              </a:solidFill>
            </a:endParaRPr>
          </a:p>
        </p:txBody>
      </p:sp>
    </p:spTree>
    <p:extLst>
      <p:ext uri="{BB962C8B-B14F-4D97-AF65-F5344CB8AC3E}">
        <p14:creationId xmlns:p14="http://schemas.microsoft.com/office/powerpoint/2010/main" val="180634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37313" y="-915757"/>
            <a:ext cx="6262868" cy="1169551"/>
          </a:xfrm>
          <a:prstGeom prst="rect">
            <a:avLst/>
          </a:prstGeom>
          <a:noFill/>
        </p:spPr>
        <p:txBody>
          <a:bodyPr wrap="none" rtlCol="0">
            <a:spAutoFit/>
          </a:bodyPr>
          <a:lstStyle/>
          <a:p>
            <a:r>
              <a:rPr lang="en-US" sz="7000" b="1" dirty="0" smtClean="0">
                <a:solidFill>
                  <a:srgbClr val="FF0000"/>
                </a:solidFill>
              </a:rPr>
              <a:t>DATA PIPELINE 2</a:t>
            </a:r>
            <a:endParaRPr lang="en-US" sz="7000" b="1" dirty="0">
              <a:solidFill>
                <a:srgbClr val="FF0000"/>
              </a:solidFill>
            </a:endParaRPr>
          </a:p>
        </p:txBody>
      </p:sp>
      <p:sp>
        <p:nvSpPr>
          <p:cNvPr id="5" name="TextBox 4"/>
          <p:cNvSpPr txBox="1"/>
          <p:nvPr/>
        </p:nvSpPr>
        <p:spPr>
          <a:xfrm>
            <a:off x="1241431" y="180880"/>
            <a:ext cx="20592288" cy="861774"/>
          </a:xfrm>
          <a:prstGeom prst="rect">
            <a:avLst/>
          </a:prstGeom>
          <a:noFill/>
        </p:spPr>
        <p:txBody>
          <a:bodyPr wrap="square" rtlCol="0">
            <a:spAutoFit/>
          </a:bodyPr>
          <a:lstStyle/>
          <a:p>
            <a:pPr algn="ctr"/>
            <a:r>
              <a:rPr lang="en-US" sz="5000" b="1" dirty="0" smtClean="0">
                <a:solidFill>
                  <a:srgbClr val="FF0000"/>
                </a:solidFill>
              </a:rPr>
              <a:t>HANDLING MISSING DATA MORE SERIOUSLY PART II</a:t>
            </a:r>
            <a:endParaRPr lang="en-US" sz="5000" b="1" dirty="0">
              <a:solidFill>
                <a:srgbClr val="FF0000"/>
              </a:solidFill>
            </a:endParaRPr>
          </a:p>
        </p:txBody>
      </p:sp>
      <p:sp>
        <p:nvSpPr>
          <p:cNvPr id="6" name="TextBox 5"/>
          <p:cNvSpPr txBox="1"/>
          <p:nvPr/>
        </p:nvSpPr>
        <p:spPr>
          <a:xfrm>
            <a:off x="-1" y="1078349"/>
            <a:ext cx="21945602" cy="20867251"/>
          </a:xfrm>
          <a:prstGeom prst="rect">
            <a:avLst/>
          </a:prstGeom>
          <a:noFill/>
        </p:spPr>
        <p:txBody>
          <a:bodyPr wrap="square" rtlCol="0">
            <a:spAutoFit/>
          </a:bodyPr>
          <a:lstStyle/>
          <a:p>
            <a:pPr marL="342900" indent="-342900">
              <a:buFont typeface="Arial" charset="0"/>
              <a:buChar char="•"/>
            </a:pPr>
            <a:r>
              <a:rPr lang="en-US" sz="2500" b="1" dirty="0" err="1" smtClean="0">
                <a:solidFill>
                  <a:srgbClr val="0057FF"/>
                </a:solidFill>
              </a:rPr>
              <a:t>BsmtFullBath</a:t>
            </a:r>
            <a:r>
              <a:rPr lang="en-US" sz="2500" b="1" dirty="0" smtClean="0">
                <a:solidFill>
                  <a:srgbClr val="0057FF"/>
                </a:solidFill>
              </a:rPr>
              <a:t> &amp; </a:t>
            </a:r>
            <a:r>
              <a:rPr lang="en-US" sz="2500" b="1" dirty="0" err="1" smtClean="0">
                <a:solidFill>
                  <a:srgbClr val="0057FF"/>
                </a:solidFill>
              </a:rPr>
              <a:t>BsmtHalfBath</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Both entries didn’t have a basement so I subbed a 0 for both values.</a:t>
            </a:r>
          </a:p>
          <a:p>
            <a:pPr marL="342900" indent="-342900">
              <a:buFont typeface="Arial" charset="0"/>
              <a:buChar char="•"/>
            </a:pPr>
            <a:r>
              <a:rPr lang="en-US" sz="2500" b="1" dirty="0" err="1" smtClean="0">
                <a:solidFill>
                  <a:srgbClr val="0057FF"/>
                </a:solidFill>
              </a:rPr>
              <a:t>KitchenQual</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I used </a:t>
            </a:r>
            <a:r>
              <a:rPr lang="en-US" sz="2500" dirty="0" err="1" smtClean="0">
                <a:solidFill>
                  <a:srgbClr val="0057FF"/>
                </a:solidFill>
              </a:rPr>
              <a:t>OverallCond</a:t>
            </a:r>
            <a:r>
              <a:rPr lang="en-US" sz="2500" dirty="0" smtClean="0">
                <a:solidFill>
                  <a:srgbClr val="0057FF"/>
                </a:solidFill>
              </a:rPr>
              <a:t> and </a:t>
            </a:r>
            <a:r>
              <a:rPr lang="en-US" sz="2500" dirty="0" err="1" smtClean="0">
                <a:solidFill>
                  <a:srgbClr val="0057FF"/>
                </a:solidFill>
              </a:rPr>
              <a:t>OverallQual</a:t>
            </a:r>
            <a:r>
              <a:rPr lang="en-US" sz="2500" dirty="0" smtClean="0">
                <a:solidFill>
                  <a:srgbClr val="0057FF"/>
                </a:solidFill>
              </a:rPr>
              <a:t> in order to predict the value of </a:t>
            </a:r>
            <a:r>
              <a:rPr lang="en-US" sz="2500" dirty="0" err="1" smtClean="0">
                <a:solidFill>
                  <a:srgbClr val="0057FF"/>
                </a:solidFill>
              </a:rPr>
              <a:t>KitchenQual</a:t>
            </a:r>
            <a:r>
              <a:rPr lang="en-US" sz="2500" dirty="0" smtClean="0">
                <a:solidFill>
                  <a:srgbClr val="0057FF"/>
                </a:solidFill>
              </a:rPr>
              <a:t>. There is only one missing value in this category.</a:t>
            </a:r>
          </a:p>
          <a:p>
            <a:pPr marL="1396289" lvl="1" indent="-342900">
              <a:buFont typeface="Arial" charset="0"/>
              <a:buChar char="•"/>
            </a:pPr>
            <a:r>
              <a:rPr lang="en-US" sz="2500" dirty="0" smtClean="0">
                <a:solidFill>
                  <a:srgbClr val="0057FF"/>
                </a:solidFill>
              </a:rPr>
              <a:t>P(KQ = TA | (OQ=5,OC=3)) = 14/15 = 0.9333. I subbed the </a:t>
            </a:r>
            <a:r>
              <a:rPr lang="en-US" sz="2500" dirty="0" err="1" smtClean="0">
                <a:solidFill>
                  <a:srgbClr val="0057FF"/>
                </a:solidFill>
              </a:rPr>
              <a:t>NaN</a:t>
            </a:r>
            <a:r>
              <a:rPr lang="en-US" sz="2500" dirty="0" smtClean="0">
                <a:solidFill>
                  <a:srgbClr val="0057FF"/>
                </a:solidFill>
              </a:rPr>
              <a:t> with TA.</a:t>
            </a:r>
          </a:p>
          <a:p>
            <a:pPr marL="342900" indent="-342900">
              <a:buFont typeface="Arial" charset="0"/>
              <a:buChar char="•"/>
            </a:pPr>
            <a:r>
              <a:rPr lang="en-US" sz="2500" b="1" dirty="0" smtClean="0">
                <a:solidFill>
                  <a:srgbClr val="0057FF"/>
                </a:solidFill>
              </a:rPr>
              <a:t>Functional</a:t>
            </a:r>
          </a:p>
          <a:p>
            <a:pPr marL="1396289" lvl="1" indent="-342900">
              <a:buFont typeface="Arial" charset="0"/>
              <a:buChar char="•"/>
            </a:pPr>
            <a:r>
              <a:rPr lang="en-US" sz="2500" dirty="0" smtClean="0">
                <a:solidFill>
                  <a:srgbClr val="0057FF"/>
                </a:solidFill>
              </a:rPr>
              <a:t>There were 2 </a:t>
            </a:r>
            <a:r>
              <a:rPr lang="en-US" sz="2500" dirty="0" err="1" smtClean="0">
                <a:solidFill>
                  <a:srgbClr val="0057FF"/>
                </a:solidFill>
              </a:rPr>
              <a:t>NaN</a:t>
            </a:r>
            <a:r>
              <a:rPr lang="en-US" sz="2500" dirty="0" smtClean="0">
                <a:solidFill>
                  <a:srgbClr val="0057FF"/>
                </a:solidFill>
              </a:rPr>
              <a:t> values for this feature. I checked </a:t>
            </a:r>
            <a:r>
              <a:rPr lang="en-US" sz="2500" dirty="0" err="1" smtClean="0">
                <a:solidFill>
                  <a:srgbClr val="0057FF"/>
                </a:solidFill>
              </a:rPr>
              <a:t>OverallCond</a:t>
            </a:r>
            <a:r>
              <a:rPr lang="en-US" sz="2500" dirty="0" smtClean="0">
                <a:solidFill>
                  <a:srgbClr val="0057FF"/>
                </a:solidFill>
              </a:rPr>
              <a:t> and </a:t>
            </a:r>
            <a:r>
              <a:rPr lang="en-US" sz="2500" dirty="0" err="1" smtClean="0">
                <a:solidFill>
                  <a:srgbClr val="0057FF"/>
                </a:solidFill>
              </a:rPr>
              <a:t>OverallQual</a:t>
            </a:r>
            <a:r>
              <a:rPr lang="en-US" sz="2500" dirty="0" smtClean="0">
                <a:solidFill>
                  <a:srgbClr val="0057FF"/>
                </a:solidFill>
              </a:rPr>
              <a:t> in order to guess this value. I couldn’t use both at the same time because then I was only left with these entries, and they can’t be used to predict their own values (duh).</a:t>
            </a:r>
          </a:p>
          <a:p>
            <a:pPr marL="1396289" lvl="1" indent="-342900">
              <a:buFont typeface="Arial" charset="0"/>
              <a:buChar char="•"/>
            </a:pPr>
            <a:r>
              <a:rPr lang="en-US" sz="2500" dirty="0" smtClean="0">
                <a:solidFill>
                  <a:srgbClr val="0057FF"/>
                </a:solidFill>
              </a:rPr>
              <a:t>I only used </a:t>
            </a:r>
            <a:r>
              <a:rPr lang="en-US" sz="2500" dirty="0" err="1" smtClean="0">
                <a:solidFill>
                  <a:srgbClr val="0057FF"/>
                </a:solidFill>
              </a:rPr>
              <a:t>OverallCond</a:t>
            </a:r>
            <a:r>
              <a:rPr lang="en-US" sz="2500" dirty="0" smtClean="0">
                <a:solidFill>
                  <a:srgbClr val="0057FF"/>
                </a:solidFill>
              </a:rPr>
              <a:t> to predict the Functional value because it’s p-value from Chi-squared independence test was much smaller (10^-128 &lt;&lt;&lt; 10^-37). This made it easy because they both had the same OC value of 5).</a:t>
            </a:r>
          </a:p>
          <a:p>
            <a:pPr marL="1396289" lvl="1" indent="-342900">
              <a:buFont typeface="Arial" charset="0"/>
              <a:buChar char="•"/>
            </a:pPr>
            <a:r>
              <a:rPr lang="en-US" sz="2500" dirty="0" smtClean="0">
                <a:solidFill>
                  <a:srgbClr val="0057FF"/>
                </a:solidFill>
              </a:rPr>
              <a:t>P(F=</a:t>
            </a:r>
            <a:r>
              <a:rPr lang="en-US" sz="2500" dirty="0" err="1" smtClean="0">
                <a:solidFill>
                  <a:srgbClr val="0057FF"/>
                </a:solidFill>
              </a:rPr>
              <a:t>Typ|OC</a:t>
            </a:r>
            <a:r>
              <a:rPr lang="en-US" sz="2500" dirty="0" smtClean="0">
                <a:solidFill>
                  <a:srgbClr val="0057FF"/>
                </a:solidFill>
              </a:rPr>
              <a:t>=5) = 0.9579, therefore we replaced the </a:t>
            </a:r>
            <a:r>
              <a:rPr lang="en-US" sz="2500" dirty="0" err="1" smtClean="0">
                <a:solidFill>
                  <a:srgbClr val="0057FF"/>
                </a:solidFill>
              </a:rPr>
              <a:t>NaN</a:t>
            </a:r>
            <a:r>
              <a:rPr lang="en-US" sz="2500" dirty="0" smtClean="0">
                <a:solidFill>
                  <a:srgbClr val="0057FF"/>
                </a:solidFill>
              </a:rPr>
              <a:t> value with Typ. This also made sense as the paper describing the variables said to assume </a:t>
            </a:r>
            <a:r>
              <a:rPr lang="en-US" sz="2500" dirty="0" err="1" smtClean="0">
                <a:solidFill>
                  <a:srgbClr val="0057FF"/>
                </a:solidFill>
              </a:rPr>
              <a:t>Typ</a:t>
            </a:r>
            <a:r>
              <a:rPr lang="en-US" sz="2500" dirty="0" smtClean="0">
                <a:solidFill>
                  <a:srgbClr val="0057FF"/>
                </a:solidFill>
              </a:rPr>
              <a:t> if no other info.</a:t>
            </a:r>
          </a:p>
          <a:p>
            <a:pPr marL="342900" indent="-342900">
              <a:buFont typeface="Arial" charset="0"/>
              <a:buChar char="•"/>
            </a:pPr>
            <a:r>
              <a:rPr lang="en-US" sz="2500" b="1" dirty="0" err="1" smtClean="0">
                <a:solidFill>
                  <a:srgbClr val="0057FF"/>
                </a:solidFill>
              </a:rPr>
              <a:t>FireplaceQu</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Created a for loop to check if they all corresponded to no Fireplaces. They all did so I replaced all </a:t>
            </a:r>
            <a:r>
              <a:rPr lang="en-US" sz="2500" dirty="0" err="1" smtClean="0">
                <a:solidFill>
                  <a:srgbClr val="0057FF"/>
                </a:solidFill>
              </a:rPr>
              <a:t>NaN’s</a:t>
            </a:r>
            <a:r>
              <a:rPr lang="en-US" sz="2500" dirty="0" smtClean="0">
                <a:solidFill>
                  <a:srgbClr val="0057FF"/>
                </a:solidFill>
              </a:rPr>
              <a:t> with NA = No Fireplace.</a:t>
            </a:r>
          </a:p>
          <a:p>
            <a:pPr marL="342900" indent="-342900">
              <a:buFont typeface="Arial" charset="0"/>
              <a:buChar char="•"/>
            </a:pPr>
            <a:r>
              <a:rPr lang="en-US" sz="2500" b="1" dirty="0" err="1" smtClean="0">
                <a:solidFill>
                  <a:srgbClr val="0057FF"/>
                </a:solidFill>
              </a:rPr>
              <a:t>GarageType</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All </a:t>
            </a:r>
            <a:r>
              <a:rPr lang="en-US" sz="2500" dirty="0" err="1" smtClean="0">
                <a:solidFill>
                  <a:srgbClr val="0057FF"/>
                </a:solidFill>
              </a:rPr>
              <a:t>NaN’s</a:t>
            </a:r>
            <a:r>
              <a:rPr lang="en-US" sz="2500" dirty="0" smtClean="0">
                <a:solidFill>
                  <a:srgbClr val="0057FF"/>
                </a:solidFill>
              </a:rPr>
              <a:t> are associated with No Garage, so I replaced them all with NA.</a:t>
            </a:r>
          </a:p>
          <a:p>
            <a:pPr marL="342900" indent="-342900">
              <a:buFont typeface="Arial" charset="0"/>
              <a:buChar char="•"/>
            </a:pPr>
            <a:r>
              <a:rPr lang="en-US" sz="2500" b="1" dirty="0" err="1" smtClean="0">
                <a:solidFill>
                  <a:srgbClr val="0057FF"/>
                </a:solidFill>
              </a:rPr>
              <a:t>GarageYrBlt</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157 of the </a:t>
            </a:r>
            <a:r>
              <a:rPr lang="en-US" sz="2500" dirty="0" err="1" smtClean="0">
                <a:solidFill>
                  <a:srgbClr val="0057FF"/>
                </a:solidFill>
              </a:rPr>
              <a:t>NaN’s</a:t>
            </a:r>
            <a:r>
              <a:rPr lang="en-US" sz="2500" dirty="0" smtClean="0">
                <a:solidFill>
                  <a:srgbClr val="0057FF"/>
                </a:solidFill>
              </a:rPr>
              <a:t> correspond to NA = No Garage.</a:t>
            </a:r>
          </a:p>
          <a:p>
            <a:pPr marL="1396289" lvl="1" indent="-342900">
              <a:buFont typeface="Arial" charset="0"/>
              <a:buChar char="•"/>
            </a:pPr>
            <a:r>
              <a:rPr lang="en-US" sz="2500" dirty="0" smtClean="0">
                <a:solidFill>
                  <a:srgbClr val="0057FF"/>
                </a:solidFill>
              </a:rPr>
              <a:t>There were 2 exceptions (indices 2123, 2573). I found that </a:t>
            </a:r>
            <a:r>
              <a:rPr lang="en-US" sz="2500" dirty="0" err="1" smtClean="0">
                <a:solidFill>
                  <a:srgbClr val="0057FF"/>
                </a:solidFill>
              </a:rPr>
              <a:t>YearBuilt</a:t>
            </a:r>
            <a:r>
              <a:rPr lang="en-US" sz="2500" dirty="0" smtClean="0">
                <a:solidFill>
                  <a:srgbClr val="0057FF"/>
                </a:solidFill>
              </a:rPr>
              <a:t> and </a:t>
            </a:r>
            <a:r>
              <a:rPr lang="en-US" sz="2500" dirty="0" err="1" smtClean="0">
                <a:solidFill>
                  <a:srgbClr val="0057FF"/>
                </a:solidFill>
              </a:rPr>
              <a:t>GarageYrBlt</a:t>
            </a:r>
            <a:r>
              <a:rPr lang="en-US" sz="2500" dirty="0" smtClean="0">
                <a:solidFill>
                  <a:srgbClr val="0057FF"/>
                </a:solidFill>
              </a:rPr>
              <a:t> were highly correlated so I just substituted the </a:t>
            </a:r>
            <a:r>
              <a:rPr lang="en-US" sz="2500" dirty="0" err="1" smtClean="0">
                <a:solidFill>
                  <a:srgbClr val="0057FF"/>
                </a:solidFill>
              </a:rPr>
              <a:t>YearBuilt</a:t>
            </a:r>
            <a:r>
              <a:rPr lang="en-US" sz="2500" dirty="0" smtClean="0">
                <a:solidFill>
                  <a:srgbClr val="0057FF"/>
                </a:solidFill>
              </a:rPr>
              <a:t> value into the </a:t>
            </a:r>
            <a:r>
              <a:rPr lang="en-US" sz="2500" dirty="0" err="1" smtClean="0">
                <a:solidFill>
                  <a:srgbClr val="0057FF"/>
                </a:solidFill>
              </a:rPr>
              <a:t>GarageYrB</a:t>
            </a:r>
            <a:r>
              <a:rPr lang="en-US" sz="2500" dirty="0" smtClean="0">
                <a:solidFill>
                  <a:srgbClr val="0057FF"/>
                </a:solidFill>
              </a:rPr>
              <a:t> </a:t>
            </a:r>
            <a:r>
              <a:rPr lang="en-US" sz="2500" dirty="0" err="1" smtClean="0">
                <a:solidFill>
                  <a:srgbClr val="0057FF"/>
                </a:solidFill>
              </a:rPr>
              <a:t>lt</a:t>
            </a:r>
            <a:r>
              <a:rPr lang="en-US" sz="2500" dirty="0" smtClean="0">
                <a:solidFill>
                  <a:srgbClr val="0057FF"/>
                </a:solidFill>
              </a:rPr>
              <a:t> value and called it a day. </a:t>
            </a:r>
            <a:r>
              <a:rPr lang="en-US" sz="2500" dirty="0" err="1" smtClean="0">
                <a:solidFill>
                  <a:srgbClr val="0057FF"/>
                </a:solidFill>
              </a:rPr>
              <a:t>Fot</a:t>
            </a:r>
            <a:r>
              <a:rPr lang="en-US" sz="2500" dirty="0" smtClean="0">
                <a:solidFill>
                  <a:srgbClr val="0057FF"/>
                </a:solidFill>
              </a:rPr>
              <a:t> index 2123, GYB=1910. For index 2573, GYB=1923)</a:t>
            </a:r>
          </a:p>
          <a:p>
            <a:pPr marL="1396289" lvl="1" indent="-342900">
              <a:buFont typeface="Arial" charset="0"/>
              <a:buChar char="•"/>
            </a:pPr>
            <a:r>
              <a:rPr lang="en-US" sz="2500" dirty="0" smtClean="0">
                <a:solidFill>
                  <a:srgbClr val="0057FF"/>
                </a:solidFill>
              </a:rPr>
              <a:t>I tried to use Linear Regression at first since these were both numerical variables (and I even added </a:t>
            </a:r>
            <a:r>
              <a:rPr lang="en-US" sz="2500" dirty="0" err="1" smtClean="0">
                <a:solidFill>
                  <a:srgbClr val="0057FF"/>
                </a:solidFill>
              </a:rPr>
              <a:t>YearRemodAdd</a:t>
            </a:r>
            <a:r>
              <a:rPr lang="en-US" sz="2500" dirty="0" smtClean="0">
                <a:solidFill>
                  <a:srgbClr val="0057FF"/>
                </a:solidFill>
              </a:rPr>
              <a:t> because you need at least 2 dependent variables in order to use </a:t>
            </a:r>
            <a:r>
              <a:rPr lang="en-US" sz="2500" dirty="0" err="1" smtClean="0">
                <a:solidFill>
                  <a:srgbClr val="0057FF"/>
                </a:solidFill>
              </a:rPr>
              <a:t>lin</a:t>
            </a:r>
            <a:r>
              <a:rPr lang="en-US" sz="2500" dirty="0" smtClean="0">
                <a:solidFill>
                  <a:srgbClr val="0057FF"/>
                </a:solidFill>
              </a:rPr>
              <a:t> regression) but I ended up running into a bunch of trouble and it wasn’t worth to go through for 2 entries.</a:t>
            </a:r>
          </a:p>
          <a:p>
            <a:pPr marL="342900" indent="-342900">
              <a:buFont typeface="Arial" charset="0"/>
              <a:buChar char="•"/>
            </a:pPr>
            <a:r>
              <a:rPr lang="en-US" sz="2500" b="1" dirty="0" err="1" smtClean="0">
                <a:solidFill>
                  <a:srgbClr val="0057FF"/>
                </a:solidFill>
              </a:rPr>
              <a:t>GarageFinish</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Almost all </a:t>
            </a:r>
            <a:r>
              <a:rPr lang="en-US" sz="2500" dirty="0" err="1" smtClean="0">
                <a:solidFill>
                  <a:srgbClr val="0057FF"/>
                </a:solidFill>
              </a:rPr>
              <a:t>NaN’s</a:t>
            </a:r>
            <a:r>
              <a:rPr lang="en-US" sz="2500" dirty="0" smtClean="0">
                <a:solidFill>
                  <a:srgbClr val="0057FF"/>
                </a:solidFill>
              </a:rPr>
              <a:t> correspond to NA = No Garage except for the same indices as above (2123,2573).</a:t>
            </a:r>
          </a:p>
          <a:p>
            <a:pPr marL="1396289" lvl="1" indent="-342900">
              <a:buFont typeface="Arial" charset="0"/>
              <a:buChar char="•"/>
            </a:pPr>
            <a:r>
              <a:rPr lang="en-US" sz="2500" dirty="0" smtClean="0">
                <a:solidFill>
                  <a:srgbClr val="0057FF"/>
                </a:solidFill>
              </a:rPr>
              <a:t>I used the </a:t>
            </a:r>
            <a:r>
              <a:rPr lang="en-US" sz="2500" dirty="0" err="1" smtClean="0">
                <a:solidFill>
                  <a:srgbClr val="0057FF"/>
                </a:solidFill>
              </a:rPr>
              <a:t>GarageYrBlt</a:t>
            </a:r>
            <a:r>
              <a:rPr lang="en-US" sz="2500" dirty="0" smtClean="0">
                <a:solidFill>
                  <a:srgbClr val="0057FF"/>
                </a:solidFill>
              </a:rPr>
              <a:t> variable to guess this value and I found that it went against my intuition:</a:t>
            </a:r>
          </a:p>
          <a:p>
            <a:pPr marL="2449678" lvl="2" indent="-342900">
              <a:buFont typeface="Arial" charset="0"/>
              <a:buChar char="•"/>
            </a:pPr>
            <a:r>
              <a:rPr lang="en-US" sz="2500" dirty="0" smtClean="0">
                <a:solidFill>
                  <a:srgbClr val="0057FF"/>
                </a:solidFill>
              </a:rPr>
              <a:t>P(GF=</a:t>
            </a:r>
            <a:r>
              <a:rPr lang="en-US" sz="2500" dirty="0" err="1" smtClean="0">
                <a:solidFill>
                  <a:srgbClr val="0057FF"/>
                </a:solidFill>
              </a:rPr>
              <a:t>Unf|GYB</a:t>
            </a:r>
            <a:r>
              <a:rPr lang="en-US" sz="2500" dirty="0" smtClean="0">
                <a:solidFill>
                  <a:srgbClr val="0057FF"/>
                </a:solidFill>
              </a:rPr>
              <a:t>=1910) = 1 (100%)</a:t>
            </a:r>
          </a:p>
          <a:p>
            <a:pPr marL="2449678" lvl="2" indent="-342900">
              <a:buFont typeface="Arial" charset="0"/>
              <a:buChar char="•"/>
            </a:pPr>
            <a:r>
              <a:rPr lang="en-US" sz="2500" dirty="0" smtClean="0">
                <a:solidFill>
                  <a:srgbClr val="0057FF"/>
                </a:solidFill>
              </a:rPr>
              <a:t>P(GF=</a:t>
            </a:r>
            <a:r>
              <a:rPr lang="en-US" sz="2500" dirty="0" err="1" smtClean="0">
                <a:solidFill>
                  <a:srgbClr val="0057FF"/>
                </a:solidFill>
              </a:rPr>
              <a:t>Unf|GYB</a:t>
            </a:r>
            <a:r>
              <a:rPr lang="en-US" sz="2500" dirty="0" smtClean="0">
                <a:solidFill>
                  <a:srgbClr val="0057FF"/>
                </a:solidFill>
              </a:rPr>
              <a:t>=1923) = 5/6 </a:t>
            </a:r>
          </a:p>
          <a:p>
            <a:pPr marL="2449678" lvl="2" indent="-342900">
              <a:buFont typeface="Arial" charset="0"/>
              <a:buChar char="•"/>
            </a:pPr>
            <a:r>
              <a:rPr lang="en-US" sz="2500" dirty="0" smtClean="0">
                <a:solidFill>
                  <a:srgbClr val="0057FF"/>
                </a:solidFill>
              </a:rPr>
              <a:t>So even though the garages were built long ago, there is an extremely high chance that they are still unfinished.</a:t>
            </a:r>
          </a:p>
          <a:p>
            <a:pPr marL="342900" indent="-342900">
              <a:buFont typeface="Arial" charset="0"/>
              <a:buChar char="•"/>
            </a:pPr>
            <a:r>
              <a:rPr lang="en-US" sz="2500" b="1" dirty="0" err="1" smtClean="0">
                <a:solidFill>
                  <a:srgbClr val="0057FF"/>
                </a:solidFill>
              </a:rPr>
              <a:t>GarageCars</a:t>
            </a:r>
            <a:endParaRPr lang="en-US" sz="2500" b="1" dirty="0">
              <a:solidFill>
                <a:srgbClr val="0057FF"/>
              </a:solidFill>
            </a:endParaRPr>
          </a:p>
          <a:p>
            <a:pPr marL="1396289" lvl="1" indent="-342900">
              <a:buFont typeface="Arial" charset="0"/>
              <a:buChar char="•"/>
            </a:pPr>
            <a:r>
              <a:rPr lang="en-US" sz="2500" dirty="0" smtClean="0">
                <a:solidFill>
                  <a:srgbClr val="0057FF"/>
                </a:solidFill>
              </a:rPr>
              <a:t>There is only one missing value for this entry and it is for index 2573. I used </a:t>
            </a:r>
            <a:r>
              <a:rPr lang="en-US" sz="2500" dirty="0" err="1" smtClean="0">
                <a:solidFill>
                  <a:srgbClr val="0057FF"/>
                </a:solidFill>
              </a:rPr>
              <a:t>GarageType</a:t>
            </a:r>
            <a:r>
              <a:rPr lang="en-US" sz="2500" dirty="0" smtClean="0">
                <a:solidFill>
                  <a:srgbClr val="0057FF"/>
                </a:solidFill>
              </a:rPr>
              <a:t> and </a:t>
            </a:r>
            <a:r>
              <a:rPr lang="en-US" sz="2500" dirty="0" err="1" smtClean="0">
                <a:solidFill>
                  <a:srgbClr val="0057FF"/>
                </a:solidFill>
              </a:rPr>
              <a:t>GarageFinish</a:t>
            </a:r>
            <a:r>
              <a:rPr lang="en-US" sz="2500" dirty="0" smtClean="0">
                <a:solidFill>
                  <a:srgbClr val="0057FF"/>
                </a:solidFill>
              </a:rPr>
              <a:t> to predict the number of cars that fit in the Garage.</a:t>
            </a:r>
          </a:p>
          <a:p>
            <a:pPr marL="1396289" lvl="1" indent="-342900">
              <a:buFont typeface="Arial" charset="0"/>
              <a:buChar char="•"/>
            </a:pPr>
            <a:r>
              <a:rPr lang="en-US" sz="2500" dirty="0" smtClean="0">
                <a:solidFill>
                  <a:srgbClr val="0057FF"/>
                </a:solidFill>
              </a:rPr>
              <a:t>The most likely value is 1, so </a:t>
            </a:r>
            <a:r>
              <a:rPr lang="en-US" sz="2500" dirty="0" err="1" smtClean="0">
                <a:solidFill>
                  <a:srgbClr val="0057FF"/>
                </a:solidFill>
              </a:rPr>
              <a:t>thats</a:t>
            </a:r>
            <a:r>
              <a:rPr lang="en-US" sz="2500" dirty="0" smtClean="0">
                <a:solidFill>
                  <a:srgbClr val="0057FF"/>
                </a:solidFill>
              </a:rPr>
              <a:t> what I substituted the </a:t>
            </a:r>
            <a:r>
              <a:rPr lang="en-US" sz="2500" dirty="0" err="1" smtClean="0">
                <a:solidFill>
                  <a:srgbClr val="0057FF"/>
                </a:solidFill>
              </a:rPr>
              <a:t>NaN</a:t>
            </a:r>
            <a:r>
              <a:rPr lang="en-US" sz="2500" dirty="0" smtClean="0">
                <a:solidFill>
                  <a:srgbClr val="0057FF"/>
                </a:solidFill>
              </a:rPr>
              <a:t> with.</a:t>
            </a:r>
          </a:p>
          <a:p>
            <a:pPr marL="342900" indent="-342900">
              <a:buFont typeface="Arial" charset="0"/>
              <a:buChar char="•"/>
            </a:pPr>
            <a:r>
              <a:rPr lang="en-US" sz="2500" b="1" dirty="0" err="1" smtClean="0">
                <a:solidFill>
                  <a:srgbClr val="0057FF"/>
                </a:solidFill>
              </a:rPr>
              <a:t>GarageArea</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There was only one missing value for this category. I grabbed these area variables to do linear regression to predict this variable:</a:t>
            </a:r>
          </a:p>
          <a:p>
            <a:pPr marL="2449678" lvl="2" indent="-342900">
              <a:buFont typeface="Arial" charset="0"/>
              <a:buChar char="•"/>
            </a:pPr>
            <a:r>
              <a:rPr lang="en-US" sz="2500" dirty="0" err="1" smtClean="0">
                <a:solidFill>
                  <a:srgbClr val="0057FF"/>
                </a:solidFill>
              </a:rPr>
              <a:t>LotArea</a:t>
            </a:r>
            <a:r>
              <a:rPr lang="en-US" sz="2500" dirty="0" smtClean="0">
                <a:solidFill>
                  <a:srgbClr val="0057FF"/>
                </a:solidFill>
              </a:rPr>
              <a:t>, </a:t>
            </a:r>
            <a:r>
              <a:rPr lang="en-US" sz="2500" dirty="0" err="1" smtClean="0">
                <a:solidFill>
                  <a:srgbClr val="0057FF"/>
                </a:solidFill>
              </a:rPr>
              <a:t>TotalBsmtSF</a:t>
            </a:r>
            <a:r>
              <a:rPr lang="en-US" sz="2500" dirty="0" smtClean="0">
                <a:solidFill>
                  <a:srgbClr val="0057FF"/>
                </a:solidFill>
              </a:rPr>
              <a:t>, </a:t>
            </a:r>
            <a:r>
              <a:rPr lang="en-US" sz="2500" dirty="0" err="1" smtClean="0">
                <a:solidFill>
                  <a:srgbClr val="0057FF"/>
                </a:solidFill>
              </a:rPr>
              <a:t>GrLivArea</a:t>
            </a:r>
            <a:r>
              <a:rPr lang="en-US" sz="2500" dirty="0" smtClean="0">
                <a:solidFill>
                  <a:srgbClr val="0057FF"/>
                </a:solidFill>
              </a:rPr>
              <a:t>, </a:t>
            </a:r>
            <a:r>
              <a:rPr lang="en-US" sz="2500" dirty="0" err="1" smtClean="0">
                <a:solidFill>
                  <a:srgbClr val="0057FF"/>
                </a:solidFill>
              </a:rPr>
              <a:t>GarageArea</a:t>
            </a:r>
            <a:r>
              <a:rPr lang="en-US" sz="2500" dirty="0" smtClean="0">
                <a:solidFill>
                  <a:srgbClr val="0057FF"/>
                </a:solidFill>
              </a:rPr>
              <a:t>, </a:t>
            </a:r>
            <a:r>
              <a:rPr lang="en-US" sz="2500" dirty="0" err="1" smtClean="0">
                <a:solidFill>
                  <a:srgbClr val="0057FF"/>
                </a:solidFill>
              </a:rPr>
              <a:t>WoodDeckSF</a:t>
            </a:r>
            <a:r>
              <a:rPr lang="en-US" sz="2500" dirty="0" smtClean="0">
                <a:solidFill>
                  <a:srgbClr val="0057FF"/>
                </a:solidFill>
              </a:rPr>
              <a:t>, </a:t>
            </a:r>
            <a:r>
              <a:rPr lang="en-US" sz="2500" dirty="0" err="1" smtClean="0">
                <a:solidFill>
                  <a:srgbClr val="0057FF"/>
                </a:solidFill>
              </a:rPr>
              <a:t>OpenPorchSF</a:t>
            </a:r>
            <a:r>
              <a:rPr lang="en-US" sz="2500" dirty="0" smtClean="0">
                <a:solidFill>
                  <a:srgbClr val="0057FF"/>
                </a:solidFill>
              </a:rPr>
              <a:t>, </a:t>
            </a:r>
            <a:r>
              <a:rPr lang="en-US" sz="2500" dirty="0" err="1" smtClean="0">
                <a:solidFill>
                  <a:srgbClr val="0057FF"/>
                </a:solidFill>
              </a:rPr>
              <a:t>EnclosedPorch</a:t>
            </a:r>
            <a:r>
              <a:rPr lang="en-US" sz="2500" dirty="0" smtClean="0">
                <a:solidFill>
                  <a:srgbClr val="0057FF"/>
                </a:solidFill>
              </a:rPr>
              <a:t>, 3SsnPorch, </a:t>
            </a:r>
            <a:r>
              <a:rPr lang="en-US" sz="2500" dirty="0" err="1" smtClean="0">
                <a:solidFill>
                  <a:srgbClr val="0057FF"/>
                </a:solidFill>
              </a:rPr>
              <a:t>ScreenPorch</a:t>
            </a:r>
            <a:r>
              <a:rPr lang="en-US" sz="2500" dirty="0" smtClean="0">
                <a:solidFill>
                  <a:srgbClr val="0057FF"/>
                </a:solidFill>
              </a:rPr>
              <a:t>, </a:t>
            </a:r>
            <a:r>
              <a:rPr lang="en-US" sz="2500" dirty="0" err="1" smtClean="0">
                <a:solidFill>
                  <a:srgbClr val="0057FF"/>
                </a:solidFill>
              </a:rPr>
              <a:t>PoolArea</a:t>
            </a:r>
            <a:r>
              <a:rPr lang="en-US" sz="2500" dirty="0" smtClean="0">
                <a:solidFill>
                  <a:srgbClr val="0057FF"/>
                </a:solidFill>
              </a:rPr>
              <a:t>.</a:t>
            </a:r>
          </a:p>
          <a:p>
            <a:pPr marL="1396289" lvl="1" indent="-342900">
              <a:buFont typeface="Arial" charset="0"/>
              <a:buChar char="•"/>
            </a:pPr>
            <a:r>
              <a:rPr lang="en-US" sz="2500" dirty="0" smtClean="0">
                <a:solidFill>
                  <a:srgbClr val="0057FF"/>
                </a:solidFill>
              </a:rPr>
              <a:t>I used Ridge Regression with alpha=0.01, and the value it gave me was </a:t>
            </a:r>
            <a:r>
              <a:rPr lang="en-US" sz="2500" dirty="0" err="1" smtClean="0">
                <a:solidFill>
                  <a:srgbClr val="0057FF"/>
                </a:solidFill>
              </a:rPr>
              <a:t>GarageArea</a:t>
            </a:r>
            <a:r>
              <a:rPr lang="en-US" sz="2500" dirty="0" smtClean="0">
                <a:solidFill>
                  <a:srgbClr val="0057FF"/>
                </a:solidFill>
              </a:rPr>
              <a:t> ~ 446.6125</a:t>
            </a:r>
          </a:p>
          <a:p>
            <a:pPr marL="342900" indent="-342900">
              <a:buFont typeface="Arial" charset="0"/>
              <a:buChar char="•"/>
            </a:pPr>
            <a:r>
              <a:rPr lang="en-US" sz="2500" b="1" dirty="0" err="1" smtClean="0">
                <a:solidFill>
                  <a:srgbClr val="0057FF"/>
                </a:solidFill>
              </a:rPr>
              <a:t>GarageQual</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Most of the values (~157) of the </a:t>
            </a:r>
            <a:r>
              <a:rPr lang="en-US" sz="2500" dirty="0" err="1" smtClean="0">
                <a:solidFill>
                  <a:srgbClr val="0057FF"/>
                </a:solidFill>
              </a:rPr>
              <a:t>NaNs</a:t>
            </a:r>
            <a:r>
              <a:rPr lang="en-US" sz="2500" dirty="0" smtClean="0">
                <a:solidFill>
                  <a:srgbClr val="0057FF"/>
                </a:solidFill>
              </a:rPr>
              <a:t> = NA = No Garage</a:t>
            </a:r>
          </a:p>
          <a:p>
            <a:pPr marL="1396289" lvl="1" indent="-342900">
              <a:buFont typeface="Arial" charset="0"/>
              <a:buChar char="•"/>
            </a:pPr>
            <a:r>
              <a:rPr lang="en-US" sz="2500" dirty="0" smtClean="0">
                <a:solidFill>
                  <a:srgbClr val="0057FF"/>
                </a:solidFill>
              </a:rPr>
              <a:t>There were 2 exceptions: indices 2123, 2573.</a:t>
            </a:r>
          </a:p>
          <a:p>
            <a:pPr marL="1396289" lvl="1" indent="-342900">
              <a:buFont typeface="Arial" charset="0"/>
              <a:buChar char="•"/>
            </a:pPr>
            <a:r>
              <a:rPr lang="en-US" sz="2500" dirty="0" smtClean="0">
                <a:solidFill>
                  <a:srgbClr val="0057FF"/>
                </a:solidFill>
              </a:rPr>
              <a:t>I used </a:t>
            </a:r>
            <a:r>
              <a:rPr lang="en-US" sz="2500" dirty="0" err="1" smtClean="0">
                <a:solidFill>
                  <a:srgbClr val="0057FF"/>
                </a:solidFill>
              </a:rPr>
              <a:t>GarageType</a:t>
            </a:r>
            <a:r>
              <a:rPr lang="en-US" sz="2500" dirty="0" smtClean="0">
                <a:solidFill>
                  <a:srgbClr val="0057FF"/>
                </a:solidFill>
              </a:rPr>
              <a:t> and </a:t>
            </a:r>
            <a:r>
              <a:rPr lang="en-US" sz="2500" dirty="0" err="1" smtClean="0">
                <a:solidFill>
                  <a:srgbClr val="0057FF"/>
                </a:solidFill>
              </a:rPr>
              <a:t>GarageFinish</a:t>
            </a:r>
            <a:r>
              <a:rPr lang="en-US" sz="2500" dirty="0" smtClean="0">
                <a:solidFill>
                  <a:srgbClr val="0057FF"/>
                </a:solidFill>
              </a:rPr>
              <a:t> in order to predict the value of </a:t>
            </a:r>
            <a:r>
              <a:rPr lang="en-US" sz="2500" dirty="0" err="1" smtClean="0">
                <a:solidFill>
                  <a:srgbClr val="0057FF"/>
                </a:solidFill>
              </a:rPr>
              <a:t>GarageQual</a:t>
            </a:r>
            <a:r>
              <a:rPr lang="en-US" sz="2500" dirty="0" smtClean="0">
                <a:solidFill>
                  <a:srgbClr val="0057FF"/>
                </a:solidFill>
              </a:rPr>
              <a:t>. </a:t>
            </a:r>
          </a:p>
          <a:p>
            <a:pPr marL="2449678" lvl="2" indent="-342900">
              <a:buFont typeface="Arial" charset="0"/>
              <a:buChar char="•"/>
            </a:pPr>
            <a:r>
              <a:rPr lang="en-US" sz="2500" dirty="0" smtClean="0">
                <a:solidFill>
                  <a:srgbClr val="0057FF"/>
                </a:solidFill>
              </a:rPr>
              <a:t>P(GQ=TA | (GT=D,GF=</a:t>
            </a:r>
            <a:r>
              <a:rPr lang="en-US" sz="2500" dirty="0" err="1" smtClean="0">
                <a:solidFill>
                  <a:srgbClr val="0057FF"/>
                </a:solidFill>
              </a:rPr>
              <a:t>Unf</a:t>
            </a:r>
            <a:r>
              <a:rPr lang="en-US" sz="2500" dirty="0" smtClean="0">
                <a:solidFill>
                  <a:srgbClr val="0057FF"/>
                </a:solidFill>
              </a:rPr>
              <a:t>)) = 0.8511, therefore I subbed both </a:t>
            </a:r>
            <a:r>
              <a:rPr lang="en-US" sz="2500" dirty="0" err="1" smtClean="0">
                <a:solidFill>
                  <a:srgbClr val="0057FF"/>
                </a:solidFill>
              </a:rPr>
              <a:t>NaN’s</a:t>
            </a:r>
            <a:r>
              <a:rPr lang="en-US" sz="2500" dirty="0" smtClean="0">
                <a:solidFill>
                  <a:srgbClr val="0057FF"/>
                </a:solidFill>
              </a:rPr>
              <a:t> for TA since it was the most likely.</a:t>
            </a:r>
          </a:p>
          <a:p>
            <a:pPr marL="342900" indent="-342900">
              <a:buFont typeface="Arial" charset="0"/>
              <a:buChar char="•"/>
            </a:pPr>
            <a:r>
              <a:rPr lang="en-US" sz="2500" b="1" dirty="0" err="1" smtClean="0">
                <a:solidFill>
                  <a:srgbClr val="0057FF"/>
                </a:solidFill>
              </a:rPr>
              <a:t>GarageCond</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Most values of </a:t>
            </a:r>
            <a:r>
              <a:rPr lang="en-US" sz="2500" dirty="0" err="1" smtClean="0">
                <a:solidFill>
                  <a:srgbClr val="0057FF"/>
                </a:solidFill>
              </a:rPr>
              <a:t>NaN</a:t>
            </a:r>
            <a:r>
              <a:rPr lang="en-US" sz="2500" dirty="0" smtClean="0">
                <a:solidFill>
                  <a:srgbClr val="0057FF"/>
                </a:solidFill>
              </a:rPr>
              <a:t> are NA = No Garage, but the two indices 2123,2573 do not follow this.</a:t>
            </a:r>
          </a:p>
          <a:p>
            <a:pPr marL="1396289" lvl="1" indent="-342900">
              <a:buFont typeface="Arial" charset="0"/>
              <a:buChar char="•"/>
            </a:pPr>
            <a:r>
              <a:rPr lang="en-US" sz="2500" dirty="0" err="1" smtClean="0">
                <a:solidFill>
                  <a:srgbClr val="0057FF"/>
                </a:solidFill>
              </a:rPr>
              <a:t>GarageQual</a:t>
            </a:r>
            <a:r>
              <a:rPr lang="en-US" sz="2500" dirty="0" smtClean="0">
                <a:solidFill>
                  <a:srgbClr val="0057FF"/>
                </a:solidFill>
              </a:rPr>
              <a:t> is extremely dependent on </a:t>
            </a:r>
            <a:r>
              <a:rPr lang="en-US" sz="2500" dirty="0" err="1" smtClean="0">
                <a:solidFill>
                  <a:srgbClr val="0057FF"/>
                </a:solidFill>
              </a:rPr>
              <a:t>GarageCond</a:t>
            </a:r>
            <a:r>
              <a:rPr lang="en-US" sz="2500" dirty="0" smtClean="0">
                <a:solidFill>
                  <a:srgbClr val="0057FF"/>
                </a:solidFill>
              </a:rPr>
              <a:t> (p=0.0), so I used this variable as an indicator.</a:t>
            </a:r>
          </a:p>
          <a:p>
            <a:pPr marL="1396289" lvl="1" indent="-342900">
              <a:buFont typeface="Arial" charset="0"/>
              <a:buChar char="•"/>
            </a:pPr>
            <a:r>
              <a:rPr lang="en-US" sz="2500" dirty="0" smtClean="0">
                <a:solidFill>
                  <a:srgbClr val="0057FF"/>
                </a:solidFill>
              </a:rPr>
              <a:t>P(GC=TA|GQ=TA) = 0.982, so I filled the spot for these two indices with TA.</a:t>
            </a:r>
          </a:p>
          <a:p>
            <a:pPr marL="342900" indent="-342900">
              <a:buFont typeface="Arial" charset="0"/>
              <a:buChar char="•"/>
            </a:pPr>
            <a:r>
              <a:rPr lang="en-US" sz="2500" b="1" dirty="0" err="1" smtClean="0">
                <a:solidFill>
                  <a:srgbClr val="FF0000"/>
                </a:solidFill>
              </a:rPr>
              <a:t>PoolQC</a:t>
            </a:r>
            <a:endParaRPr lang="en-US" sz="2500" b="1" dirty="0" smtClean="0">
              <a:solidFill>
                <a:srgbClr val="FF0000"/>
              </a:solidFill>
            </a:endParaRPr>
          </a:p>
          <a:p>
            <a:pPr marL="1396289" lvl="1" indent="-342900">
              <a:buFont typeface="Arial" charset="0"/>
              <a:buChar char="•"/>
            </a:pPr>
            <a:r>
              <a:rPr lang="en-US" sz="2500" dirty="0" smtClean="0">
                <a:solidFill>
                  <a:srgbClr val="FF0000"/>
                </a:solidFill>
              </a:rPr>
              <a:t>Don’t worry about this feature because it’s going to be removed.</a:t>
            </a:r>
          </a:p>
          <a:p>
            <a:pPr marL="342900" indent="-342900">
              <a:buFont typeface="Arial" charset="0"/>
              <a:buChar char="•"/>
            </a:pPr>
            <a:r>
              <a:rPr lang="en-US" sz="2500" b="1" dirty="0" smtClean="0">
                <a:solidFill>
                  <a:srgbClr val="0057FF"/>
                </a:solidFill>
              </a:rPr>
              <a:t>Fence</a:t>
            </a:r>
          </a:p>
          <a:p>
            <a:pPr marL="1396289" lvl="1" indent="-342900">
              <a:buFont typeface="Arial" charset="0"/>
              <a:buChar char="•"/>
            </a:pPr>
            <a:r>
              <a:rPr lang="en-US" sz="2500" dirty="0" smtClean="0">
                <a:solidFill>
                  <a:srgbClr val="0057FF"/>
                </a:solidFill>
              </a:rPr>
              <a:t>There is no supplemental variable that can tell us if there is no fence (</a:t>
            </a:r>
            <a:r>
              <a:rPr lang="en-US" sz="2500" dirty="0" err="1" smtClean="0">
                <a:solidFill>
                  <a:srgbClr val="0057FF"/>
                </a:solidFill>
              </a:rPr>
              <a:t>NaN</a:t>
            </a:r>
            <a:r>
              <a:rPr lang="en-US" sz="2500" dirty="0" smtClean="0">
                <a:solidFill>
                  <a:srgbClr val="0057FF"/>
                </a:solidFill>
              </a:rPr>
              <a:t> = NA = No Fence) or if its simply missing, so I just subbed all </a:t>
            </a:r>
            <a:r>
              <a:rPr lang="en-US" sz="2500" dirty="0" err="1" smtClean="0">
                <a:solidFill>
                  <a:srgbClr val="0057FF"/>
                </a:solidFill>
              </a:rPr>
              <a:t>NaN’s</a:t>
            </a:r>
            <a:r>
              <a:rPr lang="en-US" sz="2500" dirty="0" smtClean="0">
                <a:solidFill>
                  <a:srgbClr val="0057FF"/>
                </a:solidFill>
              </a:rPr>
              <a:t> for NA.</a:t>
            </a:r>
          </a:p>
          <a:p>
            <a:pPr marL="342900" indent="-342900">
              <a:buFont typeface="Arial" charset="0"/>
              <a:buChar char="•"/>
            </a:pPr>
            <a:r>
              <a:rPr lang="en-US" sz="2500" b="1" dirty="0" err="1" smtClean="0">
                <a:solidFill>
                  <a:srgbClr val="0057FF"/>
                </a:solidFill>
              </a:rPr>
              <a:t>MiscFeature</a:t>
            </a:r>
            <a:endParaRPr lang="en-US" sz="2500" b="1" dirty="0">
              <a:solidFill>
                <a:srgbClr val="0057FF"/>
              </a:solidFill>
            </a:endParaRPr>
          </a:p>
          <a:p>
            <a:pPr marL="1396289" lvl="1" indent="-342900">
              <a:buFont typeface="Arial" charset="0"/>
              <a:buChar char="•"/>
            </a:pPr>
            <a:r>
              <a:rPr lang="en-US" sz="2500" dirty="0" smtClean="0">
                <a:solidFill>
                  <a:srgbClr val="0057FF"/>
                </a:solidFill>
              </a:rPr>
              <a:t>2810 / 2811 of these </a:t>
            </a:r>
            <a:r>
              <a:rPr lang="en-US" sz="2500" dirty="0" err="1" smtClean="0">
                <a:solidFill>
                  <a:srgbClr val="0057FF"/>
                </a:solidFill>
              </a:rPr>
              <a:t>NaN’s</a:t>
            </a:r>
            <a:r>
              <a:rPr lang="en-US" sz="2500" dirty="0" smtClean="0">
                <a:solidFill>
                  <a:srgbClr val="0057FF"/>
                </a:solidFill>
              </a:rPr>
              <a:t> are NA = No </a:t>
            </a:r>
            <a:r>
              <a:rPr lang="en-US" sz="2500" dirty="0" err="1" smtClean="0">
                <a:solidFill>
                  <a:srgbClr val="0057FF"/>
                </a:solidFill>
              </a:rPr>
              <a:t>MiscFeature</a:t>
            </a:r>
            <a:r>
              <a:rPr lang="en-US" sz="2500" dirty="0" smtClean="0">
                <a:solidFill>
                  <a:srgbClr val="0057FF"/>
                </a:solidFill>
              </a:rPr>
              <a:t>. There is an exception with index 2546, where the </a:t>
            </a:r>
            <a:r>
              <a:rPr lang="en-US" sz="2500" dirty="0" err="1" smtClean="0">
                <a:solidFill>
                  <a:srgbClr val="0057FF"/>
                </a:solidFill>
              </a:rPr>
              <a:t>MIscVal</a:t>
            </a:r>
            <a:r>
              <a:rPr lang="en-US" sz="2500" dirty="0" smtClean="0">
                <a:solidFill>
                  <a:srgbClr val="0057FF"/>
                </a:solidFill>
              </a:rPr>
              <a:t> = 17,000.</a:t>
            </a:r>
          </a:p>
          <a:p>
            <a:pPr marL="1396289" lvl="1" indent="-342900">
              <a:buFont typeface="Arial" charset="0"/>
              <a:buChar char="•"/>
            </a:pPr>
            <a:r>
              <a:rPr lang="en-US" sz="2500" dirty="0" smtClean="0">
                <a:solidFill>
                  <a:srgbClr val="0057FF"/>
                </a:solidFill>
              </a:rPr>
              <a:t>After looking at all the different </a:t>
            </a:r>
            <a:r>
              <a:rPr lang="en-US" sz="2500" dirty="0" err="1" smtClean="0">
                <a:solidFill>
                  <a:srgbClr val="0057FF"/>
                </a:solidFill>
              </a:rPr>
              <a:t>MiscFeatures</a:t>
            </a:r>
            <a:r>
              <a:rPr lang="en-US" sz="2500" dirty="0" smtClean="0">
                <a:solidFill>
                  <a:srgbClr val="0057FF"/>
                </a:solidFill>
              </a:rPr>
              <a:t>, I see that it is most likely that the </a:t>
            </a:r>
            <a:r>
              <a:rPr lang="en-US" sz="2500" dirty="0" err="1" smtClean="0">
                <a:solidFill>
                  <a:srgbClr val="0057FF"/>
                </a:solidFill>
              </a:rPr>
              <a:t>MiscFeature</a:t>
            </a:r>
            <a:r>
              <a:rPr lang="en-US" sz="2500" dirty="0" smtClean="0">
                <a:solidFill>
                  <a:srgbClr val="0057FF"/>
                </a:solidFill>
              </a:rPr>
              <a:t> is a second garage (Gar2).</a:t>
            </a:r>
          </a:p>
          <a:p>
            <a:pPr marL="342900" indent="-342900">
              <a:buFont typeface="Arial" charset="0"/>
              <a:buChar char="•"/>
            </a:pPr>
            <a:r>
              <a:rPr lang="en-US" sz="2500" b="1" dirty="0" err="1" smtClean="0">
                <a:solidFill>
                  <a:srgbClr val="0057FF"/>
                </a:solidFill>
              </a:rPr>
              <a:t>SaleType</a:t>
            </a:r>
            <a:endParaRPr lang="en-US" sz="2500" b="1" dirty="0" smtClean="0">
              <a:solidFill>
                <a:srgbClr val="0057FF"/>
              </a:solidFill>
            </a:endParaRPr>
          </a:p>
          <a:p>
            <a:pPr marL="1396289" lvl="1" indent="-342900">
              <a:buFont typeface="Arial" charset="0"/>
              <a:buChar char="•"/>
            </a:pPr>
            <a:r>
              <a:rPr lang="en-US" sz="2500" dirty="0" smtClean="0">
                <a:solidFill>
                  <a:srgbClr val="0057FF"/>
                </a:solidFill>
              </a:rPr>
              <a:t>I used </a:t>
            </a:r>
            <a:r>
              <a:rPr lang="en-US" sz="2500" dirty="0" err="1" smtClean="0">
                <a:solidFill>
                  <a:srgbClr val="0057FF"/>
                </a:solidFill>
              </a:rPr>
              <a:t>SaleCondition</a:t>
            </a:r>
            <a:r>
              <a:rPr lang="en-US" sz="2500" dirty="0" smtClean="0">
                <a:solidFill>
                  <a:srgbClr val="0057FF"/>
                </a:solidFill>
              </a:rPr>
              <a:t> to predict this variable because these two are very closely related (p=0.0).</a:t>
            </a:r>
          </a:p>
          <a:p>
            <a:pPr marL="1396289" lvl="1" indent="-342900">
              <a:buFont typeface="Arial" charset="0"/>
              <a:buChar char="•"/>
            </a:pPr>
            <a:r>
              <a:rPr lang="en-US" sz="2500" dirty="0" smtClean="0">
                <a:solidFill>
                  <a:srgbClr val="0057FF"/>
                </a:solidFill>
              </a:rPr>
              <a:t>P(ST=WD|SC=Normal) = 0.9637, so I filled the one NA  value with WD.</a:t>
            </a:r>
          </a:p>
        </p:txBody>
      </p:sp>
      <p:sp>
        <p:nvSpPr>
          <p:cNvPr id="7" name="TextBox 6"/>
          <p:cNvSpPr txBox="1"/>
          <p:nvPr/>
        </p:nvSpPr>
        <p:spPr>
          <a:xfrm>
            <a:off x="430306" y="21945600"/>
            <a:ext cx="21515294" cy="1708160"/>
          </a:xfrm>
          <a:prstGeom prst="rect">
            <a:avLst/>
          </a:prstGeom>
          <a:noFill/>
        </p:spPr>
        <p:txBody>
          <a:bodyPr wrap="square" rtlCol="0">
            <a:spAutoFit/>
          </a:bodyPr>
          <a:lstStyle/>
          <a:p>
            <a:r>
              <a:rPr lang="en-US" sz="3500" b="1" dirty="0" smtClean="0"/>
              <a:t>NOTE: How I replaced the missing values is not perfect. I tried to predict categorical values using other categorical variables, but this process is never perfect, and there are probably some other variables I could have added to my analysis, but I didn’t dig too deep for each variable because I can’t afford to spend that much time for each variable. </a:t>
            </a:r>
            <a:endParaRPr lang="en-US" sz="3500" b="1" dirty="0"/>
          </a:p>
        </p:txBody>
      </p:sp>
    </p:spTree>
    <p:extLst>
      <p:ext uri="{BB962C8B-B14F-4D97-AF65-F5344CB8AC3E}">
        <p14:creationId xmlns:p14="http://schemas.microsoft.com/office/powerpoint/2010/main" val="1841116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TextBox 3"/>
          <p:cNvSpPr txBox="1"/>
          <p:nvPr/>
        </p:nvSpPr>
        <p:spPr>
          <a:xfrm>
            <a:off x="8867813" y="0"/>
            <a:ext cx="13077788" cy="1477328"/>
          </a:xfrm>
          <a:prstGeom prst="rect">
            <a:avLst/>
          </a:prstGeom>
          <a:solidFill>
            <a:schemeClr val="bg1"/>
          </a:solidFill>
        </p:spPr>
        <p:txBody>
          <a:bodyPr wrap="square" rtlCol="0">
            <a:spAutoFit/>
          </a:bodyPr>
          <a:lstStyle/>
          <a:p>
            <a:pPr algn="ctr"/>
            <a:r>
              <a:rPr lang="en-US" sz="9000" b="1" i="1" dirty="0" smtClean="0">
                <a:solidFill>
                  <a:srgbClr val="FF0000"/>
                </a:solidFill>
              </a:rPr>
              <a:t>FEATURE ENGINEERING </a:t>
            </a:r>
            <a:endParaRPr lang="en-US" sz="9000" b="1" i="1" dirty="0">
              <a:solidFill>
                <a:srgbClr val="FF0000"/>
              </a:solidFill>
            </a:endParaRPr>
          </a:p>
        </p:txBody>
      </p:sp>
      <p:sp>
        <p:nvSpPr>
          <p:cNvPr id="5" name="TextBox 4"/>
          <p:cNvSpPr txBox="1"/>
          <p:nvPr/>
        </p:nvSpPr>
        <p:spPr>
          <a:xfrm>
            <a:off x="869918" y="0"/>
            <a:ext cx="7997895" cy="1477328"/>
          </a:xfrm>
          <a:prstGeom prst="rect">
            <a:avLst/>
          </a:prstGeom>
          <a:solidFill>
            <a:schemeClr val="bg1"/>
          </a:solidFill>
        </p:spPr>
        <p:txBody>
          <a:bodyPr wrap="none" rtlCol="0">
            <a:spAutoFit/>
          </a:bodyPr>
          <a:lstStyle/>
          <a:p>
            <a:r>
              <a:rPr lang="en-US" sz="9000" b="1" i="1" dirty="0" smtClean="0">
                <a:solidFill>
                  <a:srgbClr val="00B0F0"/>
                </a:solidFill>
              </a:rPr>
              <a:t>DATA PIPELINE 2</a:t>
            </a:r>
            <a:endParaRPr lang="en-US" sz="9000" b="1" i="1" dirty="0">
              <a:solidFill>
                <a:srgbClr val="00B0F0"/>
              </a:solidFill>
            </a:endParaRPr>
          </a:p>
        </p:txBody>
      </p:sp>
      <p:sp>
        <p:nvSpPr>
          <p:cNvPr id="6" name="TextBox 5"/>
          <p:cNvSpPr txBox="1"/>
          <p:nvPr/>
        </p:nvSpPr>
        <p:spPr>
          <a:xfrm>
            <a:off x="2804235" y="12801600"/>
            <a:ext cx="16667106" cy="7017306"/>
          </a:xfrm>
          <a:prstGeom prst="rect">
            <a:avLst/>
          </a:prstGeom>
          <a:solidFill>
            <a:schemeClr val="bg1"/>
          </a:solidFill>
        </p:spPr>
        <p:txBody>
          <a:bodyPr wrap="square" rtlCol="0">
            <a:spAutoFit/>
          </a:bodyPr>
          <a:lstStyle/>
          <a:p>
            <a:pPr algn="ctr"/>
            <a:r>
              <a:rPr lang="en-US" sz="5000" b="1" dirty="0" smtClean="0"/>
              <a:t>THE FOLLOWING SLIDES ALL DEAL WITH THE ENGINEERING OF DIFFERENT FEATURES THAT I DEEMED QUESTIONABLE AND NEEDED FURTHER INVESTIGATION TO SEE IF THEY SHOULD BE REMOVED FROM THE DATASET, OR MODIFIED IN ANY WAY. THIS IS NOT LIKE DEALING WITH MISSING VALUES, THERE IS MORE GRAPHICAL ANALYSIS AND MAY BE MORE INTENSIVE. THERE WILL BE MUCH FEWERE FEATURES ADDRESSED PER SLIDE COMPARED TO THE MISSING VALUES. THIS SLIDE IS HERE TO GIVE CONTEXT TO THE FOLLOWING SLIDES.</a:t>
            </a:r>
            <a:endParaRPr lang="en-US" sz="5000" b="1" dirty="0"/>
          </a:p>
        </p:txBody>
      </p:sp>
    </p:spTree>
    <p:extLst>
      <p:ext uri="{BB962C8B-B14F-4D97-AF65-F5344CB8AC3E}">
        <p14:creationId xmlns:p14="http://schemas.microsoft.com/office/powerpoint/2010/main" val="236118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85501</TotalTime>
  <Words>27781</Words>
  <Application>Microsoft Macintosh PowerPoint</Application>
  <PresentationFormat>Custom</PresentationFormat>
  <Paragraphs>1280</Paragraphs>
  <Slides>37</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Academy Engraved LET Plain</vt:lpstr>
      <vt:lpstr>Calibri</vt:lpstr>
      <vt:lpstr>Calibri Light</vt:lpstr>
      <vt:lpstr>Cambria Math</vt:lpstr>
      <vt:lpstr>Capitals</vt:lpstr>
      <vt:lpstr>Engravers MT</vt:lpstr>
      <vt:lpstr>Mangal</vt:lpstr>
      <vt:lpstr>PCMyungjo</vt:lpstr>
      <vt:lpstr>Wingdings</vt:lpstr>
      <vt:lpstr>Arial</vt:lpstr>
      <vt:lpstr>Office Theme</vt:lpstr>
      <vt:lpstr>Kaggle: Housing Prices Project</vt:lpstr>
      <vt:lpstr>Intro</vt:lpstr>
      <vt:lpstr>How We Handle Missing Values in the Combined Dataset (Test + Train), and Other Anomalies for Data Pipeline 1</vt:lpstr>
      <vt:lpstr>Pipeline 1</vt:lpstr>
      <vt:lpstr>Pipeline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(2/10/20) – Validating my Feature Engineering Choices</vt:lpstr>
      <vt:lpstr>XGBOOST PT.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 Housing Prices Project</dc:title>
  <dc:creator>Kevin Armenta</dc:creator>
  <cp:lastModifiedBy>Kevin Armenta</cp:lastModifiedBy>
  <cp:revision>747</cp:revision>
  <dcterms:created xsi:type="dcterms:W3CDTF">2019-08-22T22:30:32Z</dcterms:created>
  <dcterms:modified xsi:type="dcterms:W3CDTF">2020-04-01T03:56:44Z</dcterms:modified>
</cp:coreProperties>
</file>